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5"/>
  </p:notesMasterIdLst>
  <p:sldIdLst>
    <p:sldId id="526" r:id="rId3"/>
    <p:sldId id="527" r:id="rId4"/>
    <p:sldId id="528" r:id="rId5"/>
    <p:sldId id="529" r:id="rId6"/>
    <p:sldId id="530" r:id="rId7"/>
    <p:sldId id="531" r:id="rId8"/>
    <p:sldId id="532" r:id="rId9"/>
    <p:sldId id="533" r:id="rId10"/>
    <p:sldId id="534" r:id="rId11"/>
    <p:sldId id="535" r:id="rId12"/>
    <p:sldId id="536" r:id="rId13"/>
    <p:sldId id="537" r:id="rId14"/>
    <p:sldId id="538" r:id="rId15"/>
    <p:sldId id="539" r:id="rId16"/>
    <p:sldId id="541" r:id="rId17"/>
    <p:sldId id="540" r:id="rId18"/>
    <p:sldId id="542" r:id="rId19"/>
    <p:sldId id="543" r:id="rId20"/>
    <p:sldId id="544" r:id="rId21"/>
    <p:sldId id="545" r:id="rId22"/>
    <p:sldId id="546" r:id="rId23"/>
    <p:sldId id="547" r:id="rId24"/>
    <p:sldId id="548" r:id="rId25"/>
    <p:sldId id="549" r:id="rId26"/>
    <p:sldId id="550" r:id="rId27"/>
    <p:sldId id="551" r:id="rId28"/>
    <p:sldId id="552" r:id="rId29"/>
    <p:sldId id="553" r:id="rId30"/>
    <p:sldId id="554" r:id="rId31"/>
    <p:sldId id="564" r:id="rId32"/>
    <p:sldId id="555" r:id="rId33"/>
    <p:sldId id="558" r:id="rId34"/>
    <p:sldId id="559" r:id="rId35"/>
    <p:sldId id="562" r:id="rId36"/>
    <p:sldId id="565" r:id="rId37"/>
    <p:sldId id="566" r:id="rId38"/>
    <p:sldId id="567" r:id="rId39"/>
    <p:sldId id="569" r:id="rId40"/>
    <p:sldId id="570" r:id="rId41"/>
    <p:sldId id="571" r:id="rId42"/>
    <p:sldId id="574" r:id="rId43"/>
    <p:sldId id="575" r:id="rId44"/>
    <p:sldId id="576" r:id="rId45"/>
    <p:sldId id="578" r:id="rId46"/>
    <p:sldId id="580" r:id="rId47"/>
    <p:sldId id="557" r:id="rId48"/>
    <p:sldId id="579" r:id="rId49"/>
    <p:sldId id="581" r:id="rId50"/>
    <p:sldId id="582" r:id="rId51"/>
    <p:sldId id="573" r:id="rId52"/>
    <p:sldId id="568" r:id="rId53"/>
    <p:sldId id="572" r:id="rId54"/>
  </p:sldIdLst>
  <p:sldSz cx="12192000" cy="6858000"/>
  <p:notesSz cx="6858000" cy="9144000"/>
  <p:defaultTextStyle>
    <a:defPPr>
      <a:defRPr lang="zh-CN"/>
    </a:defPPr>
    <a:lvl1pPr marL="0" algn="l" defTabSz="914326" rtl="0" eaLnBrk="1" latinLnBrk="0" hangingPunct="1">
      <a:defRPr sz="1800" kern="1200">
        <a:solidFill>
          <a:schemeClr val="tx1"/>
        </a:solidFill>
        <a:latin typeface="+mn-lt"/>
        <a:ea typeface="+mn-ea"/>
        <a:cs typeface="+mn-cs"/>
      </a:defRPr>
    </a:lvl1pPr>
    <a:lvl2pPr marL="457164" algn="l" defTabSz="914326" rtl="0" eaLnBrk="1" latinLnBrk="0" hangingPunct="1">
      <a:defRPr sz="1800" kern="1200">
        <a:solidFill>
          <a:schemeClr val="tx1"/>
        </a:solidFill>
        <a:latin typeface="+mn-lt"/>
        <a:ea typeface="+mn-ea"/>
        <a:cs typeface="+mn-cs"/>
      </a:defRPr>
    </a:lvl2pPr>
    <a:lvl3pPr marL="914326" algn="l" defTabSz="914326" rtl="0" eaLnBrk="1" latinLnBrk="0" hangingPunct="1">
      <a:defRPr sz="1800" kern="1200">
        <a:solidFill>
          <a:schemeClr val="tx1"/>
        </a:solidFill>
        <a:latin typeface="+mn-lt"/>
        <a:ea typeface="+mn-ea"/>
        <a:cs typeface="+mn-cs"/>
      </a:defRPr>
    </a:lvl3pPr>
    <a:lvl4pPr marL="1371490" algn="l" defTabSz="914326" rtl="0" eaLnBrk="1" latinLnBrk="0" hangingPunct="1">
      <a:defRPr sz="1800" kern="1200">
        <a:solidFill>
          <a:schemeClr val="tx1"/>
        </a:solidFill>
        <a:latin typeface="+mn-lt"/>
        <a:ea typeface="+mn-ea"/>
        <a:cs typeface="+mn-cs"/>
      </a:defRPr>
    </a:lvl4pPr>
    <a:lvl5pPr marL="1828654" algn="l" defTabSz="914326" rtl="0" eaLnBrk="1" latinLnBrk="0" hangingPunct="1">
      <a:defRPr sz="1800" kern="1200">
        <a:solidFill>
          <a:schemeClr val="tx1"/>
        </a:solidFill>
        <a:latin typeface="+mn-lt"/>
        <a:ea typeface="+mn-ea"/>
        <a:cs typeface="+mn-cs"/>
      </a:defRPr>
    </a:lvl5pPr>
    <a:lvl6pPr marL="2285818" algn="l" defTabSz="914326" rtl="0" eaLnBrk="1" latinLnBrk="0" hangingPunct="1">
      <a:defRPr sz="1800" kern="1200">
        <a:solidFill>
          <a:schemeClr val="tx1"/>
        </a:solidFill>
        <a:latin typeface="+mn-lt"/>
        <a:ea typeface="+mn-ea"/>
        <a:cs typeface="+mn-cs"/>
      </a:defRPr>
    </a:lvl6pPr>
    <a:lvl7pPr marL="2742980" algn="l" defTabSz="914326" rtl="0" eaLnBrk="1" latinLnBrk="0" hangingPunct="1">
      <a:defRPr sz="1800" kern="1200">
        <a:solidFill>
          <a:schemeClr val="tx1"/>
        </a:solidFill>
        <a:latin typeface="+mn-lt"/>
        <a:ea typeface="+mn-ea"/>
        <a:cs typeface="+mn-cs"/>
      </a:defRPr>
    </a:lvl7pPr>
    <a:lvl8pPr marL="3200144" algn="l" defTabSz="914326" rtl="0" eaLnBrk="1" latinLnBrk="0" hangingPunct="1">
      <a:defRPr sz="1800" kern="1200">
        <a:solidFill>
          <a:schemeClr val="tx1"/>
        </a:solidFill>
        <a:latin typeface="+mn-lt"/>
        <a:ea typeface="+mn-ea"/>
        <a:cs typeface="+mn-cs"/>
      </a:defRPr>
    </a:lvl8pPr>
    <a:lvl9pPr marL="3657308" algn="l" defTabSz="914326"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AB00"/>
    <a:srgbClr val="0070C0"/>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71842" autoAdjust="0"/>
  </p:normalViewPr>
  <p:slideViewPr>
    <p:cSldViewPr snapToGrid="0">
      <p:cViewPr varScale="1">
        <p:scale>
          <a:sx n="49" d="100"/>
          <a:sy n="49" d="100"/>
        </p:scale>
        <p:origin x="-64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63E8A-478B-43A2-AA02-C4B83BE7DA31}" type="datetimeFigureOut">
              <a:rPr lang="zh-CN" altLang="en-US" smtClean="0"/>
              <a:pPr/>
              <a:t>2021/10/27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989A6-B1CB-4425-8D15-939F3E3B9924}" type="slidenum">
              <a:rPr lang="zh-CN" altLang="en-US" smtClean="0"/>
              <a:pPr/>
              <a:t>‹#›</a:t>
            </a:fld>
            <a:endParaRPr lang="zh-CN" altLang="en-US"/>
          </a:p>
        </p:txBody>
      </p:sp>
    </p:spTree>
    <p:extLst>
      <p:ext uri="{BB962C8B-B14F-4D97-AF65-F5344CB8AC3E}">
        <p14:creationId xmlns="" xmlns:p14="http://schemas.microsoft.com/office/powerpoint/2010/main" val="1254677714"/>
      </p:ext>
    </p:extLst>
  </p:cSld>
  <p:clrMap bg1="lt1" tx1="dk1" bg2="lt2" tx2="dk2" accent1="accent1" accent2="accent2" accent3="accent3" accent4="accent4" accent5="accent5" accent6="accent6" hlink="hlink" folHlink="folHlink"/>
  <p:notesStyle>
    <a:lvl1pPr marL="0" algn="l" defTabSz="914326" rtl="0" eaLnBrk="1" latinLnBrk="0" hangingPunct="1">
      <a:defRPr sz="1200" kern="1200">
        <a:solidFill>
          <a:schemeClr val="tx1"/>
        </a:solidFill>
        <a:latin typeface="+mn-lt"/>
        <a:ea typeface="+mn-ea"/>
        <a:cs typeface="+mn-cs"/>
      </a:defRPr>
    </a:lvl1pPr>
    <a:lvl2pPr marL="457164" algn="l" defTabSz="914326" rtl="0" eaLnBrk="1" latinLnBrk="0" hangingPunct="1">
      <a:defRPr sz="1200" kern="1200">
        <a:solidFill>
          <a:schemeClr val="tx1"/>
        </a:solidFill>
        <a:latin typeface="+mn-lt"/>
        <a:ea typeface="+mn-ea"/>
        <a:cs typeface="+mn-cs"/>
      </a:defRPr>
    </a:lvl2pPr>
    <a:lvl3pPr marL="914326" algn="l" defTabSz="914326" rtl="0" eaLnBrk="1" latinLnBrk="0" hangingPunct="1">
      <a:defRPr sz="1200" kern="1200">
        <a:solidFill>
          <a:schemeClr val="tx1"/>
        </a:solidFill>
        <a:latin typeface="+mn-lt"/>
        <a:ea typeface="+mn-ea"/>
        <a:cs typeface="+mn-cs"/>
      </a:defRPr>
    </a:lvl3pPr>
    <a:lvl4pPr marL="1371490" algn="l" defTabSz="914326" rtl="0" eaLnBrk="1" latinLnBrk="0" hangingPunct="1">
      <a:defRPr sz="1200" kern="1200">
        <a:solidFill>
          <a:schemeClr val="tx1"/>
        </a:solidFill>
        <a:latin typeface="+mn-lt"/>
        <a:ea typeface="+mn-ea"/>
        <a:cs typeface="+mn-cs"/>
      </a:defRPr>
    </a:lvl4pPr>
    <a:lvl5pPr marL="1828654" algn="l" defTabSz="914326" rtl="0" eaLnBrk="1" latinLnBrk="0" hangingPunct="1">
      <a:defRPr sz="1200" kern="1200">
        <a:solidFill>
          <a:schemeClr val="tx1"/>
        </a:solidFill>
        <a:latin typeface="+mn-lt"/>
        <a:ea typeface="+mn-ea"/>
        <a:cs typeface="+mn-cs"/>
      </a:defRPr>
    </a:lvl5pPr>
    <a:lvl6pPr marL="2285818" algn="l" defTabSz="914326" rtl="0" eaLnBrk="1" latinLnBrk="0" hangingPunct="1">
      <a:defRPr sz="1200" kern="1200">
        <a:solidFill>
          <a:schemeClr val="tx1"/>
        </a:solidFill>
        <a:latin typeface="+mn-lt"/>
        <a:ea typeface="+mn-ea"/>
        <a:cs typeface="+mn-cs"/>
      </a:defRPr>
    </a:lvl6pPr>
    <a:lvl7pPr marL="2742980" algn="l" defTabSz="914326" rtl="0" eaLnBrk="1" latinLnBrk="0" hangingPunct="1">
      <a:defRPr sz="1200" kern="1200">
        <a:solidFill>
          <a:schemeClr val="tx1"/>
        </a:solidFill>
        <a:latin typeface="+mn-lt"/>
        <a:ea typeface="+mn-ea"/>
        <a:cs typeface="+mn-cs"/>
      </a:defRPr>
    </a:lvl7pPr>
    <a:lvl8pPr marL="3200144" algn="l" defTabSz="914326" rtl="0" eaLnBrk="1" latinLnBrk="0" hangingPunct="1">
      <a:defRPr sz="1200" kern="1200">
        <a:solidFill>
          <a:schemeClr val="tx1"/>
        </a:solidFill>
        <a:latin typeface="+mn-lt"/>
        <a:ea typeface="+mn-ea"/>
        <a:cs typeface="+mn-cs"/>
      </a:defRPr>
    </a:lvl8pPr>
    <a:lvl9pPr marL="3657308" algn="l" defTabSz="91432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EEECE1">
                    <a:lumMod val="25000"/>
                  </a:srgbClr>
                </a:solidFill>
                <a:effectLst/>
                <a:uLnTx/>
                <a:uFillTx/>
                <a:latin typeface="Calibri"/>
                <a:ea typeface="微软雅黑" pitchFamily="34" charset="-122"/>
                <a:cs typeface="+mn-cs"/>
              </a:rPr>
              <a:t>这个知识点讲解</a:t>
            </a:r>
            <a:r>
              <a:rPr lang="zh-CN" altLang="en-US" sz="1200" b="1" dirty="0">
                <a:solidFill>
                  <a:srgbClr val="EEECE1">
                    <a:lumMod val="25000"/>
                  </a:srgbClr>
                </a:solidFill>
                <a:latin typeface="Calibri"/>
                <a:ea typeface="微软雅黑" pitchFamily="34" charset="-122"/>
              </a:rPr>
              <a:t>使用 </a:t>
            </a:r>
            <a:r>
              <a:rPr lang="en-US" altLang="zh-CN" sz="1200" b="1" dirty="0">
                <a:solidFill>
                  <a:srgbClr val="EEECE1">
                    <a:lumMod val="25000"/>
                  </a:srgbClr>
                </a:solidFill>
                <a:latin typeface="Calibri"/>
                <a:ea typeface="微软雅黑" pitchFamily="34" charset="-122"/>
              </a:rPr>
              <a:t>Adapter </a:t>
            </a:r>
            <a:r>
              <a:rPr lang="zh-CN" altLang="en-US" sz="1200" b="1" dirty="0">
                <a:solidFill>
                  <a:srgbClr val="EEECE1">
                    <a:lumMod val="25000"/>
                  </a:srgbClr>
                </a:solidFill>
                <a:latin typeface="Calibri"/>
                <a:ea typeface="微软雅黑" pitchFamily="34" charset="-122"/>
              </a:rPr>
              <a:t>来自定义列表</a:t>
            </a:r>
            <a:r>
              <a:rPr kumimoji="0" lang="zh-CN" altLang="en-US" sz="1200" b="0" i="0" u="none" strike="noStrike" kern="1200" cap="none" spc="0" normalizeH="0" baseline="0" noProof="0" dirty="0">
                <a:ln>
                  <a:noFill/>
                </a:ln>
                <a:solidFill>
                  <a:srgbClr val="EEECE1">
                    <a:lumMod val="25000"/>
                  </a:srgbClr>
                </a:solidFill>
                <a:effectLst/>
                <a:uLnTx/>
                <a:uFillTx/>
                <a:latin typeface="Calibri"/>
                <a:ea typeface="微软雅黑" pitchFamily="34" charset="-122"/>
                <a:cs typeface="+mn-cs"/>
              </a:rPr>
              <a:t>的基本知识和方法。</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a:t>
            </a:fld>
            <a:endParaRPr lang="zh-CN" altLang="en-US"/>
          </a:p>
        </p:txBody>
      </p:sp>
    </p:spTree>
    <p:extLst>
      <p:ext uri="{BB962C8B-B14F-4D97-AF65-F5344CB8AC3E}">
        <p14:creationId xmlns="" xmlns:p14="http://schemas.microsoft.com/office/powerpoint/2010/main" val="1563465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ListView</a:t>
            </a:r>
            <a:r>
              <a:rPr lang="zh-CN" altLang="en-US" sz="1200" dirty="0"/>
              <a:t>的滚动毕竟只是获得了视觉上的效果，可是如果</a:t>
            </a:r>
            <a:r>
              <a:rPr lang="en-US" altLang="zh-CN" sz="1200" dirty="0" err="1"/>
              <a:t>ListView</a:t>
            </a:r>
            <a:r>
              <a:rPr lang="zh-CN" altLang="en-US" sz="1200" dirty="0"/>
              <a:t>的子项不能点击的话，这个控件的实际用途将非常有限。</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请思考，如何实现 </a:t>
            </a:r>
            <a:r>
              <a:rPr lang="en-US" altLang="zh-CN" sz="1200" dirty="0" err="1"/>
              <a:t>ListView</a:t>
            </a:r>
            <a:r>
              <a:rPr lang="en-US" altLang="zh-CN" sz="1200" dirty="0"/>
              <a:t> </a:t>
            </a:r>
            <a:r>
              <a:rPr lang="zh-CN" altLang="en-US" sz="1200" dirty="0"/>
              <a:t>的</a:t>
            </a:r>
            <a:r>
              <a:rPr lang="zh-CN" altLang="en-US" sz="1200" dirty="0">
                <a:solidFill>
                  <a:srgbClr val="FF0000"/>
                </a:solidFill>
              </a:rPr>
              <a:t>子项点击事件</a:t>
            </a:r>
            <a:r>
              <a:rPr lang="zh-CN" altLang="en-US" sz="1200" dirty="0"/>
              <a:t>处理？</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这可以通过为 </a:t>
            </a:r>
            <a:r>
              <a:rPr lang="en-US" altLang="zh-CN" sz="1200" dirty="0" err="1"/>
              <a:t>ListView</a:t>
            </a:r>
            <a:r>
              <a:rPr lang="en-US" altLang="zh-CN" sz="1200" dirty="0"/>
              <a:t> </a:t>
            </a:r>
            <a:r>
              <a:rPr lang="zh-CN" altLang="en-US" sz="1200" dirty="0"/>
              <a:t>设置 </a:t>
            </a:r>
            <a:r>
              <a:rPr lang="en-US" altLang="zh-CN" sz="1200" dirty="0" err="1"/>
              <a:t>OnItemClieckListener</a:t>
            </a:r>
            <a:r>
              <a:rPr lang="en-US" altLang="zh-CN" sz="1200" dirty="0"/>
              <a:t> </a:t>
            </a:r>
            <a:r>
              <a:rPr lang="zh-CN" altLang="en-US" sz="1200" dirty="0"/>
              <a:t>监听器实现</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当用户点击</a:t>
            </a:r>
            <a:r>
              <a:rPr lang="en-US" altLang="zh-CN" sz="1200" dirty="0" err="1"/>
              <a:t>ListView</a:t>
            </a:r>
            <a:r>
              <a:rPr lang="zh-CN" altLang="en-US" sz="1200" dirty="0"/>
              <a:t>中的任何一个子项时，回调监听器的</a:t>
            </a:r>
            <a:r>
              <a:rPr lang="en-US" altLang="zh-CN" sz="1200" dirty="0" err="1"/>
              <a:t>onItemClick</a:t>
            </a:r>
            <a:r>
              <a:rPr lang="en-US" altLang="zh-CN" sz="1200" dirty="0"/>
              <a:t>()</a:t>
            </a:r>
            <a:r>
              <a:rPr lang="zh-CN" altLang="en-US" sz="1200" dirty="0"/>
              <a:t>方法对点击事件进行响应。</a:t>
            </a:r>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10</a:t>
            </a:fld>
            <a:endParaRPr lang="zh-CN" altLang="en-US"/>
          </a:p>
        </p:txBody>
      </p:sp>
    </p:spTree>
    <p:extLst>
      <p:ext uri="{BB962C8B-B14F-4D97-AF65-F5344CB8AC3E}">
        <p14:creationId xmlns="" xmlns:p14="http://schemas.microsoft.com/office/powerpoint/2010/main" val="172153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除了单击事件，常用的事件还有长按列表项事件，响应的事件处理方法是</a:t>
            </a:r>
            <a:r>
              <a:rPr lang="en-US" altLang="zh-CN" sz="1200" dirty="0" err="1"/>
              <a:t>onItemLongClick</a:t>
            </a:r>
            <a:r>
              <a:rPr lang="en-US" altLang="zh-CN" sz="1200" dirty="0"/>
              <a:t>()</a:t>
            </a:r>
            <a:r>
              <a:rPr lang="zh-CN" altLang="en-US" sz="1200" dirty="0"/>
              <a:t>方法。</a:t>
            </a:r>
            <a:endParaRPr lang="en-US" altLang="zh-CN" sz="1200" dirty="0"/>
          </a:p>
          <a:p>
            <a:r>
              <a:rPr lang="zh-CN" altLang="en-US" sz="1200" dirty="0"/>
              <a:t>为</a:t>
            </a:r>
            <a:r>
              <a:rPr lang="en-US" altLang="zh-CN" dirty="0" err="1"/>
              <a:t>ListView</a:t>
            </a:r>
            <a:r>
              <a:rPr lang="en-US" altLang="zh-CN" dirty="0"/>
              <a:t> </a:t>
            </a:r>
            <a:r>
              <a:rPr lang="zh-CN" altLang="en-US" dirty="0"/>
              <a:t>设置子项单击事件的事件监听器的示例代码如上所示。</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11</a:t>
            </a:fld>
            <a:endParaRPr lang="zh-CN" altLang="en-US"/>
          </a:p>
        </p:txBody>
      </p:sp>
    </p:spTree>
    <p:extLst>
      <p:ext uri="{BB962C8B-B14F-4D97-AF65-F5344CB8AC3E}">
        <p14:creationId xmlns="" xmlns:p14="http://schemas.microsoft.com/office/powerpoint/2010/main" val="3541023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dirty="0" err="1">
                <a:solidFill>
                  <a:srgbClr val="000000"/>
                </a:solidFill>
                <a:latin typeface="??"/>
              </a:rPr>
              <a:t>onItemClick</a:t>
            </a:r>
            <a:r>
              <a:rPr lang="en-US" altLang="zh-CN" sz="1200" dirty="0">
                <a:solidFill>
                  <a:srgbClr val="000000"/>
                </a:solidFill>
                <a:latin typeface="??"/>
              </a:rPr>
              <a:t>()</a:t>
            </a:r>
            <a:r>
              <a:rPr lang="zh-CN" altLang="en-US" sz="1200" dirty="0">
                <a:solidFill>
                  <a:srgbClr val="000000"/>
                </a:solidFill>
                <a:latin typeface="??"/>
              </a:rPr>
              <a:t>方法和</a:t>
            </a:r>
            <a:r>
              <a:rPr lang="en-US" altLang="zh-CN" sz="1200" dirty="0" err="1"/>
              <a:t>onItemLongClick</a:t>
            </a:r>
            <a:r>
              <a:rPr lang="en-US" altLang="zh-CN" sz="1200" dirty="0"/>
              <a:t>()</a:t>
            </a:r>
            <a:r>
              <a:rPr lang="zh-CN" altLang="en-US" sz="1200" dirty="0"/>
              <a:t>方法都有</a:t>
            </a:r>
            <a:r>
              <a:rPr lang="en-US" altLang="zh-CN" sz="1200" dirty="0"/>
              <a:t>4</a:t>
            </a:r>
            <a:r>
              <a:rPr lang="zh-CN" altLang="en-US" sz="1200" dirty="0"/>
              <a:t>个参数，</a:t>
            </a:r>
            <a:endParaRPr lang="en-US" altLang="zh-CN" sz="1200" dirty="0"/>
          </a:p>
          <a:p>
            <a:r>
              <a:rPr lang="zh-CN" altLang="en-US" sz="1200" dirty="0"/>
              <a:t>第</a:t>
            </a:r>
            <a:r>
              <a:rPr lang="en-US" altLang="zh-CN" sz="1200" dirty="0"/>
              <a:t>1</a:t>
            </a:r>
            <a:r>
              <a:rPr lang="zh-CN" altLang="en-US" sz="1200" dirty="0"/>
              <a:t>个参数</a:t>
            </a:r>
            <a:r>
              <a:rPr lang="en-US" altLang="zh-CN" sz="1200" dirty="0"/>
              <a:t>parent </a:t>
            </a:r>
            <a:r>
              <a:rPr lang="zh-CN" altLang="en-US" sz="1200" dirty="0"/>
              <a:t>表示事件源所在的列表对象 </a:t>
            </a:r>
            <a:r>
              <a:rPr lang="en-US" altLang="zh-CN" sz="1200" dirty="0" err="1"/>
              <a:t>ListView</a:t>
            </a:r>
            <a:endParaRPr lang="en-US" altLang="zh-CN" sz="1200" dirty="0"/>
          </a:p>
          <a:p>
            <a:r>
              <a:rPr lang="zh-CN" altLang="en-US" sz="1200" dirty="0"/>
              <a:t>第</a:t>
            </a:r>
            <a:r>
              <a:rPr lang="en-US" altLang="zh-CN" sz="1200" dirty="0"/>
              <a:t>2</a:t>
            </a:r>
            <a:r>
              <a:rPr lang="zh-CN" altLang="en-US" sz="1200" dirty="0"/>
              <a:t>个参数</a:t>
            </a:r>
            <a:r>
              <a:rPr lang="en-US" altLang="zh-CN" sz="1200" dirty="0"/>
              <a:t>view </a:t>
            </a:r>
            <a:r>
              <a:rPr lang="zh-CN" altLang="en-US" sz="1200" dirty="0"/>
              <a:t>是事件源，也即是 列表子项对象 </a:t>
            </a:r>
            <a:r>
              <a:rPr lang="en-US" altLang="zh-CN" sz="1200" dirty="0"/>
              <a:t>view</a:t>
            </a:r>
          </a:p>
          <a:p>
            <a:r>
              <a:rPr lang="zh-CN" altLang="en-US" sz="1200" dirty="0"/>
              <a:t>第</a:t>
            </a:r>
            <a:r>
              <a:rPr lang="en-US" altLang="zh-CN" sz="1200" dirty="0"/>
              <a:t>3</a:t>
            </a:r>
            <a:r>
              <a:rPr lang="zh-CN" altLang="en-US" sz="1200" dirty="0"/>
              <a:t>个参数</a:t>
            </a:r>
            <a:r>
              <a:rPr lang="en-US" altLang="zh-CN" sz="1200" dirty="0"/>
              <a:t>position </a:t>
            </a:r>
            <a:r>
              <a:rPr lang="zh-CN" altLang="en-US" sz="1200" dirty="0"/>
              <a:t>是指事件源 </a:t>
            </a:r>
            <a:r>
              <a:rPr lang="en-US" altLang="zh-CN" sz="1200" dirty="0"/>
              <a:t>view </a:t>
            </a:r>
            <a:r>
              <a:rPr lang="zh-CN" altLang="en-US" sz="1200" dirty="0"/>
              <a:t>在列表中的位置</a:t>
            </a:r>
            <a:endParaRPr lang="en-US" altLang="zh-CN" sz="1200" dirty="0"/>
          </a:p>
          <a:p>
            <a:r>
              <a:rPr lang="zh-CN" altLang="en-US" sz="1200" dirty="0"/>
              <a:t>第</a:t>
            </a:r>
            <a:r>
              <a:rPr lang="en-US" altLang="zh-CN" sz="1200" dirty="0"/>
              <a:t>4</a:t>
            </a:r>
            <a:r>
              <a:rPr lang="zh-CN" altLang="en-US" sz="1200" dirty="0"/>
              <a:t>个参数</a:t>
            </a:r>
            <a:r>
              <a:rPr lang="en-US" altLang="zh-CN" sz="1200" dirty="0"/>
              <a:t>id </a:t>
            </a:r>
            <a:r>
              <a:rPr lang="zh-CN" altLang="en-US" sz="1200" dirty="0"/>
              <a:t>是指被事件源 </a:t>
            </a:r>
            <a:r>
              <a:rPr lang="en-US" altLang="zh-CN" sz="1200" dirty="0"/>
              <a:t>view</a:t>
            </a:r>
            <a:r>
              <a:rPr lang="zh-CN" altLang="en-US" sz="1200" dirty="0"/>
              <a:t>的序号</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通常，</a:t>
            </a:r>
            <a:r>
              <a:rPr lang="en-US" altLang="zh-CN" sz="1200" dirty="0" err="1"/>
              <a:t>ListView</a:t>
            </a:r>
            <a:r>
              <a:rPr lang="en-US" altLang="zh-CN" sz="1200" dirty="0"/>
              <a:t> </a:t>
            </a:r>
            <a:r>
              <a:rPr lang="zh-CN" altLang="en-US" sz="1200" dirty="0"/>
              <a:t>对象不包含表头</a:t>
            </a:r>
            <a:r>
              <a:rPr lang="en-US" altLang="zh-CN" sz="1200" b="0" i="0" kern="1200" dirty="0" err="1">
                <a:solidFill>
                  <a:schemeClr val="tx1"/>
                </a:solidFill>
                <a:effectLst/>
                <a:latin typeface="+mn-lt"/>
                <a:ea typeface="+mn-ea"/>
                <a:cs typeface="+mn-cs"/>
              </a:rPr>
              <a:t>headerView</a:t>
            </a:r>
            <a:r>
              <a:rPr lang="zh-CN" altLang="en-US" sz="1200" b="0" i="0" kern="1200" dirty="0">
                <a:solidFill>
                  <a:schemeClr val="tx1"/>
                </a:solidFill>
                <a:effectLst/>
                <a:latin typeface="+mn-lt"/>
                <a:ea typeface="+mn-ea"/>
                <a:cs typeface="+mn-cs"/>
              </a:rPr>
              <a:t>或者表尾</a:t>
            </a:r>
            <a:r>
              <a:rPr lang="en-US" altLang="zh-CN" sz="1200" b="0" i="0" kern="1200" dirty="0" err="1">
                <a:solidFill>
                  <a:schemeClr val="tx1"/>
                </a:solidFill>
                <a:effectLst/>
                <a:latin typeface="+mn-lt"/>
                <a:ea typeface="+mn-ea"/>
                <a:cs typeface="+mn-cs"/>
              </a:rPr>
              <a:t>footerView</a:t>
            </a:r>
            <a:r>
              <a:rPr lang="zh-CN" altLang="en-US" sz="1200" b="0" i="0" kern="1200" dirty="0">
                <a:solidFill>
                  <a:schemeClr val="tx1"/>
                </a:solidFill>
                <a:effectLst/>
                <a:latin typeface="+mn-lt"/>
                <a:ea typeface="+mn-ea"/>
                <a:cs typeface="+mn-cs"/>
              </a:rPr>
              <a:t>时，</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position</a:t>
            </a:r>
            <a:r>
              <a:rPr lang="zh-CN" altLang="en-US" sz="1200" b="0" i="0" kern="1200" dirty="0">
                <a:solidFill>
                  <a:schemeClr val="tx1"/>
                </a:solidFill>
                <a:effectLst/>
                <a:latin typeface="+mn-lt"/>
                <a:ea typeface="+mn-ea"/>
                <a:cs typeface="+mn-cs"/>
              </a:rPr>
              <a:t>的值是一致的。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考虑到 </a:t>
            </a:r>
            <a:r>
              <a:rPr lang="en-US" altLang="zh-CN" sz="1200" dirty="0" err="1"/>
              <a:t>ListView</a:t>
            </a:r>
            <a:r>
              <a:rPr lang="en-US" altLang="zh-CN" sz="1200" dirty="0"/>
              <a:t> </a:t>
            </a:r>
            <a:r>
              <a:rPr lang="zh-CN" altLang="en-US" sz="1200" dirty="0"/>
              <a:t>有可能包含</a:t>
            </a:r>
            <a:r>
              <a:rPr lang="en-US" altLang="zh-CN" sz="1200" b="0" i="0" kern="1200" dirty="0" err="1">
                <a:solidFill>
                  <a:schemeClr val="tx1"/>
                </a:solidFill>
                <a:effectLst/>
                <a:latin typeface="+mn-lt"/>
                <a:ea typeface="+mn-ea"/>
                <a:cs typeface="+mn-cs"/>
              </a:rPr>
              <a:t>headerView</a:t>
            </a:r>
            <a:r>
              <a:rPr lang="zh-CN" altLang="en-US" sz="1200" b="0" i="0" kern="1200" dirty="0">
                <a:solidFill>
                  <a:schemeClr val="tx1"/>
                </a:solidFill>
                <a:effectLst/>
                <a:latin typeface="+mn-lt"/>
                <a:ea typeface="+mn-ea"/>
                <a:cs typeface="+mn-cs"/>
              </a:rPr>
              <a:t>或者</a:t>
            </a:r>
            <a:r>
              <a:rPr lang="en-US" altLang="zh-CN" sz="1200" b="0" i="0" kern="1200" dirty="0" err="1">
                <a:solidFill>
                  <a:schemeClr val="tx1"/>
                </a:solidFill>
                <a:effectLst/>
                <a:latin typeface="+mn-lt"/>
                <a:ea typeface="+mn-ea"/>
                <a:cs typeface="+mn-cs"/>
              </a:rPr>
              <a:t>footerView</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因此，</a:t>
            </a:r>
            <a:r>
              <a:rPr lang="en-US" altLang="zh-CN" sz="1200" dirty="0" err="1">
                <a:solidFill>
                  <a:srgbClr val="000000"/>
                </a:solidFill>
                <a:latin typeface="??"/>
              </a:rPr>
              <a:t>onItemClick</a:t>
            </a:r>
            <a:r>
              <a:rPr lang="en-US" altLang="zh-CN" sz="1200" dirty="0">
                <a:solidFill>
                  <a:srgbClr val="000000"/>
                </a:solidFill>
                <a:latin typeface="??"/>
              </a:rPr>
              <a:t>() </a:t>
            </a:r>
            <a:r>
              <a:rPr lang="zh-CN" altLang="en-US" sz="1200" dirty="0">
                <a:solidFill>
                  <a:srgbClr val="000000"/>
                </a:solidFill>
                <a:latin typeface="??"/>
              </a:rPr>
              <a:t>在实现时应该对此进行处理，这可以通过判断 </a:t>
            </a:r>
            <a:r>
              <a:rPr lang="en-US" altLang="zh-CN" sz="1200" dirty="0">
                <a:solidFill>
                  <a:srgbClr val="000000"/>
                </a:solidFill>
                <a:latin typeface="??"/>
              </a:rPr>
              <a:t>id </a:t>
            </a:r>
            <a:r>
              <a:rPr lang="zh-CN" altLang="en-US" sz="1200" dirty="0">
                <a:solidFill>
                  <a:srgbClr val="000000"/>
                </a:solidFill>
                <a:latin typeface="??"/>
              </a:rPr>
              <a:t>的值进行处理。</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12</a:t>
            </a:fld>
            <a:endParaRPr lang="zh-CN" altLang="en-US"/>
          </a:p>
        </p:txBody>
      </p:sp>
    </p:spTree>
    <p:extLst>
      <p:ext uri="{BB962C8B-B14F-4D97-AF65-F5344CB8AC3E}">
        <p14:creationId xmlns="" xmlns:p14="http://schemas.microsoft.com/office/powerpoint/2010/main" val="3027195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err="1"/>
              <a:t>ArrayAdapter</a:t>
            </a:r>
            <a:r>
              <a:rPr lang="zh-CN" altLang="en-US" dirty="0"/>
              <a:t>实现</a:t>
            </a:r>
            <a:r>
              <a:rPr lang="en-US" altLang="zh-CN" dirty="0"/>
              <a:t>Adapter</a:t>
            </a:r>
            <a:r>
              <a:rPr lang="zh-CN" altLang="en-US" dirty="0"/>
              <a:t>，只能实现比较单一的列表，即每个列表项只能是</a:t>
            </a:r>
            <a:r>
              <a:rPr lang="en-US" altLang="zh-CN" dirty="0" err="1"/>
              <a:t>TextView</a:t>
            </a:r>
            <a:r>
              <a:rPr lang="zh-CN" altLang="en-US" dirty="0"/>
              <a:t>。如果需要在每一个列表项放置多个不同的控件件，则可以考虑使用</a:t>
            </a:r>
            <a:r>
              <a:rPr lang="en-US" altLang="zh-CN" dirty="0" err="1"/>
              <a:t>SimpleAdapter</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SimpleAdapter</a:t>
            </a:r>
            <a:r>
              <a:rPr lang="zh-CN" altLang="en-US" sz="1200" dirty="0"/>
              <a:t>的扩展性较好，用户通过自定义子项布局，放上</a:t>
            </a:r>
            <a:r>
              <a:rPr lang="en-US" altLang="zh-CN" sz="1200" dirty="0" err="1"/>
              <a:t>ImageView</a:t>
            </a:r>
            <a:r>
              <a:rPr lang="zh-CN" altLang="en-US" sz="1200" dirty="0"/>
              <a:t>，</a:t>
            </a:r>
            <a:r>
              <a:rPr lang="en-US" altLang="zh-CN" sz="1200" dirty="0"/>
              <a:t>Button</a:t>
            </a:r>
            <a:r>
              <a:rPr lang="zh-CN" altLang="en-US" sz="1200" dirty="0"/>
              <a:t>，</a:t>
            </a:r>
            <a:r>
              <a:rPr lang="en-US" altLang="zh-CN" sz="1200" dirty="0" err="1"/>
              <a:t>CheckBox</a:t>
            </a:r>
            <a:r>
              <a:rPr lang="zh-CN" altLang="en-US" sz="1200" dirty="0"/>
              <a:t>等各种视图控件，可以丰富列表的显示。</a:t>
            </a:r>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13</a:t>
            </a:fld>
            <a:endParaRPr lang="zh-CN" altLang="en-US"/>
          </a:p>
        </p:txBody>
      </p:sp>
    </p:spTree>
    <p:extLst>
      <p:ext uri="{BB962C8B-B14F-4D97-AF65-F5344CB8AC3E}">
        <p14:creationId xmlns="" xmlns:p14="http://schemas.microsoft.com/office/powerpoint/2010/main" val="3835776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SimpleAdapter</a:t>
            </a:r>
            <a:r>
              <a:rPr lang="en-US" altLang="zh-CN" sz="1200" dirty="0"/>
              <a:t> </a:t>
            </a:r>
            <a:r>
              <a:rPr lang="zh-CN" altLang="en-US" sz="1200" dirty="0"/>
              <a:t>的构造函数如上所示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5</a:t>
            </a:r>
            <a:r>
              <a:rPr lang="zh-CN" altLang="en-US" sz="1200" dirty="0"/>
              <a:t>个参数分别为：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参数 </a:t>
            </a:r>
            <a:r>
              <a:rPr lang="en-US" altLang="zh-CN" sz="1200" dirty="0"/>
              <a:t>context  </a:t>
            </a:r>
            <a:r>
              <a:rPr lang="zh-CN" altLang="en-US" sz="1200" dirty="0"/>
              <a:t>表示上下文 对象，通常是要展示 </a:t>
            </a:r>
            <a:r>
              <a:rPr lang="en-US" altLang="zh-CN" sz="1200" dirty="0" err="1"/>
              <a:t>ListView</a:t>
            </a:r>
            <a:r>
              <a:rPr lang="en-US" altLang="zh-CN" sz="1200" dirty="0"/>
              <a:t> </a:t>
            </a:r>
            <a:r>
              <a:rPr lang="zh-CN" altLang="en-US" sz="1200" dirty="0"/>
              <a:t>的 </a:t>
            </a:r>
            <a:r>
              <a:rPr lang="en-US" altLang="zh-CN" sz="1200" dirty="0"/>
              <a:t>Activity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参数 </a:t>
            </a:r>
            <a:r>
              <a:rPr lang="en-US" altLang="zh-CN" sz="1200" dirty="0"/>
              <a:t>data </a:t>
            </a:r>
            <a:r>
              <a:rPr lang="zh-CN" altLang="en-US" sz="1200" dirty="0"/>
              <a:t>是需要显示的数据列表，类型必须是</a:t>
            </a:r>
            <a:r>
              <a:rPr lang="en-US" altLang="zh-CN" sz="1200" dirty="0"/>
              <a:t>List&lt;? Extends Map&lt;String,?&gt;&gt; </a:t>
            </a:r>
            <a:r>
              <a:rPr lang="zh-CN" altLang="en-US" sz="1200" dirty="0"/>
              <a:t>实现类，比如</a:t>
            </a:r>
            <a:r>
              <a:rPr lang="en-US" altLang="zh-CN" sz="1200" dirty="0" err="1"/>
              <a:t>ArrayList</a:t>
            </a:r>
            <a:r>
              <a:rPr lang="zh-CN" altLang="en-US" sz="1200" dirty="0"/>
              <a:t>，</a:t>
            </a:r>
            <a:r>
              <a:rPr lang="en-US" altLang="zh-CN" sz="1200" dirty="0"/>
              <a:t>LinkedList</a:t>
            </a:r>
            <a:r>
              <a:rPr lang="zh-CN" altLang="en-US" sz="1200" dirty="0"/>
              <a:t>，里面约定的数据代表 </a:t>
            </a:r>
            <a:r>
              <a:rPr lang="en-US" altLang="zh-CN" sz="1200" dirty="0" err="1"/>
              <a:t>ListView</a:t>
            </a:r>
            <a:r>
              <a:rPr lang="en-US" altLang="zh-CN" sz="1200" dirty="0"/>
              <a:t> </a:t>
            </a:r>
            <a:r>
              <a:rPr lang="zh-CN" altLang="en-US" sz="1200" dirty="0"/>
              <a:t>中每一个 列表项</a:t>
            </a:r>
            <a:r>
              <a:rPr lang="en-US" altLang="zh-CN" sz="1200" dirty="0"/>
              <a:t>View</a:t>
            </a:r>
            <a:r>
              <a:rPr lang="zh-CN" altLang="en-US" sz="1200" dirty="0"/>
              <a:t>所需的数据，必须是</a:t>
            </a:r>
            <a:r>
              <a:rPr lang="en-US" altLang="zh-CN" sz="1200" dirty="0"/>
              <a:t>Map&lt;String,?&gt;</a:t>
            </a:r>
            <a:r>
              <a:rPr lang="zh-CN" altLang="en-US" sz="1200" dirty="0"/>
              <a:t>的实现类，比如</a:t>
            </a:r>
            <a:r>
              <a:rPr lang="en-US" altLang="zh-CN" sz="1200" dirty="0"/>
              <a:t>HashMap&lt;</a:t>
            </a:r>
            <a:r>
              <a:rPr lang="en-US" altLang="zh-CN" sz="1200" dirty="0" err="1"/>
              <a:t>String,Object</a:t>
            </a:r>
            <a:r>
              <a:rPr lang="en-US" altLang="zh-CN" sz="1200" dirty="0"/>
              <a:t>&gt;</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参数 </a:t>
            </a:r>
            <a:r>
              <a:rPr lang="en-US" altLang="zh-CN" sz="1200" dirty="0"/>
              <a:t>resource </a:t>
            </a:r>
            <a:r>
              <a:rPr lang="zh-CN" altLang="en-US" sz="1200" dirty="0"/>
              <a:t>是 </a:t>
            </a:r>
            <a:r>
              <a:rPr lang="en-US" altLang="zh-CN" sz="1200" dirty="0" err="1"/>
              <a:t>ListView</a:t>
            </a:r>
            <a:r>
              <a:rPr lang="zh-CN" altLang="en-US" sz="1200" dirty="0"/>
              <a:t>的子项布局文件的资源</a:t>
            </a:r>
            <a:r>
              <a:rPr lang="en-US" altLang="zh-CN" sz="1200" dirty="0"/>
              <a:t>id</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参数 </a:t>
            </a:r>
            <a:r>
              <a:rPr lang="en-US" altLang="zh-CN" sz="1200" dirty="0"/>
              <a:t>from </a:t>
            </a:r>
            <a:r>
              <a:rPr lang="zh-CN" altLang="en-US" sz="1200" dirty="0"/>
              <a:t>是数据列表</a:t>
            </a:r>
            <a:r>
              <a:rPr lang="en-US" altLang="zh-CN" sz="1200" dirty="0"/>
              <a:t>Map</a:t>
            </a:r>
            <a:r>
              <a:rPr lang="zh-CN" altLang="en-US" sz="1200" dirty="0"/>
              <a:t>集合中的</a:t>
            </a:r>
            <a:r>
              <a:rPr lang="en-US" altLang="zh-CN" sz="1200" dirty="0"/>
              <a:t>key</a:t>
            </a:r>
            <a:r>
              <a:rPr lang="zh-CN" altLang="en-US" sz="1200" dirty="0"/>
              <a:t>键值组成的数组，</a:t>
            </a:r>
            <a:r>
              <a:rPr lang="en-US" altLang="zh-CN" sz="1200" dirty="0"/>
              <a:t>Adapter</a:t>
            </a:r>
            <a:r>
              <a:rPr lang="zh-CN" altLang="en-US" sz="1200" dirty="0"/>
              <a:t>通过键值找到对应的</a:t>
            </a:r>
            <a:r>
              <a:rPr lang="en-US" altLang="zh-CN" sz="1200" dirty="0"/>
              <a:t>Value</a:t>
            </a:r>
            <a:r>
              <a:rPr lang="zh-CN" altLang="en-US" sz="1200" dirty="0"/>
              <a:t>，获得要显示的内容。</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参数 </a:t>
            </a:r>
            <a:r>
              <a:rPr lang="en-US" altLang="zh-CN" sz="1200" dirty="0"/>
              <a:t>to </a:t>
            </a:r>
            <a:r>
              <a:rPr lang="zh-CN" altLang="en-US" sz="1200" dirty="0"/>
              <a:t>是 </a:t>
            </a:r>
            <a:r>
              <a:rPr lang="en-US" altLang="zh-CN" sz="1200" dirty="0"/>
              <a:t>resource </a:t>
            </a:r>
            <a:r>
              <a:rPr lang="zh-CN" altLang="en-US" sz="1200" dirty="0"/>
              <a:t>子项布局的要显示出来的子控件 的 </a:t>
            </a:r>
            <a:r>
              <a:rPr lang="en-US" altLang="zh-CN" sz="1200" dirty="0"/>
              <a:t>id</a:t>
            </a:r>
            <a:r>
              <a:rPr lang="zh-CN" altLang="en-US" sz="1200" dirty="0"/>
              <a:t>组成的数组，要求和</a:t>
            </a:r>
            <a:r>
              <a:rPr lang="en-US" altLang="zh-CN" sz="1200" dirty="0"/>
              <a:t>from</a:t>
            </a:r>
            <a:r>
              <a:rPr lang="zh-CN" altLang="en-US" sz="1200" dirty="0"/>
              <a:t>中的键值序列一一对应。</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Adapter</a:t>
            </a:r>
            <a:r>
              <a:rPr lang="zh-CN" altLang="en-US" sz="1200" dirty="0"/>
              <a:t>将根据 </a:t>
            </a:r>
            <a:r>
              <a:rPr lang="en-US" altLang="zh-CN" sz="1200" dirty="0"/>
              <a:t>from</a:t>
            </a:r>
            <a:r>
              <a:rPr lang="zh-CN" altLang="en-US" sz="1200" dirty="0"/>
              <a:t>和</a:t>
            </a:r>
            <a:r>
              <a:rPr lang="en-US" altLang="zh-CN" sz="1200" dirty="0"/>
              <a:t>to</a:t>
            </a:r>
            <a:r>
              <a:rPr lang="zh-CN" altLang="en-US" sz="1200" dirty="0"/>
              <a:t>的对应关系，将</a:t>
            </a:r>
            <a:r>
              <a:rPr lang="en-US" altLang="zh-CN" sz="1200" dirty="0"/>
              <a:t>data</a:t>
            </a:r>
            <a:r>
              <a:rPr lang="zh-CN" altLang="en-US" sz="1200" dirty="0"/>
              <a:t>中的数据一一映射到子项布局的对应子控件上。</a:t>
            </a:r>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14</a:t>
            </a:fld>
            <a:endParaRPr lang="zh-CN" altLang="en-US"/>
          </a:p>
        </p:txBody>
      </p:sp>
    </p:spTree>
    <p:extLst>
      <p:ext uri="{BB962C8B-B14F-4D97-AF65-F5344CB8AC3E}">
        <p14:creationId xmlns="" xmlns:p14="http://schemas.microsoft.com/office/powerpoint/2010/main" val="2023334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dirty="0" err="1"/>
              <a:t>SimpleAdapter</a:t>
            </a:r>
            <a:r>
              <a:rPr lang="en-US" altLang="zh-CN" sz="1200" dirty="0"/>
              <a:t> </a:t>
            </a:r>
            <a:r>
              <a:rPr lang="zh-CN" altLang="en-US" sz="1200" dirty="0"/>
              <a:t>的构造函数参数具体说明如上所示。</a:t>
            </a:r>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15</a:t>
            </a:fld>
            <a:endParaRPr lang="zh-CN" altLang="en-US"/>
          </a:p>
        </p:txBody>
      </p:sp>
    </p:spTree>
    <p:extLst>
      <p:ext uri="{BB962C8B-B14F-4D97-AF65-F5344CB8AC3E}">
        <p14:creationId xmlns="" xmlns:p14="http://schemas.microsoft.com/office/powerpoint/2010/main" val="421028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下面以宝宝相册的实现为例简要说明 </a:t>
            </a:r>
            <a:r>
              <a:rPr lang="en-US" altLang="zh-CN" sz="1200" dirty="0" err="1"/>
              <a:t>SimpleAdapter</a:t>
            </a:r>
            <a:r>
              <a:rPr lang="en-US" altLang="zh-CN" sz="1200" dirty="0"/>
              <a:t> </a:t>
            </a:r>
            <a:r>
              <a:rPr lang="zh-CN" altLang="en-US" sz="1200" dirty="0"/>
              <a:t>的使用。</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首先准备数据，定义一个 </a:t>
            </a:r>
            <a:r>
              <a:rPr lang="en-US" altLang="zh-CN" sz="1200" dirty="0"/>
              <a:t>HashMap </a:t>
            </a:r>
            <a:r>
              <a:rPr lang="zh-CN" altLang="en-US" sz="1200" dirty="0"/>
              <a:t>构成的 </a:t>
            </a:r>
            <a:r>
              <a:rPr lang="en-US" altLang="zh-CN" sz="1200" dirty="0"/>
              <a:t>List</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如代码所示，</a:t>
            </a:r>
            <a:r>
              <a:rPr lang="en-US" altLang="zh-CN" sz="1200" dirty="0" err="1"/>
              <a:t>SimpleAdapter</a:t>
            </a:r>
            <a:r>
              <a:rPr lang="en-US" altLang="zh-CN" sz="1200" dirty="0"/>
              <a:t> </a:t>
            </a:r>
            <a:r>
              <a:rPr lang="zh-CN" altLang="en-US" sz="1200" dirty="0"/>
              <a:t>的要求数据源</a:t>
            </a:r>
            <a:r>
              <a:rPr kumimoji="0" lang="zh-CN" altLang="en-US" sz="1200" b="0" u="none" strike="noStrike" cap="none" normalizeH="0" baseline="0" dirty="0">
                <a:ln>
                  <a:noFill/>
                </a:ln>
                <a:solidFill>
                  <a:schemeClr val="tx1"/>
                </a:solidFill>
                <a:effectLst/>
              </a:rPr>
              <a:t>必须是 </a:t>
            </a:r>
            <a:r>
              <a:rPr kumimoji="0" lang="en-US" altLang="zh-CN" sz="1200" b="0" u="none" strike="noStrike" cap="none" normalizeH="0" baseline="0" dirty="0">
                <a:ln>
                  <a:noFill/>
                </a:ln>
                <a:solidFill>
                  <a:schemeClr val="tx1"/>
                </a:solidFill>
                <a:effectLst/>
              </a:rPr>
              <a:t>List&lt;? Extends Map&lt;String,?&gt;&gt; </a:t>
            </a:r>
            <a:r>
              <a:rPr kumimoji="0" lang="zh-CN" altLang="en-US" sz="1200" b="0" u="none" strike="noStrike" cap="none" normalizeH="0" baseline="0" dirty="0">
                <a:ln>
                  <a:noFill/>
                </a:ln>
                <a:solidFill>
                  <a:schemeClr val="tx1"/>
                </a:solidFill>
                <a:effectLst/>
              </a:rPr>
              <a:t>实现类，比如 </a:t>
            </a:r>
            <a:r>
              <a:rPr kumimoji="0" lang="en-US" altLang="zh-CN" sz="1200" b="0" u="none" strike="noStrike" cap="none" normalizeH="0" baseline="0" dirty="0" err="1">
                <a:ln>
                  <a:noFill/>
                </a:ln>
                <a:solidFill>
                  <a:schemeClr val="tx1"/>
                </a:solidFill>
                <a:effectLst/>
              </a:rPr>
              <a:t>ArrayList</a:t>
            </a:r>
            <a:r>
              <a:rPr kumimoji="0" lang="zh-CN" altLang="en-US" sz="1200" b="0" u="none" strike="noStrike" cap="none" normalizeH="0" baseline="0" dirty="0">
                <a:ln>
                  <a:noFill/>
                </a:ln>
                <a:solidFill>
                  <a:schemeClr val="tx1"/>
                </a:solidFill>
                <a:effectLst/>
              </a:rPr>
              <a:t>。</a:t>
            </a:r>
            <a:endParaRPr kumimoji="0" lang="en-US" altLang="zh-CN" sz="1200" b="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u="none" strike="noStrike" cap="none" normalizeH="0" baseline="0" dirty="0" err="1">
                <a:ln>
                  <a:noFill/>
                </a:ln>
                <a:solidFill>
                  <a:schemeClr val="tx1"/>
                </a:solidFill>
                <a:effectLst/>
              </a:rPr>
              <a:t>ArrayList</a:t>
            </a:r>
            <a:r>
              <a:rPr kumimoji="0" lang="en-US" altLang="zh-CN" sz="1200" b="0" u="none" strike="noStrike" cap="none" normalizeH="0" baseline="0" dirty="0">
                <a:ln>
                  <a:noFill/>
                </a:ln>
                <a:solidFill>
                  <a:schemeClr val="tx1"/>
                </a:solidFill>
                <a:effectLst/>
              </a:rPr>
              <a:t> </a:t>
            </a:r>
            <a:r>
              <a:rPr kumimoji="0" lang="zh-CN" altLang="en-US" sz="1200" b="0" u="none" strike="noStrike" cap="none" normalizeH="0" baseline="0" dirty="0">
                <a:ln>
                  <a:noFill/>
                </a:ln>
                <a:solidFill>
                  <a:schemeClr val="tx1"/>
                </a:solidFill>
                <a:effectLst/>
              </a:rPr>
              <a:t>的每一个元素必须是</a:t>
            </a:r>
            <a:r>
              <a:rPr kumimoji="0" lang="en-US" altLang="zh-CN" sz="1200" b="0" u="none" strike="noStrike" cap="none" normalizeH="0" baseline="0" dirty="0">
                <a:ln>
                  <a:noFill/>
                </a:ln>
                <a:solidFill>
                  <a:schemeClr val="tx1"/>
                </a:solidFill>
                <a:effectLst/>
              </a:rPr>
              <a:t>Map&lt;String,?&gt;</a:t>
            </a:r>
            <a:r>
              <a:rPr kumimoji="0" lang="zh-CN" altLang="en-US" sz="1200" b="0" u="none" strike="noStrike" cap="none" normalizeH="0" baseline="0" dirty="0">
                <a:ln>
                  <a:noFill/>
                </a:ln>
                <a:solidFill>
                  <a:schemeClr val="tx1"/>
                </a:solidFill>
                <a:effectLst/>
              </a:rPr>
              <a:t>的实现类，比如 </a:t>
            </a:r>
            <a:r>
              <a:rPr kumimoji="0" lang="en-US" altLang="zh-CN" sz="1200" b="0" u="none" strike="noStrike" cap="none" normalizeH="0" baseline="0" dirty="0">
                <a:ln>
                  <a:noFill/>
                </a:ln>
                <a:solidFill>
                  <a:schemeClr val="tx1"/>
                </a:solidFill>
                <a:effectLst/>
              </a:rPr>
              <a:t>HashMap&lt;</a:t>
            </a:r>
            <a:r>
              <a:rPr kumimoji="0" lang="en-US" altLang="zh-CN" sz="1200" b="0" u="none" strike="noStrike" cap="none" normalizeH="0" baseline="0" dirty="0" err="1">
                <a:ln>
                  <a:noFill/>
                </a:ln>
                <a:solidFill>
                  <a:schemeClr val="tx1"/>
                </a:solidFill>
                <a:effectLst/>
              </a:rPr>
              <a:t>String,Object</a:t>
            </a:r>
            <a:r>
              <a:rPr kumimoji="0" lang="en-US" altLang="zh-CN" sz="1200" b="0" u="none" strike="noStrike" cap="none" normalizeH="0" baseline="0" dirty="0">
                <a:ln>
                  <a:noFill/>
                </a:ln>
                <a:solidFill>
                  <a:schemeClr val="tx1"/>
                </a:solidFill>
                <a:effectLst/>
              </a:rPr>
              <a:t>&gt;</a:t>
            </a:r>
            <a:r>
              <a:rPr kumimoji="0" lang="zh-CN" altLang="en-US" sz="1200" b="0" u="none" strike="noStrike" cap="none" normalizeH="0" baseline="0" dirty="0">
                <a:ln>
                  <a:noFill/>
                </a:ln>
                <a:solidFill>
                  <a:schemeClr val="tx1"/>
                </a:solidFill>
                <a:effectLst/>
              </a:rPr>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u="none" strike="noStrike" cap="none" normalizeH="0" baseline="0" dirty="0">
                <a:ln>
                  <a:noFill/>
                </a:ln>
                <a:solidFill>
                  <a:schemeClr val="tx1"/>
                </a:solidFill>
                <a:effectLst/>
              </a:rPr>
              <a:t>HashMap </a:t>
            </a:r>
            <a:r>
              <a:rPr kumimoji="0" lang="zh-CN" altLang="en-US" sz="1200" b="0" u="none" strike="noStrike" kern="1200" cap="none" spc="0" normalizeH="0" baseline="0" noProof="0" dirty="0">
                <a:ln>
                  <a:noFill/>
                </a:ln>
                <a:effectLst/>
                <a:uLnTx/>
                <a:uFillTx/>
                <a:latin typeface="??"/>
                <a:ea typeface="宋体" panose="02010600030101010101" pitchFamily="2" charset="-122"/>
                <a:cs typeface="+mn-cs"/>
              </a:rPr>
              <a:t>以键值对的方式存放数据，</a:t>
            </a:r>
            <a:r>
              <a:rPr lang="zh-CN" altLang="en-US" sz="1200" dirty="0"/>
              <a:t>用于填充 </a:t>
            </a:r>
            <a:r>
              <a:rPr lang="en-US" altLang="zh-CN" sz="1200" dirty="0" err="1"/>
              <a:t>ListView</a:t>
            </a:r>
            <a:r>
              <a:rPr lang="zh-CN" altLang="en-US" sz="1200" dirty="0"/>
              <a:t>的 一个列表项。</a:t>
            </a:r>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16</a:t>
            </a:fld>
            <a:endParaRPr lang="zh-CN" altLang="en-US"/>
          </a:p>
        </p:txBody>
      </p:sp>
    </p:spTree>
    <p:extLst>
      <p:ext uri="{BB962C8B-B14F-4D97-AF65-F5344CB8AC3E}">
        <p14:creationId xmlns="" xmlns:p14="http://schemas.microsoft.com/office/powerpoint/2010/main" val="1650976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zh-CN" altLang="en-US" dirty="0"/>
              <a:t>第二步，准备</a:t>
            </a:r>
            <a:r>
              <a:rPr lang="en-US" altLang="zh-CN" dirty="0" err="1"/>
              <a:t>ListView</a:t>
            </a:r>
            <a:r>
              <a:rPr lang="zh-CN" altLang="en-US" dirty="0"/>
              <a:t>及其子项布局，</a:t>
            </a:r>
            <a:r>
              <a:rPr lang="zh-CN" altLang="en-US" sz="2200" dirty="0"/>
              <a:t>在布局文件中加入</a:t>
            </a:r>
            <a:r>
              <a:rPr lang="en-US" altLang="zh-CN" sz="2200" dirty="0" err="1"/>
              <a:t>ListView</a:t>
            </a:r>
            <a:r>
              <a:rPr lang="zh-CN" altLang="en-US" sz="2200" dirty="0"/>
              <a:t>控件，同时在</a:t>
            </a:r>
            <a:r>
              <a:rPr lang="en-US" altLang="zh-CN" sz="2200" dirty="0"/>
              <a:t>layout </a:t>
            </a:r>
            <a:r>
              <a:rPr lang="zh-CN" altLang="en-US" sz="2200" dirty="0"/>
              <a:t>目录下定义子项布局文件</a:t>
            </a:r>
            <a:r>
              <a:rPr lang="en-US" altLang="zh-CN" sz="2200" dirty="0"/>
              <a:t>: listview_item.xml</a:t>
            </a:r>
            <a:r>
              <a:rPr lang="zh-CN" altLang="en-US" sz="2200" dirty="0"/>
              <a:t>，用于定义列表子项的 </a:t>
            </a:r>
            <a:r>
              <a:rPr lang="en-US" altLang="zh-CN" sz="2200" dirty="0"/>
              <a:t>View</a:t>
            </a:r>
            <a:r>
              <a:rPr lang="zh-CN" altLang="en-US" sz="2200" dirty="0"/>
              <a:t>。</a:t>
            </a:r>
            <a:endParaRPr lang="en-US" altLang="zh-C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dirty="0"/>
              <a:t>子项布局的根布局是一个水平方向的线性布局，左边是一个</a:t>
            </a:r>
            <a:r>
              <a:rPr lang="en-US" altLang="zh-CN" sz="2200" dirty="0" err="1"/>
              <a:t>ImageView</a:t>
            </a:r>
            <a:r>
              <a:rPr lang="en-US" altLang="zh-CN" sz="2200" dirty="0"/>
              <a:t> </a:t>
            </a:r>
            <a:r>
              <a:rPr lang="zh-CN" altLang="en-US" sz="2200" dirty="0"/>
              <a:t>控件，用于显示宝宝相册封面，右侧嵌套了一个子线性布局，用于显示宝宝相册标题和描述信息。左侧</a:t>
            </a:r>
            <a:r>
              <a:rPr lang="en-US" altLang="zh-CN" sz="2200" dirty="0" err="1"/>
              <a:t>ImageView</a:t>
            </a:r>
            <a:r>
              <a:rPr lang="en-US" altLang="zh-CN" sz="2200" dirty="0"/>
              <a:t> </a:t>
            </a:r>
            <a:r>
              <a:rPr lang="zh-CN" altLang="en-US" sz="2200" dirty="0"/>
              <a:t>和右侧子线性布局通过设置 </a:t>
            </a:r>
            <a:r>
              <a:rPr lang="en-US" altLang="zh-CN" sz="2200" dirty="0" err="1"/>
              <a:t>layout_weight</a:t>
            </a:r>
            <a:r>
              <a:rPr lang="en-US" altLang="zh-CN" sz="2200" dirty="0"/>
              <a:t> </a:t>
            </a:r>
            <a:r>
              <a:rPr lang="zh-CN" altLang="en-US" sz="2200" dirty="0"/>
              <a:t>属性 分别占据屏幕的</a:t>
            </a:r>
            <a:r>
              <a:rPr lang="en-US" altLang="zh-CN" sz="2200" dirty="0"/>
              <a:t>1/4</a:t>
            </a:r>
            <a:r>
              <a:rPr lang="zh-CN" altLang="en-US" sz="2200" dirty="0"/>
              <a:t>宽和</a:t>
            </a:r>
            <a:r>
              <a:rPr lang="en-US" altLang="zh-CN" sz="2200" dirty="0"/>
              <a:t>3/4</a:t>
            </a:r>
            <a:r>
              <a:rPr lang="zh-CN" altLang="en-US" sz="2200" dirty="0"/>
              <a:t>宽。</a:t>
            </a:r>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17</a:t>
            </a:fld>
            <a:endParaRPr lang="zh-CN" altLang="en-US"/>
          </a:p>
        </p:txBody>
      </p:sp>
    </p:spTree>
    <p:extLst>
      <p:ext uri="{BB962C8B-B14F-4D97-AF65-F5344CB8AC3E}">
        <p14:creationId xmlns="" xmlns:p14="http://schemas.microsoft.com/office/powerpoint/2010/main" val="208926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第</a:t>
            </a:r>
            <a:r>
              <a:rPr lang="en-US" altLang="zh-CN" dirty="0"/>
              <a:t>3</a:t>
            </a:r>
            <a:r>
              <a:rPr lang="zh-CN" altLang="en-US" dirty="0"/>
              <a:t>步，在活动的逻辑代码中，</a:t>
            </a:r>
            <a:endParaRPr lang="en-US" altLang="zh-CN" dirty="0"/>
          </a:p>
          <a:p>
            <a:r>
              <a:rPr lang="zh-CN" altLang="en-US" dirty="0">
                <a:solidFill>
                  <a:srgbClr val="000000"/>
                </a:solidFill>
                <a:latin typeface="??"/>
              </a:rPr>
              <a:t>调用 前面定义的 </a:t>
            </a:r>
            <a:r>
              <a:rPr lang="en-US" altLang="zh-CN" dirty="0" err="1">
                <a:solidFill>
                  <a:srgbClr val="000000"/>
                </a:solidFill>
                <a:latin typeface="??"/>
              </a:rPr>
              <a:t>getData</a:t>
            </a:r>
            <a:r>
              <a:rPr lang="en-US" altLang="zh-CN" dirty="0">
                <a:solidFill>
                  <a:srgbClr val="000000"/>
                </a:solidFill>
                <a:latin typeface="??"/>
              </a:rPr>
              <a:t>() </a:t>
            </a:r>
            <a:r>
              <a:rPr lang="zh-CN" altLang="en-US" dirty="0">
                <a:solidFill>
                  <a:srgbClr val="000000"/>
                </a:solidFill>
                <a:latin typeface="??"/>
              </a:rPr>
              <a:t>方法创建 </a:t>
            </a:r>
            <a:r>
              <a:rPr lang="en-US" altLang="zh-CN" dirty="0">
                <a:solidFill>
                  <a:srgbClr val="000000"/>
                </a:solidFill>
                <a:latin typeface="??"/>
              </a:rPr>
              <a:t>List </a:t>
            </a:r>
            <a:r>
              <a:rPr lang="zh-CN" altLang="en-US" dirty="0">
                <a:solidFill>
                  <a:srgbClr val="000000"/>
                </a:solidFill>
                <a:latin typeface="??"/>
              </a:rPr>
              <a:t>类型的测试数据集，</a:t>
            </a:r>
            <a:endParaRPr lang="en-US" altLang="zh-CN" dirty="0"/>
          </a:p>
          <a:p>
            <a:r>
              <a:rPr lang="zh-CN" altLang="en-US" i="0" dirty="0">
                <a:solidFill>
                  <a:srgbClr val="808080"/>
                </a:solidFill>
                <a:latin typeface="??"/>
              </a:rPr>
              <a:t>通过</a:t>
            </a:r>
            <a:r>
              <a:rPr lang="en-US" altLang="zh-CN" dirty="0" err="1">
                <a:solidFill>
                  <a:srgbClr val="000000"/>
                </a:solidFill>
                <a:latin typeface="??"/>
              </a:rPr>
              <a:t>findViewById</a:t>
            </a:r>
            <a:r>
              <a:rPr lang="en-US" altLang="zh-CN" dirty="0">
                <a:solidFill>
                  <a:srgbClr val="000000"/>
                </a:solidFill>
                <a:latin typeface="??"/>
              </a:rPr>
              <a:t>() </a:t>
            </a:r>
            <a:r>
              <a:rPr lang="zh-CN" altLang="en-US" dirty="0">
                <a:solidFill>
                  <a:srgbClr val="000000"/>
                </a:solidFill>
                <a:latin typeface="??"/>
              </a:rPr>
              <a:t>方法</a:t>
            </a:r>
            <a:r>
              <a:rPr lang="zh-CN" altLang="en-US" i="0" dirty="0">
                <a:solidFill>
                  <a:srgbClr val="808080"/>
                </a:solidFill>
                <a:latin typeface="??"/>
              </a:rPr>
              <a:t>获取布局文件中定义的 </a:t>
            </a:r>
            <a:r>
              <a:rPr lang="en-US" altLang="zh-CN" i="0" dirty="0" err="1">
                <a:solidFill>
                  <a:srgbClr val="808080"/>
                </a:solidFill>
                <a:latin typeface="??"/>
              </a:rPr>
              <a:t>ListView</a:t>
            </a:r>
            <a:r>
              <a:rPr lang="en-US" altLang="zh-CN" i="0" dirty="0">
                <a:solidFill>
                  <a:srgbClr val="808080"/>
                </a:solidFill>
                <a:latin typeface="??"/>
              </a:rPr>
              <a:t> </a:t>
            </a:r>
            <a:r>
              <a:rPr lang="zh-CN" altLang="en-US" i="0" dirty="0">
                <a:solidFill>
                  <a:srgbClr val="808080"/>
                </a:solidFill>
                <a:latin typeface="??"/>
              </a:rPr>
              <a:t>控件的实例引用</a:t>
            </a:r>
            <a:endParaRPr lang="en-US" altLang="zh-CN" i="0" dirty="0">
              <a:solidFill>
                <a:srgbClr val="808080"/>
              </a:solidFill>
              <a:latin typeface="??"/>
            </a:endParaRPr>
          </a:p>
          <a:p>
            <a:r>
              <a:rPr lang="zh-CN" altLang="en-US" sz="1200" dirty="0"/>
              <a:t>创建 </a:t>
            </a:r>
            <a:r>
              <a:rPr lang="en-US" altLang="zh-CN" dirty="0" err="1">
                <a:solidFill>
                  <a:srgbClr val="000000"/>
                </a:solidFill>
                <a:latin typeface="??"/>
              </a:rPr>
              <a:t>SimpleAdapter</a:t>
            </a:r>
            <a:r>
              <a:rPr lang="en-US" altLang="zh-CN" dirty="0">
                <a:solidFill>
                  <a:srgbClr val="000000"/>
                </a:solidFill>
                <a:latin typeface="??"/>
              </a:rPr>
              <a:t> </a:t>
            </a:r>
            <a:r>
              <a:rPr lang="zh-CN" altLang="en-US" dirty="0">
                <a:solidFill>
                  <a:srgbClr val="000000"/>
                </a:solidFill>
                <a:latin typeface="??"/>
              </a:rPr>
              <a:t>类型的</a:t>
            </a:r>
            <a:r>
              <a:rPr lang="zh-CN" altLang="en-US" sz="1200" dirty="0"/>
              <a:t>适配器。</a:t>
            </a:r>
            <a:endParaRPr lang="en-US" altLang="zh-CN" sz="1200" dirty="0"/>
          </a:p>
          <a:p>
            <a:r>
              <a:rPr lang="zh-CN" altLang="en-US" sz="1200" dirty="0"/>
              <a:t>最后，通过调用</a:t>
            </a:r>
            <a:r>
              <a:rPr lang="en-US" altLang="zh-CN" sz="1200" dirty="0" err="1"/>
              <a:t>ListView</a:t>
            </a:r>
            <a:r>
              <a:rPr lang="zh-CN" altLang="en-US" sz="1200" dirty="0"/>
              <a:t>的</a:t>
            </a:r>
            <a:r>
              <a:rPr lang="en-US" altLang="zh-CN" sz="1200" dirty="0" err="1"/>
              <a:t>setAdapter</a:t>
            </a:r>
            <a:r>
              <a:rPr lang="en-US" altLang="zh-CN" sz="1200" dirty="0"/>
              <a:t>()</a:t>
            </a:r>
            <a:r>
              <a:rPr lang="zh-CN" altLang="en-US" sz="1200" dirty="0"/>
              <a:t>方法将适配器对象添加到</a:t>
            </a:r>
            <a:r>
              <a:rPr lang="en-US" altLang="zh-CN" sz="1200" dirty="0" err="1"/>
              <a:t>ListView</a:t>
            </a:r>
            <a:r>
              <a:rPr lang="zh-CN" altLang="en-US" sz="1200" dirty="0"/>
              <a:t>控件，即可完成数据的显示。</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18</a:t>
            </a:fld>
            <a:endParaRPr lang="zh-CN" altLang="en-US"/>
          </a:p>
        </p:txBody>
      </p:sp>
    </p:spTree>
    <p:extLst>
      <p:ext uri="{BB962C8B-B14F-4D97-AF65-F5344CB8AC3E}">
        <p14:creationId xmlns="" xmlns:p14="http://schemas.microsoft.com/office/powerpoint/2010/main" val="1507874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如果想对 </a:t>
            </a:r>
            <a:r>
              <a:rPr lang="en-US" altLang="zh-CN" sz="1200" dirty="0" err="1"/>
              <a:t>ListView</a:t>
            </a:r>
            <a:r>
              <a:rPr lang="en-US" altLang="zh-CN" sz="1200" dirty="0"/>
              <a:t> </a:t>
            </a:r>
            <a:r>
              <a:rPr lang="zh-CN" altLang="en-US" sz="1200" dirty="0"/>
              <a:t>子项点击事件进行处理，比如，用子项的相关信息设置一个弹出对话框</a:t>
            </a:r>
            <a:endParaRPr lang="en-US" altLang="zh-CN" sz="1200" dirty="0"/>
          </a:p>
          <a:p>
            <a:r>
              <a:rPr lang="zh-CN" altLang="en-US" sz="1200" dirty="0"/>
              <a:t>可在活动中相关逻辑代码的最后，为 </a:t>
            </a:r>
            <a:r>
              <a:rPr lang="en-US" altLang="zh-CN" sz="1200" dirty="0" err="1"/>
              <a:t>ListView</a:t>
            </a:r>
            <a:r>
              <a:rPr lang="en-US" altLang="zh-CN" sz="1200" dirty="0"/>
              <a:t> </a:t>
            </a:r>
            <a:r>
              <a:rPr lang="zh-CN" altLang="en-US" sz="1200" dirty="0"/>
              <a:t>控件设置事件监听器，</a:t>
            </a:r>
            <a:endParaRPr lang="en-US" altLang="zh-CN" sz="1200" dirty="0"/>
          </a:p>
          <a:p>
            <a:r>
              <a:rPr lang="zh-CN" altLang="en-US" sz="1200" dirty="0"/>
              <a:t>在</a:t>
            </a:r>
            <a:r>
              <a:rPr lang="en-US" altLang="zh-CN" sz="1200" dirty="0" err="1">
                <a:solidFill>
                  <a:srgbClr val="000000"/>
                </a:solidFill>
                <a:latin typeface="??"/>
              </a:rPr>
              <a:t>onItemClick</a:t>
            </a:r>
            <a:r>
              <a:rPr lang="en-US" altLang="zh-CN" sz="1200" dirty="0">
                <a:solidFill>
                  <a:srgbClr val="000000"/>
                </a:solidFill>
                <a:latin typeface="??"/>
              </a:rPr>
              <a:t>() </a:t>
            </a:r>
            <a:r>
              <a:rPr lang="zh-CN" altLang="en-US" sz="1200" dirty="0">
                <a:solidFill>
                  <a:srgbClr val="000000"/>
                </a:solidFill>
                <a:latin typeface="??"/>
              </a:rPr>
              <a:t>方法中实现事件处理逻辑。</a:t>
            </a:r>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19</a:t>
            </a:fld>
            <a:endParaRPr lang="zh-CN" altLang="en-US"/>
          </a:p>
        </p:txBody>
      </p:sp>
    </p:spTree>
    <p:extLst>
      <p:ext uri="{BB962C8B-B14F-4D97-AF65-F5344CB8AC3E}">
        <p14:creationId xmlns="" xmlns:p14="http://schemas.microsoft.com/office/powerpoint/2010/main" val="205672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主要内容包括 </a:t>
            </a:r>
            <a:r>
              <a:rPr lang="en-US" altLang="zh-CN" dirty="0" err="1"/>
              <a:t>AdapterView</a:t>
            </a:r>
            <a:r>
              <a:rPr lang="en-US" altLang="zh-CN" dirty="0"/>
              <a:t>  </a:t>
            </a:r>
            <a:r>
              <a:rPr lang="zh-CN" altLang="en-US" dirty="0"/>
              <a:t>概述及工作原理，</a:t>
            </a:r>
            <a:r>
              <a:rPr lang="en-US" altLang="zh-CN" dirty="0" err="1"/>
              <a:t>AdapterView</a:t>
            </a:r>
            <a:r>
              <a:rPr lang="en-US" altLang="zh-CN" dirty="0"/>
              <a:t> </a:t>
            </a:r>
            <a:r>
              <a:rPr lang="zh-CN" altLang="en-US" dirty="0"/>
              <a:t>及其子类继承关系，以及</a:t>
            </a:r>
            <a:r>
              <a:rPr lang="en-US" altLang="zh-CN" dirty="0" err="1"/>
              <a:t>ListView</a:t>
            </a:r>
            <a:r>
              <a:rPr lang="en-US" altLang="zh-CN" dirty="0"/>
              <a:t> </a:t>
            </a:r>
            <a:r>
              <a:rPr lang="zh-CN" altLang="en-US" dirty="0"/>
              <a:t>列表视图的简单使用。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a:t>
            </a:fld>
            <a:endParaRPr lang="zh-CN" altLang="en-US"/>
          </a:p>
        </p:txBody>
      </p:sp>
    </p:spTree>
    <p:extLst>
      <p:ext uri="{BB962C8B-B14F-4D97-AF65-F5344CB8AC3E}">
        <p14:creationId xmlns="" xmlns:p14="http://schemas.microsoft.com/office/powerpoint/2010/main" val="606165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SimpleAdapter</a:t>
            </a:r>
            <a:r>
              <a:rPr lang="zh-CN" altLang="en-US" dirty="0"/>
              <a:t>易于使用，可以将一组静态数据映射到使用</a:t>
            </a:r>
            <a:r>
              <a:rPr lang="en-US" altLang="zh-CN" dirty="0"/>
              <a:t>XML</a:t>
            </a:r>
            <a:r>
              <a:rPr lang="zh-CN" altLang="en-US" dirty="0"/>
              <a:t>定义的列表项视图控件上，自定义出各种效果。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但是却不能为</a:t>
            </a:r>
            <a:r>
              <a:rPr lang="zh-CN" altLang="en-US" sz="1200" dirty="0"/>
              <a:t>列表项中的各视图控件单独设置事件监听器</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上面的例子中，可以在列表项布局中增加一个按钮控件，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但是当用户单击按钮时，单击操作被 整个列表项 所覆盖，导致按钮无法获取到焦点，无法触发事件处理程序，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这时候最方便的方法就是使用灵活的 </a:t>
            </a:r>
            <a:r>
              <a:rPr lang="en-US" altLang="zh-CN" dirty="0" err="1"/>
              <a:t>BaseAdapter</a:t>
            </a:r>
            <a:r>
              <a:rPr lang="en-US" altLang="zh-CN" dirty="0"/>
              <a:t> </a:t>
            </a:r>
            <a:r>
              <a:rPr lang="zh-CN" altLang="en-US" dirty="0"/>
              <a:t>了。</a:t>
            </a:r>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20</a:t>
            </a:fld>
            <a:endParaRPr lang="zh-CN" altLang="en-US"/>
          </a:p>
        </p:txBody>
      </p:sp>
    </p:spTree>
    <p:extLst>
      <p:ext uri="{BB962C8B-B14F-4D97-AF65-F5344CB8AC3E}">
        <p14:creationId xmlns="" xmlns:p14="http://schemas.microsoft.com/office/powerpoint/2010/main" val="2935188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BaseAdapter</a:t>
            </a:r>
            <a:r>
              <a:rPr lang="zh-CN" altLang="en-US" dirty="0"/>
              <a:t>实现了 </a:t>
            </a:r>
            <a:r>
              <a:rPr lang="en-US" altLang="zh-CN" dirty="0" err="1"/>
              <a:t>ListAdapter</a:t>
            </a:r>
            <a:r>
              <a:rPr lang="zh-CN" altLang="en-US" dirty="0"/>
              <a:t>和</a:t>
            </a:r>
            <a:r>
              <a:rPr lang="en-US" altLang="zh-CN" dirty="0" err="1"/>
              <a:t>SpinnerAdpter</a:t>
            </a:r>
            <a:r>
              <a:rPr lang="en-US" altLang="zh-CN" dirty="0"/>
              <a:t> </a:t>
            </a:r>
            <a:r>
              <a:rPr lang="zh-CN" altLang="en-US" dirty="0"/>
              <a:t>接口，而这两者继承了</a:t>
            </a:r>
            <a:r>
              <a:rPr lang="en-US" altLang="zh-CN" dirty="0"/>
              <a:t>Adapter </a:t>
            </a:r>
            <a:r>
              <a:rPr lang="zh-CN" altLang="en-US" dirty="0"/>
              <a:t>接口。是其它可在</a:t>
            </a:r>
            <a:r>
              <a:rPr lang="en-US" altLang="zh-CN" dirty="0" err="1"/>
              <a:t>AdapterView</a:t>
            </a:r>
            <a:r>
              <a:rPr lang="zh-CN" altLang="en-US" dirty="0"/>
              <a:t>（比如</a:t>
            </a:r>
            <a:r>
              <a:rPr lang="en-US" altLang="zh-CN" dirty="0" err="1"/>
              <a:t>ListView</a:t>
            </a:r>
            <a:r>
              <a:rPr lang="zh-CN" altLang="en-US" dirty="0"/>
              <a:t>，</a:t>
            </a:r>
            <a:r>
              <a:rPr lang="en-US" altLang="zh-CN" dirty="0"/>
              <a:t>Spinner</a:t>
            </a:r>
            <a:r>
              <a:rPr lang="zh-CN" altLang="en-US" dirty="0"/>
              <a:t>中）直接使用的</a:t>
            </a:r>
            <a:r>
              <a:rPr lang="en-US" altLang="zh-CN" dirty="0"/>
              <a:t>Adapter</a:t>
            </a:r>
            <a:r>
              <a:rPr lang="zh-CN" altLang="en-US" dirty="0"/>
              <a:t>类的父类。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21</a:t>
            </a:fld>
            <a:endParaRPr lang="zh-CN" altLang="en-US"/>
          </a:p>
        </p:txBody>
      </p:sp>
    </p:spTree>
    <p:extLst>
      <p:ext uri="{BB962C8B-B14F-4D97-AF65-F5344CB8AC3E}">
        <p14:creationId xmlns="" xmlns:p14="http://schemas.microsoft.com/office/powerpoint/2010/main" val="4078503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BaseAdapter</a:t>
            </a:r>
            <a:r>
              <a:rPr lang="en-US" altLang="zh-CN" dirty="0"/>
              <a:t> </a:t>
            </a:r>
            <a:r>
              <a:rPr lang="zh-CN" altLang="en-US" dirty="0"/>
              <a:t>是抽象类，有</a:t>
            </a:r>
            <a:r>
              <a:rPr lang="en-US" altLang="zh-CN" dirty="0"/>
              <a:t>4</a:t>
            </a:r>
            <a:r>
              <a:rPr lang="zh-CN" altLang="en-US" dirty="0"/>
              <a:t>个抽象方法，自定义</a:t>
            </a:r>
            <a:r>
              <a:rPr lang="en-US" altLang="zh-CN" dirty="0"/>
              <a:t>Adapter </a:t>
            </a:r>
            <a:r>
              <a:rPr lang="zh-CN" altLang="en-US" dirty="0"/>
              <a:t>继承 </a:t>
            </a:r>
            <a:r>
              <a:rPr lang="en-US" altLang="zh-CN" dirty="0" err="1"/>
              <a:t>BaseAdapter</a:t>
            </a:r>
            <a:r>
              <a:rPr lang="en-US" altLang="zh-CN" dirty="0"/>
              <a:t> </a:t>
            </a:r>
            <a:r>
              <a:rPr lang="zh-CN" altLang="en-US" dirty="0"/>
              <a:t>时需要实现。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方法 </a:t>
            </a:r>
            <a:r>
              <a:rPr lang="en-US" altLang="zh-CN" dirty="0" err="1"/>
              <a:t>getCount</a:t>
            </a:r>
            <a:r>
              <a:rPr lang="en-US" altLang="zh-CN" dirty="0"/>
              <a:t>() </a:t>
            </a:r>
            <a:r>
              <a:rPr lang="zh-CN" altLang="en-US" dirty="0"/>
              <a:t>返回的是数据源对象的个数，即列表项数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方法 </a:t>
            </a:r>
            <a:r>
              <a:rPr lang="en-US" altLang="zh-CN" dirty="0" err="1"/>
              <a:t>getItem</a:t>
            </a:r>
            <a:r>
              <a:rPr lang="en-US" altLang="zh-CN" dirty="0"/>
              <a:t>() </a:t>
            </a:r>
            <a:r>
              <a:rPr lang="zh-CN" altLang="en-US" dirty="0"/>
              <a:t>返回指定位置 </a:t>
            </a:r>
            <a:r>
              <a:rPr lang="en-US" altLang="zh-CN" dirty="0"/>
              <a:t>position</a:t>
            </a:r>
            <a:r>
              <a:rPr lang="zh-CN" altLang="en-US" dirty="0"/>
              <a:t>上的列表项对象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方法 </a:t>
            </a:r>
            <a:r>
              <a:rPr lang="en-US" altLang="zh-CN" dirty="0" err="1"/>
              <a:t>getItemId</a:t>
            </a:r>
            <a:r>
              <a:rPr lang="en-US" altLang="zh-CN" dirty="0"/>
              <a:t>()</a:t>
            </a:r>
            <a:r>
              <a:rPr lang="zh-CN" altLang="en-US" dirty="0"/>
              <a:t>返回指定位置处</a:t>
            </a:r>
            <a:r>
              <a:rPr lang="en-US" altLang="zh-CN" dirty="0"/>
              <a:t>position </a:t>
            </a:r>
            <a:r>
              <a:rPr lang="zh-CN" altLang="en-US" dirty="0"/>
              <a:t>的列表项对象的 </a:t>
            </a:r>
            <a:r>
              <a:rPr lang="en-US" altLang="zh-CN" dirty="0"/>
              <a:t>ID</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方法 </a:t>
            </a:r>
            <a:r>
              <a:rPr lang="en-US" altLang="zh-CN" dirty="0" err="1"/>
              <a:t>getView</a:t>
            </a:r>
            <a:r>
              <a:rPr lang="en-US" altLang="zh-CN" dirty="0"/>
              <a:t>()</a:t>
            </a:r>
            <a:r>
              <a:rPr lang="zh-CN" altLang="en-US" dirty="0"/>
              <a:t>返回指定位置处列表项，每一次界面上有新出现的列表项时该方法都会被调用</a:t>
            </a:r>
            <a:endParaRPr lang="en-US" altLang="zh-CN" dirty="0"/>
          </a:p>
          <a:p>
            <a:r>
              <a:rPr lang="zh-CN" altLang="en-US" b="0" dirty="0"/>
              <a:t>此外，</a:t>
            </a:r>
            <a:r>
              <a:rPr lang="en-US" altLang="zh-CN" b="0" dirty="0"/>
              <a:t> </a:t>
            </a:r>
            <a:r>
              <a:rPr lang="en-US" altLang="zh-CN" b="0" dirty="0" err="1"/>
              <a:t>BaseAdapter</a:t>
            </a:r>
            <a:r>
              <a:rPr lang="en-US" altLang="zh-CN" b="0" dirty="0"/>
              <a:t> </a:t>
            </a:r>
            <a:r>
              <a:rPr lang="zh-CN" altLang="en-US" b="0" dirty="0"/>
              <a:t>有</a:t>
            </a:r>
            <a:r>
              <a:rPr lang="en-US" altLang="zh-CN" b="0" dirty="0"/>
              <a:t>2</a:t>
            </a:r>
            <a:r>
              <a:rPr lang="zh-CN" altLang="en-US" b="0" dirty="0"/>
              <a:t>个独有的方法用于</a:t>
            </a:r>
            <a:r>
              <a:rPr lang="zh-CN" altLang="en-US" dirty="0"/>
              <a:t>视图更新</a:t>
            </a:r>
            <a:r>
              <a:rPr lang="zh-CN" altLang="en-US" b="0" dirty="0"/>
              <a:t>。</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22</a:t>
            </a:fld>
            <a:endParaRPr lang="zh-CN" altLang="en-US"/>
          </a:p>
        </p:txBody>
      </p:sp>
    </p:spTree>
    <p:extLst>
      <p:ext uri="{BB962C8B-B14F-4D97-AF65-F5344CB8AC3E}">
        <p14:creationId xmlns="" xmlns:p14="http://schemas.microsoft.com/office/powerpoint/2010/main" val="4254663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必须重写的是</a:t>
            </a:r>
            <a:r>
              <a:rPr lang="en-US" altLang="zh-CN" b="0" dirty="0" err="1"/>
              <a:t>getCount</a:t>
            </a:r>
            <a:r>
              <a:rPr lang="en-US" altLang="zh-CN" b="0" dirty="0"/>
              <a:t>()</a:t>
            </a:r>
            <a:r>
              <a:rPr lang="zh-CN" altLang="en-US" b="0" dirty="0"/>
              <a:t>和</a:t>
            </a:r>
            <a:r>
              <a:rPr lang="en-US" altLang="zh-CN" b="0" dirty="0" err="1"/>
              <a:t>getView</a:t>
            </a:r>
            <a:r>
              <a:rPr lang="en-US" altLang="zh-CN" b="0" dirty="0"/>
              <a:t>()</a:t>
            </a:r>
            <a:r>
              <a:rPr lang="zh-CN" altLang="en-US" b="0" dirty="0"/>
              <a:t>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可以理解为</a:t>
            </a:r>
            <a:r>
              <a:rPr lang="en-US" altLang="zh-CN" dirty="0" err="1"/>
              <a:t>BaseAdapter</a:t>
            </a:r>
            <a:r>
              <a:rPr lang="en-US" altLang="zh-CN" dirty="0"/>
              <a:t> </a:t>
            </a:r>
            <a:r>
              <a:rPr lang="zh-CN" altLang="en-US" dirty="0"/>
              <a:t>在控制列表显示时，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是</a:t>
            </a:r>
            <a:r>
              <a:rPr lang="zh-CN" altLang="en-US" b="0" dirty="0"/>
              <a:t>先由</a:t>
            </a:r>
            <a:r>
              <a:rPr lang="en-US" altLang="zh-CN" b="0" dirty="0" err="1"/>
              <a:t>getCount</a:t>
            </a:r>
            <a:r>
              <a:rPr lang="en-US" altLang="zh-CN" b="0" dirty="0"/>
              <a:t>()</a:t>
            </a:r>
            <a:r>
              <a:rPr lang="zh-CN" altLang="en-US" b="0" dirty="0"/>
              <a:t>确定列表项数量，</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然后循环执行</a:t>
            </a:r>
            <a:r>
              <a:rPr lang="en-US" altLang="zh-CN" b="0" dirty="0" err="1"/>
              <a:t>getView</a:t>
            </a:r>
            <a:r>
              <a:rPr lang="en-US" altLang="zh-CN" b="0" dirty="0"/>
              <a:t>()</a:t>
            </a:r>
            <a:r>
              <a:rPr lang="zh-CN" altLang="en-US" b="0" dirty="0"/>
              <a:t>方法将列表项逐个绘制出来。</a:t>
            </a:r>
            <a:endParaRPr lang="en-US" altLang="zh-CN" b="0" dirty="0"/>
          </a:p>
          <a:p>
            <a:r>
              <a:rPr lang="zh-CN" altLang="en-US" dirty="0"/>
              <a:t>其中最重要的 是</a:t>
            </a:r>
            <a:r>
              <a:rPr lang="en-US" altLang="zh-CN" dirty="0" err="1"/>
              <a:t>getView</a:t>
            </a:r>
            <a:r>
              <a:rPr lang="en-US" altLang="zh-CN" dirty="0"/>
              <a:t>()</a:t>
            </a:r>
            <a:r>
              <a:rPr lang="zh-CN" altLang="en-US" dirty="0"/>
              <a:t>方法，这个方法用于构造一个绑定了具体数据的列表子项 </a:t>
            </a:r>
            <a:r>
              <a:rPr lang="en-US" altLang="zh-CN" dirty="0"/>
              <a:t>View </a:t>
            </a:r>
            <a:r>
              <a:rPr lang="zh-CN" altLang="en-US" dirty="0"/>
              <a:t>用于填充</a:t>
            </a:r>
            <a:r>
              <a:rPr lang="en-US" altLang="zh-CN" dirty="0" err="1"/>
              <a:t>ListView</a:t>
            </a:r>
            <a:r>
              <a:rPr lang="en-US" altLang="zh-CN" dirty="0"/>
              <a:t> </a:t>
            </a:r>
            <a:r>
              <a:rPr lang="zh-CN" altLang="en-US" dirty="0"/>
              <a:t>等</a:t>
            </a:r>
            <a:r>
              <a:rPr lang="en-US" altLang="zh-CN" dirty="0" err="1"/>
              <a:t>AdapterView</a:t>
            </a:r>
            <a:r>
              <a:rPr lang="zh-CN" altLang="en-US" dirty="0"/>
              <a:t>组件。</a:t>
            </a:r>
            <a:endParaRPr lang="en-US" altLang="zh-CN" dirty="0"/>
          </a:p>
          <a:p>
            <a:r>
              <a:rPr lang="zh-CN" altLang="en-US" dirty="0"/>
              <a:t>包括</a:t>
            </a:r>
            <a:r>
              <a:rPr lang="en-US" altLang="zh-CN" dirty="0"/>
              <a:t>3</a:t>
            </a:r>
            <a:r>
              <a:rPr lang="zh-CN" altLang="en-US" dirty="0"/>
              <a:t>个参数：</a:t>
            </a:r>
            <a:endParaRPr lang="en-US" altLang="zh-CN" dirty="0"/>
          </a:p>
          <a:p>
            <a:r>
              <a:rPr lang="zh-CN" altLang="en-US" dirty="0"/>
              <a:t>第一个</a:t>
            </a:r>
            <a:r>
              <a:rPr lang="zh-CN" altLang="en-US" b="0" dirty="0"/>
              <a:t>参数 </a:t>
            </a:r>
            <a:r>
              <a:rPr lang="en-US" altLang="zh-CN" b="0" dirty="0"/>
              <a:t>position </a:t>
            </a:r>
            <a:r>
              <a:rPr lang="zh-CN" altLang="en-US" b="0" dirty="0"/>
              <a:t>是当前需要绘制的列表项的位置，</a:t>
            </a:r>
            <a:endParaRPr lang="en-US" altLang="zh-CN" b="0" dirty="0"/>
          </a:p>
          <a:p>
            <a:r>
              <a:rPr lang="zh-CN" altLang="en-US" b="0" dirty="0"/>
              <a:t>第二个参数 </a:t>
            </a:r>
            <a:r>
              <a:rPr lang="en-US" altLang="zh-CN" b="0" dirty="0" err="1"/>
              <a:t>convertView</a:t>
            </a:r>
            <a:r>
              <a:rPr lang="en-US" altLang="zh-CN" b="0" dirty="0"/>
              <a:t> </a:t>
            </a:r>
            <a:r>
              <a:rPr lang="zh-CN" altLang="en-US" b="0" dirty="0"/>
              <a:t>用于复用列表项</a:t>
            </a:r>
            <a:r>
              <a:rPr lang="en-US" altLang="zh-CN" b="0" dirty="0"/>
              <a:t> View</a:t>
            </a:r>
          </a:p>
          <a:p>
            <a:r>
              <a:rPr lang="zh-CN" altLang="en-US" b="0" dirty="0"/>
              <a:t>第三个参数 </a:t>
            </a:r>
            <a:r>
              <a:rPr lang="en-US" altLang="zh-CN" b="0" dirty="0"/>
              <a:t>parent </a:t>
            </a:r>
            <a:r>
              <a:rPr lang="zh-CN" altLang="en-US" b="0" dirty="0"/>
              <a:t>用于加载列表项 </a:t>
            </a:r>
            <a:r>
              <a:rPr lang="en-US" altLang="zh-CN" b="0" dirty="0"/>
              <a:t>XML </a:t>
            </a:r>
            <a:r>
              <a:rPr lang="zh-CN" altLang="en-US" b="0" dirty="0"/>
              <a:t>布局</a:t>
            </a:r>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23</a:t>
            </a:fld>
            <a:endParaRPr lang="zh-CN" altLang="en-US"/>
          </a:p>
        </p:txBody>
      </p:sp>
    </p:spTree>
    <p:extLst>
      <p:ext uri="{BB962C8B-B14F-4D97-AF65-F5344CB8AC3E}">
        <p14:creationId xmlns="" xmlns:p14="http://schemas.microsoft.com/office/powerpoint/2010/main" val="145186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下面以实现一个带按钮的宝宝相册为例简要说明 </a:t>
            </a:r>
            <a:r>
              <a:rPr lang="en-US" altLang="zh-CN" dirty="0" err="1"/>
              <a:t>BaseAdapter</a:t>
            </a:r>
            <a:r>
              <a:rPr lang="en-US" altLang="zh-CN" dirty="0"/>
              <a:t> </a:t>
            </a:r>
            <a:r>
              <a:rPr lang="zh-CN" altLang="en-US" dirty="0"/>
              <a:t>的使用。</a:t>
            </a:r>
          </a:p>
          <a:p>
            <a:r>
              <a:rPr lang="zh-CN" altLang="en-US" dirty="0"/>
              <a:t>首先准备数据。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与基于</a:t>
            </a:r>
            <a:r>
              <a:rPr lang="en-US" altLang="zh-CN" sz="1200" dirty="0" err="1"/>
              <a:t>SimpleAdapter</a:t>
            </a:r>
            <a:r>
              <a:rPr lang="zh-CN" altLang="en-US" sz="1200" dirty="0"/>
              <a:t> 实现</a:t>
            </a:r>
            <a:r>
              <a:rPr lang="en-US" altLang="zh-CN" sz="1200" dirty="0" err="1"/>
              <a:t>ListView</a:t>
            </a:r>
            <a:r>
              <a:rPr lang="zh-CN" altLang="en-US" sz="1200" dirty="0"/>
              <a:t>类似，我们定义一个 </a:t>
            </a:r>
            <a:r>
              <a:rPr lang="en-US" altLang="zh-CN" sz="1200" dirty="0"/>
              <a:t>HashMap </a:t>
            </a:r>
            <a:r>
              <a:rPr lang="zh-CN" altLang="en-US" sz="1200" dirty="0"/>
              <a:t>构成的 </a:t>
            </a:r>
            <a:r>
              <a:rPr lang="en-US" altLang="zh-CN" sz="1200" dirty="0"/>
              <a:t>List</a:t>
            </a:r>
            <a:r>
              <a:rPr lang="zh-CN" altLang="en-US" sz="1200" dirty="0"/>
              <a:t>，</a:t>
            </a:r>
            <a:r>
              <a:rPr kumimoji="0" lang="zh-CN" altLang="en-US" sz="1200" b="1" u="none" strike="noStrike" kern="1200" cap="none" spc="0" normalizeH="0" baseline="0" noProof="0" dirty="0">
                <a:ln>
                  <a:noFill/>
                </a:ln>
                <a:solidFill>
                  <a:schemeClr val="bg1"/>
                </a:solidFill>
                <a:effectLst/>
                <a:uLnTx/>
                <a:uFillTx/>
                <a:latin typeface="??"/>
                <a:ea typeface="宋体" panose="02010600030101010101" pitchFamily="2" charset="-122"/>
                <a:cs typeface="+mn-cs"/>
              </a:rPr>
              <a:t>以</a:t>
            </a:r>
            <a:r>
              <a:rPr kumimoji="0" lang="zh-CN" altLang="en-US" sz="1200" b="1" u="none" strike="noStrike" kern="1200" cap="none" spc="0" normalizeH="0" baseline="0" noProof="0" dirty="0">
                <a:ln>
                  <a:noFill/>
                </a:ln>
                <a:solidFill>
                  <a:schemeClr val="bg1"/>
                </a:solidFill>
                <a:effectLst/>
                <a:uLnTx/>
                <a:uFillTx/>
                <a:latin typeface="??"/>
                <a:ea typeface="宋体" panose="02010600030101010101" pitchFamily="2" charset="-122"/>
              </a:rPr>
              <a:t>键值对的方式存放数据。</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24</a:t>
            </a:fld>
            <a:endParaRPr lang="zh-CN" altLang="en-US"/>
          </a:p>
        </p:txBody>
      </p:sp>
    </p:spTree>
    <p:extLst>
      <p:ext uri="{BB962C8B-B14F-4D97-AF65-F5344CB8AC3E}">
        <p14:creationId xmlns="" xmlns:p14="http://schemas.microsoft.com/office/powerpoint/2010/main" val="520688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第二步，准备</a:t>
            </a:r>
            <a:r>
              <a:rPr lang="en-US" altLang="zh-CN" dirty="0" err="1"/>
              <a:t>ListView</a:t>
            </a:r>
            <a:r>
              <a:rPr lang="zh-CN" altLang="en-US" dirty="0"/>
              <a:t>及其子项布局，</a:t>
            </a:r>
            <a:r>
              <a:rPr lang="zh-CN" altLang="en-US" sz="1200" dirty="0"/>
              <a:t>在布局文件中加入</a:t>
            </a:r>
            <a:r>
              <a:rPr lang="en-US" altLang="zh-CN" sz="1200" dirty="0" err="1"/>
              <a:t>ListView</a:t>
            </a:r>
            <a:r>
              <a:rPr lang="zh-CN" altLang="en-US" sz="1200" dirty="0"/>
              <a:t>控件，同时在</a:t>
            </a:r>
            <a:r>
              <a:rPr lang="en-US" altLang="zh-CN" sz="1200" dirty="0"/>
              <a:t>layout </a:t>
            </a:r>
            <a:r>
              <a:rPr lang="zh-CN" altLang="en-US" sz="1200" dirty="0"/>
              <a:t>目录下定义一个带按钮的子项布局文件</a:t>
            </a:r>
            <a:r>
              <a:rPr lang="en-US" altLang="zh-CN" sz="1200" dirty="0"/>
              <a:t>: listview_item.xml</a:t>
            </a:r>
            <a:r>
              <a:rPr lang="zh-CN" altLang="en-US" sz="1200" dirty="0"/>
              <a:t>，用于定义列表子项的 </a:t>
            </a:r>
            <a:r>
              <a:rPr lang="en-US" altLang="zh-CN" sz="1200" dirty="0"/>
              <a:t>View</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子项布局含有</a:t>
            </a:r>
            <a:r>
              <a:rPr lang="zh-CN" altLang="en-US" sz="1200" dirty="0"/>
              <a:t>一个ImageView，两个TextView和一个</a:t>
            </a:r>
            <a:r>
              <a:rPr lang="en-US" altLang="zh-CN" sz="1200" dirty="0"/>
              <a:t>Image</a:t>
            </a:r>
            <a:r>
              <a:rPr lang="zh-CN" altLang="en-US" sz="1200" dirty="0"/>
              <a:t>Button。</a:t>
            </a:r>
            <a:endParaRPr lang="en-US" altLang="zh-CN" sz="1200" dirty="0"/>
          </a:p>
          <a:p>
            <a:r>
              <a:rPr lang="zh-CN" altLang="en-US" dirty="0"/>
              <a:t>组件树如右图所示。</a:t>
            </a:r>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25</a:t>
            </a:fld>
            <a:endParaRPr lang="zh-CN" altLang="en-US"/>
          </a:p>
        </p:txBody>
      </p:sp>
    </p:spTree>
    <p:extLst>
      <p:ext uri="{BB962C8B-B14F-4D97-AF65-F5344CB8AC3E}">
        <p14:creationId xmlns="" xmlns:p14="http://schemas.microsoft.com/office/powerpoint/2010/main" val="459943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第三步进行数据适配，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首先自定义</a:t>
            </a:r>
            <a:r>
              <a:rPr lang="en-US" altLang="zh-CN" sz="1200" dirty="0" err="1"/>
              <a:t>MyAdatper</a:t>
            </a:r>
            <a:r>
              <a:rPr lang="zh-CN" altLang="en-US" sz="1200" dirty="0"/>
              <a:t>类，继承自</a:t>
            </a:r>
            <a:r>
              <a:rPr lang="en-US" altLang="zh-CN" sz="1200" dirty="0" err="1"/>
              <a:t>BaseAdapter</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重写其中的</a:t>
            </a:r>
            <a:r>
              <a:rPr lang="en-US" altLang="zh-CN" sz="1200" dirty="0" err="1"/>
              <a:t>getCount</a:t>
            </a:r>
            <a:r>
              <a:rPr lang="en-US" altLang="zh-CN" sz="1200" dirty="0"/>
              <a:t>(), </a:t>
            </a:r>
            <a:r>
              <a:rPr lang="en-US" altLang="zh-CN" sz="1200" dirty="0" err="1"/>
              <a:t>getView</a:t>
            </a:r>
            <a:r>
              <a:rPr lang="en-US" altLang="zh-CN" sz="1200" dirty="0"/>
              <a:t>()</a:t>
            </a:r>
            <a:r>
              <a:rPr lang="zh-CN" altLang="en-US" sz="1200" dirty="0"/>
              <a:t>等关键方法。</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然后在活动的onCreate</a:t>
            </a:r>
            <a:r>
              <a:rPr lang="en-US" altLang="zh-CN" dirty="0"/>
              <a:t>()</a:t>
            </a:r>
            <a:r>
              <a:rPr lang="zh-CN" altLang="en-US" dirty="0"/>
              <a:t>方法中，</a:t>
            </a:r>
            <a:r>
              <a:rPr lang="zh-CN" altLang="en-US" sz="1200" dirty="0"/>
              <a:t>创建</a:t>
            </a:r>
            <a:r>
              <a:rPr lang="en-US" altLang="zh-CN" sz="1200" dirty="0" err="1"/>
              <a:t>MyAdatper</a:t>
            </a:r>
            <a:r>
              <a:rPr lang="zh-CN" altLang="en-US" sz="1200" dirty="0"/>
              <a:t>类的实例，传入数据</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并为 </a:t>
            </a:r>
            <a:r>
              <a:rPr lang="en-US" altLang="zh-CN" sz="1200" dirty="0" err="1"/>
              <a:t>ListView</a:t>
            </a:r>
            <a:r>
              <a:rPr lang="en-US" altLang="zh-CN" sz="1200" dirty="0"/>
              <a:t> </a:t>
            </a:r>
            <a:r>
              <a:rPr lang="zh-CN" altLang="en-US" sz="1200" dirty="0"/>
              <a:t>设置适配器。</a:t>
            </a:r>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26</a:t>
            </a:fld>
            <a:endParaRPr lang="zh-CN" altLang="en-US"/>
          </a:p>
        </p:txBody>
      </p:sp>
    </p:spTree>
    <p:extLst>
      <p:ext uri="{BB962C8B-B14F-4D97-AF65-F5344CB8AC3E}">
        <p14:creationId xmlns="" xmlns:p14="http://schemas.microsoft.com/office/powerpoint/2010/main" val="2750620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以上是自定义适配器 </a:t>
            </a:r>
            <a:r>
              <a:rPr lang="en-US" altLang="zh-CN" dirty="0" err="1"/>
              <a:t>MyAdapter</a:t>
            </a:r>
            <a:r>
              <a:rPr lang="zh-CN" altLang="en-US" dirty="0"/>
              <a:t>的实现。</a:t>
            </a:r>
            <a:endParaRPr lang="en-US" altLang="zh-CN" dirty="0"/>
          </a:p>
          <a:p>
            <a:r>
              <a:rPr lang="zh-CN" altLang="en-US" dirty="0"/>
              <a:t>我们重点来看看其中</a:t>
            </a:r>
            <a:r>
              <a:rPr lang="en-US" altLang="zh-CN" dirty="0" err="1"/>
              <a:t>getView</a:t>
            </a:r>
            <a:r>
              <a:rPr lang="en-US" altLang="zh-CN" dirty="0"/>
              <a:t>()</a:t>
            </a:r>
            <a:r>
              <a:rPr lang="zh-CN" altLang="en-US" dirty="0"/>
              <a:t>方法的实现。</a:t>
            </a:r>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27</a:t>
            </a:fld>
            <a:endParaRPr lang="zh-CN" altLang="en-US"/>
          </a:p>
        </p:txBody>
      </p:sp>
    </p:spTree>
    <p:extLst>
      <p:ext uri="{BB962C8B-B14F-4D97-AF65-F5344CB8AC3E}">
        <p14:creationId xmlns="" xmlns:p14="http://schemas.microsoft.com/office/powerpoint/2010/main" val="1501785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getView</a:t>
            </a:r>
            <a:r>
              <a:rPr lang="en-US" altLang="zh-CN" dirty="0"/>
              <a:t>()</a:t>
            </a:r>
            <a:r>
              <a:rPr lang="zh-CN" altLang="en-US" dirty="0"/>
              <a:t>方法的实现从简单到优化有</a:t>
            </a:r>
            <a:r>
              <a:rPr lang="en-US" altLang="zh-CN" dirty="0"/>
              <a:t>3</a:t>
            </a:r>
            <a:r>
              <a:rPr lang="zh-CN" altLang="en-US" dirty="0"/>
              <a:t>个层次。</a:t>
            </a:r>
            <a:endParaRPr lang="en-US" altLang="zh-CN" dirty="0"/>
          </a:p>
          <a:p>
            <a:r>
              <a:rPr lang="zh-CN" altLang="en-US" dirty="0"/>
              <a:t>第一种方式是每一次需要显示一个新出现的列表项时都直接加载布局文件，用于构造列表项 </a:t>
            </a:r>
            <a:r>
              <a:rPr lang="en-US" altLang="zh-CN" dirty="0"/>
              <a:t>View</a:t>
            </a:r>
            <a:r>
              <a:rPr lang="zh-CN" altLang="en-US" dirty="0"/>
              <a:t>，</a:t>
            </a:r>
            <a:endParaRPr lang="en-US" altLang="zh-CN" dirty="0"/>
          </a:p>
          <a:p>
            <a:r>
              <a:rPr lang="zh-CN" altLang="en-US" dirty="0"/>
              <a:t>然后对列表项 </a:t>
            </a:r>
            <a:r>
              <a:rPr lang="en-US" altLang="zh-CN" dirty="0"/>
              <a:t>View </a:t>
            </a:r>
            <a:r>
              <a:rPr lang="zh-CN" altLang="en-US" dirty="0"/>
              <a:t>进行数据填充并返回。</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C00000"/>
                </a:solidFill>
                <a:latin typeface="微软雅黑" panose="020B0503020204020204" pitchFamily="34" charset="-122"/>
                <a:ea typeface="微软雅黑" panose="020B0503020204020204" pitchFamily="34" charset="-122"/>
              </a:rPr>
              <a:t>这种方法的缺点是：每次需要显示一个屏幕外的新列表项时，调用</a:t>
            </a:r>
            <a:r>
              <a:rPr lang="en-US" altLang="zh-CN" sz="1200" b="0" dirty="0" err="1">
                <a:solidFill>
                  <a:srgbClr val="C00000"/>
                </a:solidFill>
                <a:latin typeface="微软雅黑" panose="020B0503020204020204" pitchFamily="34" charset="-122"/>
                <a:ea typeface="微软雅黑" panose="020B0503020204020204" pitchFamily="34" charset="-122"/>
              </a:rPr>
              <a:t>getView</a:t>
            </a:r>
            <a:r>
              <a:rPr lang="en-US" altLang="zh-CN" sz="1200" b="0" dirty="0">
                <a:solidFill>
                  <a:srgbClr val="C00000"/>
                </a:solidFill>
                <a:latin typeface="微软雅黑" panose="020B0503020204020204" pitchFamily="34" charset="-122"/>
                <a:ea typeface="微软雅黑" panose="020B0503020204020204" pitchFamily="34" charset="-122"/>
              </a:rPr>
              <a:t>()</a:t>
            </a:r>
            <a:r>
              <a:rPr lang="zh-CN" altLang="en-US" sz="1200" b="0" dirty="0">
                <a:solidFill>
                  <a:srgbClr val="C00000"/>
                </a:solidFill>
                <a:latin typeface="微软雅黑" panose="020B0503020204020204" pitchFamily="34" charset="-122"/>
                <a:ea typeface="微软雅黑" panose="020B0503020204020204" pitchFamily="34" charset="-122"/>
              </a:rPr>
              <a:t>方法，都要重新加载子项布局文件，</a:t>
            </a:r>
            <a:endParaRPr lang="en-US" altLang="zh-CN" sz="1200" b="0" dirty="0">
              <a:solidFill>
                <a:srgbClr val="C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C00000"/>
                </a:solidFill>
                <a:latin typeface="微软雅黑" panose="020B0503020204020204" pitchFamily="34" charset="-122"/>
                <a:ea typeface="微软雅黑" panose="020B0503020204020204" pitchFamily="34" charset="-122"/>
              </a:rPr>
              <a:t>当列表项数据量很大或者滑动速度很快时会严重影响性能，即体现为下拉很慢、卡。</a:t>
            </a:r>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28</a:t>
            </a:fld>
            <a:endParaRPr lang="zh-CN" altLang="en-US"/>
          </a:p>
        </p:txBody>
      </p:sp>
    </p:spTree>
    <p:extLst>
      <p:ext uri="{BB962C8B-B14F-4D97-AF65-F5344CB8AC3E}">
        <p14:creationId xmlns="" xmlns:p14="http://schemas.microsoft.com/office/powerpoint/2010/main" val="226353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这个问题可以通过打印子项布局 </a:t>
            </a:r>
            <a:r>
              <a:rPr lang="en-US" altLang="zh-CN" dirty="0"/>
              <a:t>View</a:t>
            </a:r>
            <a:r>
              <a:rPr lang="zh-CN" altLang="en-US" dirty="0"/>
              <a:t>的</a:t>
            </a:r>
            <a:r>
              <a:rPr lang="en-US" altLang="zh-CN" dirty="0" err="1"/>
              <a:t>toString</a:t>
            </a:r>
            <a:r>
              <a:rPr lang="en-US" altLang="zh-CN" dirty="0"/>
              <a:t>()</a:t>
            </a:r>
            <a:r>
              <a:rPr lang="zh-CN" altLang="en-US" dirty="0"/>
              <a:t>值得以体现，</a:t>
            </a:r>
            <a:endParaRPr lang="en-US" altLang="zh-CN" dirty="0"/>
          </a:p>
          <a:p>
            <a:r>
              <a:rPr lang="zh-CN" altLang="en-US" dirty="0"/>
              <a:t>每个子项布局 </a:t>
            </a:r>
            <a:r>
              <a:rPr lang="en-US" altLang="zh-CN" dirty="0"/>
              <a:t>View</a:t>
            </a:r>
            <a:r>
              <a:rPr lang="zh-CN" altLang="en-US" dirty="0"/>
              <a:t>的</a:t>
            </a:r>
            <a:r>
              <a:rPr lang="en-US" altLang="zh-CN" dirty="0" err="1"/>
              <a:t>toString</a:t>
            </a:r>
            <a:r>
              <a:rPr lang="en-US" altLang="zh-CN" dirty="0"/>
              <a:t>()</a:t>
            </a:r>
            <a:r>
              <a:rPr lang="zh-CN" altLang="en-US" dirty="0"/>
              <a:t>值都是不同的，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这说明这种实现方式下，</a:t>
            </a:r>
            <a:r>
              <a:rPr lang="en-US" altLang="zh-CN" dirty="0"/>
              <a:t>Adapter </a:t>
            </a:r>
            <a:r>
              <a:rPr lang="zh-CN" altLang="en-US" dirty="0"/>
              <a:t>将要加载与列表项数量一样多的子项布局 </a:t>
            </a:r>
            <a:r>
              <a:rPr lang="en-US" altLang="zh-CN" dirty="0"/>
              <a:t>View</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当子项布局</a:t>
            </a:r>
            <a:r>
              <a:rPr lang="en-US" altLang="zh-CN" dirty="0"/>
              <a:t>View</a:t>
            </a:r>
            <a:r>
              <a:rPr lang="zh-CN" altLang="en-US" dirty="0"/>
              <a:t>比较复杂，列表项数量较多时，</a:t>
            </a:r>
            <a:r>
              <a:rPr lang="en-US" altLang="zh-CN" dirty="0"/>
              <a:t>APP</a:t>
            </a:r>
            <a:r>
              <a:rPr lang="zh-CN" altLang="en-US" dirty="0"/>
              <a:t>会占用大量的计算资源。</a:t>
            </a:r>
            <a:endParaRPr lang="en-US" altLang="zh-CN"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29</a:t>
            </a:fld>
            <a:endParaRPr lang="zh-CN" altLang="en-US"/>
          </a:p>
        </p:txBody>
      </p:sp>
    </p:spTree>
    <p:extLst>
      <p:ext uri="{BB962C8B-B14F-4D97-AF65-F5344CB8AC3E}">
        <p14:creationId xmlns="" xmlns:p14="http://schemas.microsoft.com/office/powerpoint/2010/main" val="204808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数据适配器</a:t>
            </a:r>
            <a:r>
              <a:rPr lang="en-US" altLang="zh-CN" sz="1200" dirty="0"/>
              <a:t>Adapter</a:t>
            </a:r>
            <a:r>
              <a:rPr lang="zh-CN" altLang="en-US" sz="1200" dirty="0"/>
              <a:t>是数据与视图之间的桥梁，它类似于一个转换器，将复杂的数据转换成用户可以接受的方式进行呈现。</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dirty="0"/>
              <a:t>Adapter</a:t>
            </a:r>
            <a:r>
              <a:rPr lang="zh-CN" altLang="en-US" sz="2600" dirty="0"/>
              <a:t>是一个接口，</a:t>
            </a:r>
            <a:r>
              <a:rPr lang="fr-FR" altLang="zh-CN" sz="2800" dirty="0"/>
              <a:t>ListAdapter </a:t>
            </a:r>
            <a:r>
              <a:rPr lang="zh-CN" altLang="en-US" sz="2800" dirty="0"/>
              <a:t>和</a:t>
            </a:r>
            <a:r>
              <a:rPr lang="en-US" altLang="zh-CN" sz="2800" dirty="0" err="1"/>
              <a:t>SpinnerAdapter</a:t>
            </a:r>
            <a:r>
              <a:rPr lang="en-US" altLang="zh-CN" sz="2800" dirty="0"/>
              <a:t> </a:t>
            </a:r>
            <a:r>
              <a:rPr lang="zh-CN" altLang="en-US" sz="2800" dirty="0"/>
              <a:t>均继承了</a:t>
            </a:r>
            <a:r>
              <a:rPr lang="fr-FR" altLang="zh-CN" sz="2800" dirty="0"/>
              <a:t>Adapter</a:t>
            </a:r>
            <a:r>
              <a:rPr lang="zh-CN" altLang="en-US" sz="2800" dirty="0"/>
              <a:t>，也是接口，需要子类实现。</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2800" dirty="0"/>
              <a:t>BaseAdapter</a:t>
            </a:r>
            <a:r>
              <a:rPr lang="zh-CN" altLang="en-US" sz="2800" dirty="0"/>
              <a:t>实现了</a:t>
            </a:r>
            <a:r>
              <a:rPr lang="fr-FR" altLang="zh-CN" sz="2800" dirty="0"/>
              <a:t>ListAdapter </a:t>
            </a:r>
            <a:r>
              <a:rPr lang="zh-CN" altLang="en-US" sz="2800" dirty="0"/>
              <a:t>和 </a:t>
            </a:r>
            <a:r>
              <a:rPr lang="en-US" altLang="zh-CN" sz="2800" dirty="0" err="1"/>
              <a:t>SpinnerAdapter</a:t>
            </a:r>
            <a:r>
              <a:rPr lang="zh-CN" altLang="en-US" sz="2800" dirty="0"/>
              <a:t>接口，它是一个抽象类。</a:t>
            </a:r>
            <a:endParaRPr lang="en-US"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2800" dirty="0"/>
              <a:t>SimpleAdapter</a:t>
            </a:r>
            <a:r>
              <a:rPr lang="zh-CN" altLang="en-US" sz="2800" dirty="0"/>
              <a:t>继承自</a:t>
            </a:r>
            <a:r>
              <a:rPr lang="fr-FR" altLang="zh-CN" sz="2800" dirty="0"/>
              <a:t>BaseAdapter</a:t>
            </a:r>
            <a:r>
              <a:rPr lang="zh-CN" altLang="en-US" sz="2800" dirty="0"/>
              <a:t>，它是</a:t>
            </a:r>
            <a:r>
              <a:rPr lang="fr-FR" altLang="zh-CN" sz="2800" dirty="0"/>
              <a:t>Adapter</a:t>
            </a:r>
            <a:r>
              <a:rPr lang="zh-CN" altLang="en-US" sz="2800" dirty="0"/>
              <a:t>的一个实现。另外，还有</a:t>
            </a:r>
            <a:r>
              <a:rPr lang="en-US" altLang="zh-CN" sz="2800" dirty="0" err="1"/>
              <a:t>ArrayAdapter</a:t>
            </a:r>
            <a:r>
              <a:rPr lang="zh-CN" altLang="en-US" sz="2800" dirty="0"/>
              <a:t>和</a:t>
            </a:r>
            <a:r>
              <a:rPr lang="en-US" altLang="zh-CN" sz="2800" dirty="0" err="1"/>
              <a:t>SimpleCursorAdapter</a:t>
            </a:r>
            <a:r>
              <a:rPr lang="zh-CN" altLang="en-US" sz="2800" dirty="0"/>
              <a:t>，也是</a:t>
            </a:r>
            <a:r>
              <a:rPr lang="en-US" altLang="zh-CN" sz="2800" dirty="0"/>
              <a:t>Adapter</a:t>
            </a:r>
            <a:r>
              <a:rPr lang="zh-CN" altLang="en-US" sz="2800" dirty="0"/>
              <a:t>的实现。</a:t>
            </a:r>
            <a:endParaRPr lang="en-US" altLang="zh-CN" sz="2800" dirty="0"/>
          </a:p>
          <a:p>
            <a:r>
              <a:rPr lang="zh-CN" altLang="en-US" sz="2600" dirty="0"/>
              <a:t>可见，</a:t>
            </a:r>
            <a:r>
              <a:rPr lang="fr-FR" altLang="zh-CN" sz="2400" dirty="0"/>
              <a:t>BaseAdapter</a:t>
            </a:r>
            <a:r>
              <a:rPr lang="zh-CN" altLang="en-US" sz="2400" dirty="0"/>
              <a:t>同时实现了</a:t>
            </a:r>
            <a:r>
              <a:rPr lang="fr-FR" altLang="zh-CN" sz="2400" dirty="0"/>
              <a:t>ListAdapter </a:t>
            </a:r>
            <a:r>
              <a:rPr lang="zh-CN" altLang="en-US" sz="2400" dirty="0"/>
              <a:t>和 </a:t>
            </a:r>
            <a:r>
              <a:rPr lang="en-US" altLang="zh-CN" sz="2400" dirty="0" err="1"/>
              <a:t>SpinnerAdapter</a:t>
            </a:r>
            <a:r>
              <a:rPr lang="zh-CN" altLang="en-US" sz="2400" dirty="0"/>
              <a:t>接口，因此，</a:t>
            </a:r>
            <a:r>
              <a:rPr lang="fr-FR" altLang="zh-CN" sz="2800" dirty="0"/>
              <a:t>BaseAdapter </a:t>
            </a:r>
            <a:r>
              <a:rPr lang="zh-CN" altLang="en-US" sz="2800" dirty="0"/>
              <a:t>及其子类实现可以同时支持 </a:t>
            </a:r>
            <a:r>
              <a:rPr lang="en-US" altLang="zh-CN" sz="2800" dirty="0" err="1"/>
              <a:t>ListView</a:t>
            </a:r>
            <a:r>
              <a:rPr lang="en-US" altLang="zh-CN" sz="2800" dirty="0"/>
              <a:t> </a:t>
            </a:r>
            <a:r>
              <a:rPr lang="zh-CN" altLang="en-US" sz="2800" dirty="0"/>
              <a:t>、</a:t>
            </a:r>
            <a:r>
              <a:rPr lang="en-US" altLang="zh-CN" sz="2800" dirty="0"/>
              <a:t>Spinner </a:t>
            </a:r>
            <a:r>
              <a:rPr lang="zh-CN" altLang="en-US" sz="2800" dirty="0"/>
              <a:t>等多种</a:t>
            </a:r>
            <a:r>
              <a:rPr lang="en-US" altLang="zh-CN" sz="2800" dirty="0"/>
              <a:t> </a:t>
            </a:r>
            <a:r>
              <a:rPr lang="en-US" altLang="zh-CN" sz="2800" dirty="0" err="1"/>
              <a:t>AdapterView</a:t>
            </a:r>
            <a:r>
              <a:rPr lang="zh-CN" altLang="en-US" sz="2800" dirty="0"/>
              <a:t>的使用。</a:t>
            </a:r>
            <a:endParaRPr lang="en-US" altLang="zh-CN" sz="2600"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3</a:t>
            </a:fld>
            <a:endParaRPr lang="zh-CN" altLang="en-US"/>
          </a:p>
        </p:txBody>
      </p:sp>
    </p:spTree>
    <p:extLst>
      <p:ext uri="{BB962C8B-B14F-4D97-AF65-F5344CB8AC3E}">
        <p14:creationId xmlns="" xmlns:p14="http://schemas.microsoft.com/office/powerpoint/2010/main" val="3147931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解决这个问题的一个方法就是利用</a:t>
            </a:r>
            <a:r>
              <a:rPr lang="en-US" altLang="zh-CN" dirty="0" err="1"/>
              <a:t>getView</a:t>
            </a:r>
            <a:r>
              <a:rPr lang="en-US" altLang="zh-CN" dirty="0"/>
              <a:t>()</a:t>
            </a:r>
            <a:r>
              <a:rPr lang="zh-CN" altLang="en-US" dirty="0"/>
              <a:t>方法第二个参数，</a:t>
            </a:r>
            <a:r>
              <a:rPr lang="en-US" altLang="zh-CN" sz="1200" dirty="0" err="1"/>
              <a:t>convertView</a:t>
            </a:r>
            <a:r>
              <a:rPr lang="en-US" altLang="zh-CN" sz="1200" dirty="0"/>
              <a:t> </a:t>
            </a:r>
            <a:r>
              <a:rPr lang="zh-CN" altLang="en-US" sz="1200" dirty="0"/>
              <a:t>，来缓存子项布局</a:t>
            </a:r>
            <a:r>
              <a:rPr lang="en-US" altLang="zh-CN" sz="1200" dirty="0"/>
              <a:t>View</a:t>
            </a:r>
          </a:p>
          <a:p>
            <a:r>
              <a:rPr lang="en-US" altLang="zh-CN" sz="1200" dirty="0" err="1"/>
              <a:t>getView</a:t>
            </a:r>
            <a:r>
              <a:rPr lang="en-US" altLang="zh-CN" sz="1200" dirty="0"/>
              <a:t>(</a:t>
            </a:r>
            <a:r>
              <a:rPr lang="zh-CN" altLang="en-US" sz="1200" dirty="0"/>
              <a:t>）方法有</a:t>
            </a:r>
            <a:r>
              <a:rPr lang="en-US" altLang="zh-CN" sz="1200" dirty="0"/>
              <a:t>3</a:t>
            </a:r>
            <a:r>
              <a:rPr lang="zh-CN" altLang="en-US" sz="1200" dirty="0"/>
              <a:t>个参数：</a:t>
            </a:r>
            <a:endParaRPr lang="en-US" altLang="zh-CN" sz="1200" dirty="0"/>
          </a:p>
          <a:p>
            <a:r>
              <a:rPr lang="zh-CN" altLang="en-US" sz="1200" dirty="0"/>
              <a:t>第一个参数 </a:t>
            </a:r>
            <a:r>
              <a:rPr lang="en-US" altLang="zh-CN" sz="1200" dirty="0"/>
              <a:t>p</a:t>
            </a: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osition 表示 </a:t>
            </a:r>
            <a:r>
              <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adapter </a:t>
            </a: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将要控制显示第几个子项</a:t>
            </a:r>
            <a:endPar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p>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第二个参数 </a:t>
            </a:r>
            <a:r>
              <a:rPr lang="en-US" altLang="zh-CN" sz="1200" dirty="0" err="1"/>
              <a:t>convertView</a:t>
            </a:r>
            <a:r>
              <a:rPr lang="en-US" altLang="zh-CN" sz="1200" dirty="0"/>
              <a:t> </a:t>
            </a:r>
            <a:r>
              <a:rPr lang="zh-CN" altLang="en-US" sz="1200" dirty="0"/>
              <a:t>就是</a:t>
            </a: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是从子项布局文件中加载子项布局对象的缓存</a:t>
            </a:r>
            <a:endPar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第三个参数 </a:t>
            </a:r>
            <a:r>
              <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p</a:t>
            </a: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arent 指装填子项布局的父容器，这里就是指的ListView对象</a:t>
            </a:r>
            <a:endPar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Palatino Linotype"/>
                <a:ea typeface="宋体" panose="02010600030101010101" pitchFamily="2" charset="-122"/>
                <a:cs typeface="+mn-cs"/>
              </a:rPr>
              <a:t>getView</a:t>
            </a:r>
            <a:r>
              <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方法实现时，首先获取子项布局</a:t>
            </a:r>
            <a:r>
              <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View </a:t>
            </a: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及子控件，然后为各子控件绑定数据</a:t>
            </a:r>
            <a:endPar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最后根据需要为子项及各子控件设置必要的事件监听器</a:t>
            </a:r>
            <a:endPar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30</a:t>
            </a:fld>
            <a:endParaRPr lang="zh-CN" altLang="en-US"/>
          </a:p>
        </p:txBody>
      </p:sp>
    </p:spTree>
    <p:extLst>
      <p:ext uri="{BB962C8B-B14F-4D97-AF65-F5344CB8AC3E}">
        <p14:creationId xmlns="" xmlns:p14="http://schemas.microsoft.com/office/powerpoint/2010/main" val="254486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实际上，终端设备的一个</a:t>
            </a:r>
            <a:r>
              <a:rPr lang="zh-CN" altLang="en-US" sz="1200" dirty="0"/>
              <a:t>屏幕能够显示的列表项数是有限的，例如，假设一个屏幕只能显示</a:t>
            </a:r>
            <a:r>
              <a:rPr lang="en-US" altLang="zh-CN" sz="1200" dirty="0"/>
              <a:t>5</a:t>
            </a:r>
            <a:r>
              <a:rPr lang="zh-CN" altLang="en-US" sz="1200" dirty="0"/>
              <a:t>个</a:t>
            </a:r>
            <a:r>
              <a:rPr lang="en-US" altLang="zh-CN" sz="1200" dirty="0"/>
              <a:t>Item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当滑动屏幕时，移出屏幕的 </a:t>
            </a:r>
            <a:r>
              <a:rPr lang="en-US" altLang="zh-CN" sz="1200" dirty="0"/>
              <a:t>Item </a:t>
            </a:r>
            <a:r>
              <a:rPr lang="zh-CN" altLang="en-US" sz="1200" dirty="0"/>
              <a:t>可以被缓存起来，便于复用，</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当有新的列表项需要进入屏幕时，如果缓存区存在可以复用的</a:t>
            </a:r>
            <a:r>
              <a:rPr lang="en-US" altLang="zh-CN" sz="1200" dirty="0"/>
              <a:t>Item</a:t>
            </a:r>
            <a:r>
              <a:rPr lang="zh-CN" altLang="en-US" sz="1200" dirty="0"/>
              <a:t>，便可以直接复用</a:t>
            </a:r>
            <a:r>
              <a:rPr lang="en-US" altLang="zh-CN"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只需要绑定要显示的新数据即可快速创建出新的</a:t>
            </a:r>
            <a:r>
              <a:rPr lang="en-US" altLang="zh-CN" sz="1200" dirty="0"/>
              <a:t>item</a:t>
            </a:r>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31</a:t>
            </a:fld>
            <a:endParaRPr lang="zh-CN" altLang="en-US"/>
          </a:p>
        </p:txBody>
      </p:sp>
    </p:spTree>
    <p:extLst>
      <p:ext uri="{BB962C8B-B14F-4D97-AF65-F5344CB8AC3E}">
        <p14:creationId xmlns="" xmlns:p14="http://schemas.microsoft.com/office/powerpoint/2010/main" val="2738649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在</a:t>
            </a:r>
            <a:r>
              <a:rPr lang="en-US" altLang="zh-CN" dirty="0" err="1"/>
              <a:t>getView</a:t>
            </a:r>
            <a:r>
              <a:rPr lang="zh-CN" altLang="en-US" dirty="0"/>
              <a:t>方法中，如果</a:t>
            </a:r>
            <a:r>
              <a:rPr lang="en-US" altLang="zh-CN" dirty="0" err="1"/>
              <a:t>convertView</a:t>
            </a:r>
            <a:r>
              <a:rPr lang="zh-CN" altLang="en-US" dirty="0"/>
              <a:t>为</a:t>
            </a:r>
            <a:r>
              <a:rPr lang="en-US" altLang="zh-CN" dirty="0"/>
              <a:t>null</a:t>
            </a:r>
            <a:r>
              <a:rPr lang="zh-CN" altLang="en-US" dirty="0"/>
              <a:t>，意味着没有可以复用的</a:t>
            </a:r>
            <a:r>
              <a:rPr lang="en-US" altLang="zh-CN" dirty="0" err="1"/>
              <a:t>itemView</a:t>
            </a:r>
            <a:r>
              <a:rPr lang="zh-CN" altLang="en-US" dirty="0"/>
              <a:t>，</a:t>
            </a:r>
            <a:endParaRPr lang="en-US" altLang="zh-CN" dirty="0"/>
          </a:p>
          <a:p>
            <a:r>
              <a:rPr lang="zh-CN" altLang="en-US" dirty="0"/>
              <a:t>则使用</a:t>
            </a:r>
            <a:r>
              <a:rPr lang="en-US" altLang="zh-CN" dirty="0" err="1"/>
              <a:t>LayoutInflater</a:t>
            </a:r>
            <a:r>
              <a:rPr lang="zh-CN" altLang="en-US" dirty="0"/>
              <a:t>去加载布局，如果不为</a:t>
            </a:r>
            <a:r>
              <a:rPr lang="en-US" altLang="zh-CN" dirty="0"/>
              <a:t>null</a:t>
            </a:r>
            <a:r>
              <a:rPr lang="zh-CN" altLang="en-US" dirty="0"/>
              <a:t>则直接对</a:t>
            </a:r>
            <a:r>
              <a:rPr lang="en-US" altLang="zh-CN" dirty="0" err="1"/>
              <a:t>convertView</a:t>
            </a:r>
            <a:r>
              <a:rPr lang="zh-CN" altLang="en-US" dirty="0"/>
              <a:t>进行重用。</a:t>
            </a:r>
            <a:endParaRPr lang="en-US" altLang="zh-CN" dirty="0"/>
          </a:p>
          <a:p>
            <a:r>
              <a:rPr lang="zh-CN" altLang="en-US" dirty="0"/>
              <a:t>这种方法的的优点是可以减少加载子项布局 </a:t>
            </a:r>
            <a:r>
              <a:rPr lang="en-US" altLang="zh-CN" dirty="0"/>
              <a:t>View </a:t>
            </a:r>
            <a:r>
              <a:rPr lang="zh-CN" altLang="en-US" dirty="0"/>
              <a:t>的次数</a:t>
            </a:r>
            <a:endParaRPr lang="en-US" altLang="zh-CN" dirty="0"/>
          </a:p>
          <a:p>
            <a:r>
              <a:rPr lang="zh-CN" altLang="en-US" dirty="0"/>
              <a:t>但也还存在不足：每次构造列表子项都需要调用</a:t>
            </a:r>
            <a:r>
              <a:rPr lang="zh-CN" altLang="en-US" sz="1400" dirty="0"/>
              <a:t> </a:t>
            </a:r>
            <a:r>
              <a:rPr lang="en-US" altLang="zh-CN" sz="1400" b="0" dirty="0" err="1">
                <a:solidFill>
                  <a:srgbClr val="C00000"/>
                </a:solidFill>
                <a:latin typeface="+mn-ea"/>
                <a:ea typeface="+mn-ea"/>
              </a:rPr>
              <a:t>findViewById</a:t>
            </a:r>
            <a:r>
              <a:rPr lang="en-US" altLang="zh-CN" sz="1400" b="0" dirty="0">
                <a:solidFill>
                  <a:srgbClr val="C00000"/>
                </a:solidFill>
                <a:latin typeface="+mn-ea"/>
                <a:ea typeface="+mn-ea"/>
              </a:rPr>
              <a:t>()</a:t>
            </a:r>
            <a:r>
              <a:rPr lang="zh-CN" altLang="en-US" sz="1400" b="0" dirty="0">
                <a:solidFill>
                  <a:srgbClr val="C00000"/>
                </a:solidFill>
                <a:latin typeface="+mn-ea"/>
                <a:ea typeface="+mn-ea"/>
              </a:rPr>
              <a:t> 获取各子控件引用</a:t>
            </a:r>
            <a:endParaRPr lang="en-US" altLang="zh-CN" sz="1400" b="0" dirty="0">
              <a:latin typeface="+mn-ea"/>
              <a:ea typeface="+mn-ea"/>
            </a:endParaRPr>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32</a:t>
            </a:fld>
            <a:endParaRPr lang="zh-CN" altLang="en-US"/>
          </a:p>
        </p:txBody>
      </p:sp>
    </p:spTree>
    <p:extLst>
      <p:ext uri="{BB962C8B-B14F-4D97-AF65-F5344CB8AC3E}">
        <p14:creationId xmlns="" xmlns:p14="http://schemas.microsoft.com/office/powerpoint/2010/main" val="1692928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进一步的优化方案是自定义</a:t>
            </a:r>
            <a:r>
              <a:rPr lang="zh-CN" altLang="en-US" sz="1200" dirty="0"/>
              <a:t> </a:t>
            </a:r>
            <a:r>
              <a:rPr lang="en-US" altLang="zh-CN" sz="1200" dirty="0" err="1"/>
              <a:t>ViewHolder</a:t>
            </a:r>
            <a:r>
              <a:rPr lang="en-US" altLang="zh-CN" sz="1200" dirty="0"/>
              <a:t> </a:t>
            </a:r>
            <a:r>
              <a:rPr lang="zh-CN" altLang="en-US" sz="1200" dirty="0"/>
              <a:t>缓存列表项的各子控件。</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ViewHolder</a:t>
            </a:r>
            <a:r>
              <a:rPr lang="zh-CN" altLang="en-US" sz="1200" dirty="0"/>
              <a:t>通常设计为</a:t>
            </a:r>
            <a:r>
              <a:rPr lang="en-US" altLang="zh-CN" sz="1200" dirty="0"/>
              <a:t>Adapter</a:t>
            </a:r>
            <a:r>
              <a:rPr lang="zh-CN" altLang="en-US" sz="1200" dirty="0"/>
              <a:t>的内部类。</a:t>
            </a:r>
            <a:endParaRPr lang="en-US" altLang="zh-CN" sz="1200"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33</a:t>
            </a:fld>
            <a:endParaRPr lang="zh-CN" altLang="en-US"/>
          </a:p>
        </p:txBody>
      </p:sp>
    </p:spTree>
    <p:extLst>
      <p:ext uri="{BB962C8B-B14F-4D97-AF65-F5344CB8AC3E}">
        <p14:creationId xmlns="" xmlns:p14="http://schemas.microsoft.com/office/powerpoint/2010/main" val="1462875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最终的</a:t>
            </a:r>
            <a:r>
              <a:rPr lang="en-US" altLang="zh-CN" dirty="0" err="1"/>
              <a:t>getView</a:t>
            </a:r>
            <a:r>
              <a:rPr lang="en-US" altLang="zh-CN" dirty="0"/>
              <a:t>()</a:t>
            </a:r>
            <a:r>
              <a:rPr lang="zh-CN" altLang="en-US" dirty="0"/>
              <a:t>方法的实现如上所示。</a:t>
            </a:r>
            <a:endParaRPr lang="en-US" altLang="zh-CN" dirty="0"/>
          </a:p>
          <a:p>
            <a:r>
              <a:rPr lang="zh-CN" altLang="en-US" dirty="0"/>
              <a:t>首先，检查参数</a:t>
            </a:r>
            <a:r>
              <a:rPr lang="en-US" altLang="zh-CN" dirty="0" err="1"/>
              <a:t>convertView</a:t>
            </a:r>
            <a:r>
              <a:rPr lang="zh-CN" altLang="en-US" dirty="0"/>
              <a:t>，为</a:t>
            </a:r>
            <a:r>
              <a:rPr lang="en-US" altLang="zh-CN" dirty="0"/>
              <a:t>null</a:t>
            </a:r>
            <a:r>
              <a:rPr lang="zh-CN" altLang="en-US" dirty="0"/>
              <a:t>时意味着没有可复用的 </a:t>
            </a:r>
            <a:r>
              <a:rPr lang="en-US" altLang="zh-CN" dirty="0" err="1"/>
              <a:t>Itemview</a:t>
            </a:r>
            <a:r>
              <a:rPr lang="zh-CN" altLang="en-US" dirty="0"/>
              <a:t>，这时需要使用 </a:t>
            </a:r>
            <a:r>
              <a:rPr lang="en-US" altLang="zh-CN" dirty="0" err="1"/>
              <a:t>LayoutInflater</a:t>
            </a:r>
            <a:r>
              <a:rPr lang="en-US" altLang="zh-CN" dirty="0"/>
              <a:t> </a:t>
            </a:r>
            <a:r>
              <a:rPr lang="zh-CN" altLang="en-US" dirty="0"/>
              <a:t>去加载布局，</a:t>
            </a:r>
            <a:endParaRPr lang="en-US" altLang="zh-CN" dirty="0"/>
          </a:p>
          <a:p>
            <a:r>
              <a:rPr lang="zh-CN" altLang="en-US" dirty="0"/>
              <a:t>然后创建</a:t>
            </a:r>
            <a:r>
              <a:rPr lang="en-US" altLang="zh-CN" dirty="0" err="1"/>
              <a:t>ViewHolder</a:t>
            </a:r>
            <a:r>
              <a:rPr lang="zh-CN" altLang="en-US" dirty="0"/>
              <a:t>对象，将各子控件缓存至</a:t>
            </a:r>
            <a:r>
              <a:rPr lang="en-US" altLang="zh-CN" dirty="0" err="1"/>
              <a:t>ViewHolder</a:t>
            </a:r>
            <a:r>
              <a:rPr lang="zh-CN" altLang="en-US" dirty="0"/>
              <a:t>，</a:t>
            </a:r>
            <a:endParaRPr lang="en-US" altLang="zh-CN" dirty="0"/>
          </a:p>
          <a:p>
            <a:r>
              <a:rPr lang="zh-CN" altLang="en-US" dirty="0"/>
              <a:t>然后调用</a:t>
            </a:r>
            <a:r>
              <a:rPr lang="en-US" altLang="zh-CN" dirty="0" err="1"/>
              <a:t>setTag</a:t>
            </a:r>
            <a:r>
              <a:rPr lang="en-US" altLang="zh-CN" dirty="0"/>
              <a:t>()</a:t>
            </a:r>
            <a:r>
              <a:rPr lang="zh-CN" altLang="en-US" dirty="0"/>
              <a:t>方法，将</a:t>
            </a:r>
            <a:r>
              <a:rPr lang="en-US" altLang="zh-CN" dirty="0" err="1"/>
              <a:t>ViewHolder</a:t>
            </a:r>
            <a:r>
              <a:rPr lang="zh-CN" altLang="en-US" dirty="0"/>
              <a:t>对象存储在</a:t>
            </a:r>
            <a:r>
              <a:rPr lang="en-US" altLang="zh-CN" dirty="0" err="1"/>
              <a:t>convertView</a:t>
            </a:r>
            <a:r>
              <a:rPr lang="zh-CN" altLang="en-US" dirty="0"/>
              <a:t>中。</a:t>
            </a:r>
            <a:endParaRPr lang="en-US" altLang="zh-CN" dirty="0"/>
          </a:p>
          <a:p>
            <a:endParaRPr lang="en-US" altLang="zh-CN" dirty="0"/>
          </a:p>
          <a:p>
            <a:r>
              <a:rPr lang="zh-CN" altLang="en-US" dirty="0"/>
              <a:t>如果参数</a:t>
            </a:r>
            <a:r>
              <a:rPr lang="en-US" altLang="zh-CN" dirty="0" err="1"/>
              <a:t>convertView</a:t>
            </a:r>
            <a:r>
              <a:rPr lang="zh-CN" altLang="en-US" dirty="0"/>
              <a:t>不为</a:t>
            </a:r>
            <a:r>
              <a:rPr lang="en-US" altLang="zh-CN" dirty="0"/>
              <a:t>null</a:t>
            </a:r>
            <a:r>
              <a:rPr lang="zh-CN" altLang="en-US" dirty="0"/>
              <a:t>，则意味着存在可复用的</a:t>
            </a:r>
            <a:r>
              <a:rPr lang="en-US" altLang="zh-CN" dirty="0" err="1"/>
              <a:t>ItemView</a:t>
            </a:r>
            <a:r>
              <a:rPr lang="zh-CN" altLang="en-US" dirty="0"/>
              <a:t>，可调用</a:t>
            </a:r>
            <a:r>
              <a:rPr lang="en-US" altLang="zh-CN" dirty="0" err="1"/>
              <a:t>getTag</a:t>
            </a:r>
            <a:r>
              <a:rPr lang="en-US" altLang="zh-CN" dirty="0"/>
              <a:t>()</a:t>
            </a:r>
            <a:r>
              <a:rPr lang="zh-CN" altLang="en-US" dirty="0"/>
              <a:t>方法，直接将存储在</a:t>
            </a:r>
            <a:r>
              <a:rPr lang="en-US" altLang="zh-CN" dirty="0" err="1"/>
              <a:t>convertView</a:t>
            </a:r>
            <a:r>
              <a:rPr lang="zh-CN" altLang="en-US" dirty="0"/>
              <a:t>的</a:t>
            </a:r>
            <a:r>
              <a:rPr lang="en-US" altLang="zh-CN" dirty="0" err="1"/>
              <a:t>ViewHolder</a:t>
            </a:r>
            <a:r>
              <a:rPr lang="zh-CN" altLang="en-US" dirty="0"/>
              <a:t>取出来。</a:t>
            </a:r>
            <a:endParaRPr lang="en-US" altLang="zh-CN" dirty="0"/>
          </a:p>
          <a:p>
            <a:endParaRPr lang="en-US" altLang="zh-CN" dirty="0"/>
          </a:p>
          <a:p>
            <a:r>
              <a:rPr lang="zh-CN" altLang="en-US" dirty="0"/>
              <a:t>这样，借助</a:t>
            </a:r>
            <a:r>
              <a:rPr lang="en-US" altLang="zh-CN" dirty="0" err="1"/>
              <a:t>ViewHolder</a:t>
            </a:r>
            <a:r>
              <a:rPr lang="en-US" altLang="zh-CN" dirty="0"/>
              <a:t> </a:t>
            </a:r>
            <a:r>
              <a:rPr lang="zh-CN" altLang="en-US" dirty="0"/>
              <a:t>以及存储机制，就没有必要每次调用</a:t>
            </a:r>
            <a:r>
              <a:rPr lang="en-US" altLang="zh-CN" dirty="0" err="1"/>
              <a:t>getView</a:t>
            </a:r>
            <a:r>
              <a:rPr lang="en-US" altLang="zh-CN" dirty="0"/>
              <a:t>()</a:t>
            </a:r>
            <a:r>
              <a:rPr lang="zh-CN" altLang="en-US" dirty="0"/>
              <a:t>方法都调用</a:t>
            </a:r>
            <a:r>
              <a:rPr lang="en-US" altLang="zh-CN" dirty="0" err="1"/>
              <a:t>findViewById</a:t>
            </a:r>
            <a:r>
              <a:rPr lang="en-US" altLang="zh-CN" dirty="0"/>
              <a:t>()</a:t>
            </a:r>
            <a:r>
              <a:rPr lang="zh-CN" altLang="en-US" dirty="0"/>
              <a:t>方法来获取子控件实例了，进一步提高了运行时的效率。</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随后，</a:t>
            </a:r>
            <a:r>
              <a:rPr lang="en-US" altLang="zh-CN" dirty="0" err="1"/>
              <a:t>getView</a:t>
            </a:r>
            <a:r>
              <a:rPr lang="en-US" altLang="zh-CN" dirty="0"/>
              <a:t>()</a:t>
            </a:r>
            <a:r>
              <a:rPr lang="zh-CN" altLang="en-US" dirty="0"/>
              <a:t>方法为</a:t>
            </a:r>
            <a:r>
              <a:rPr lang="en-US" altLang="zh-CN" dirty="0" err="1"/>
              <a:t>ViewHolder</a:t>
            </a:r>
            <a:r>
              <a:rPr lang="zh-CN" altLang="en-US" dirty="0"/>
              <a:t>中的各子控件</a:t>
            </a: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绑定数据，</a:t>
            </a:r>
            <a:endPar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设置必要的事件监听器，</a:t>
            </a:r>
            <a:endPar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返回配置好的子项</a:t>
            </a:r>
            <a:r>
              <a:rPr lang="en-US" altLang="zh-CN" dirty="0" err="1"/>
              <a:t>convertView</a:t>
            </a:r>
            <a:r>
              <a:rPr lang="en-US" altLang="zh-CN" dirty="0"/>
              <a:t> </a:t>
            </a:r>
            <a:r>
              <a:rPr lang="zh-CN" altLang="en-US" dirty="0"/>
              <a:t>将用于填充</a:t>
            </a:r>
            <a:r>
              <a:rPr lang="en-US" altLang="zh-CN" dirty="0" err="1"/>
              <a:t>Listview</a:t>
            </a:r>
            <a:r>
              <a:rPr lang="zh-CN" altLang="en-US" dirty="0"/>
              <a:t>。</a:t>
            </a:r>
            <a:endParaRPr kumimoji="0" lang="en-US" altLang="zh-CN" sz="12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34</a:t>
            </a:fld>
            <a:endParaRPr lang="zh-CN" altLang="en-US"/>
          </a:p>
        </p:txBody>
      </p:sp>
    </p:spTree>
    <p:extLst>
      <p:ext uri="{BB962C8B-B14F-4D97-AF65-F5344CB8AC3E}">
        <p14:creationId xmlns="" xmlns:p14="http://schemas.microsoft.com/office/powerpoint/2010/main" val="1101476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35</a:t>
            </a:fld>
            <a:endParaRPr lang="zh-CN" altLang="en-US"/>
          </a:p>
        </p:txBody>
      </p:sp>
    </p:spTree>
    <p:extLst>
      <p:ext uri="{BB962C8B-B14F-4D97-AF65-F5344CB8AC3E}">
        <p14:creationId xmlns="" xmlns:p14="http://schemas.microsoft.com/office/powerpoint/2010/main" val="2752581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40</a:t>
            </a:fld>
            <a:endParaRPr lang="zh-CN" altLang="en-US"/>
          </a:p>
        </p:txBody>
      </p:sp>
    </p:spTree>
    <p:extLst>
      <p:ext uri="{BB962C8B-B14F-4D97-AF65-F5344CB8AC3E}">
        <p14:creationId xmlns="" xmlns:p14="http://schemas.microsoft.com/office/powerpoint/2010/main" val="246898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Adapter </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常用的数据适配器有</a:t>
            </a:r>
            <a:r>
              <a:rPr kumimoji="0" lang="en-US" altLang="zh-CN" sz="1200" b="0" i="0" u="none" strike="noStrike" kern="1200" cap="none" spc="0" normalizeH="0" baseline="0" noProof="0" dirty="0" err="1">
                <a:ln>
                  <a:noFill/>
                </a:ln>
                <a:solidFill>
                  <a:prstClr val="black"/>
                </a:solidFill>
                <a:effectLst/>
                <a:uLnTx/>
                <a:uFillTx/>
                <a:latin typeface="Palatino Linotype" pitchFamily="18" charset="0"/>
                <a:ea typeface="宋体" panose="02010600030101010101" pitchFamily="2" charset="-122"/>
                <a:cs typeface="+mn-cs"/>
              </a:rPr>
              <a:t>BaseAdapter</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a:t>
            </a:r>
            <a:r>
              <a:rPr kumimoji="0" lang="en-US" altLang="zh-CN" sz="1200" b="0" i="0" u="none" strike="noStrike" kern="1200" cap="none" spc="0" normalizeH="0" baseline="0" noProof="0" dirty="0" err="1">
                <a:ln>
                  <a:noFill/>
                </a:ln>
                <a:solidFill>
                  <a:prstClr val="black"/>
                </a:solidFill>
                <a:effectLst/>
                <a:uLnTx/>
                <a:uFillTx/>
                <a:latin typeface="Palatino Linotype" pitchFamily="18" charset="0"/>
                <a:ea typeface="宋体" panose="02010600030101010101" pitchFamily="2" charset="-122"/>
                <a:cs typeface="+mn-cs"/>
              </a:rPr>
              <a:t>ArrayAdapter</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a:t>
            </a:r>
            <a:r>
              <a:rPr lang="en-US" altLang="zh-CN" dirty="0" err="1"/>
              <a:t>SimpleAdapter</a:t>
            </a:r>
            <a:r>
              <a:rPr lang="zh-CN" altLang="en-US" dirty="0"/>
              <a:t>和</a:t>
            </a:r>
            <a:r>
              <a:rPr kumimoji="0" lang="en-US" altLang="zh-CN" sz="1200" b="0" i="0" u="none" strike="noStrike" kern="1200" cap="none" spc="0" normalizeH="0" baseline="0" noProof="0" dirty="0" err="1">
                <a:ln>
                  <a:noFill/>
                </a:ln>
                <a:solidFill>
                  <a:prstClr val="black"/>
                </a:solidFill>
                <a:effectLst/>
                <a:uLnTx/>
                <a:uFillTx/>
                <a:latin typeface="Palatino Linotype" pitchFamily="18" charset="0"/>
                <a:ea typeface="宋体" panose="02010600030101010101" pitchFamily="2" charset="-122"/>
                <a:cs typeface="+mn-cs"/>
              </a:rPr>
              <a:t>SimpleCursorAdapter</a:t>
            </a:r>
            <a:endPar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其中，</a:t>
            </a:r>
            <a:r>
              <a:rPr kumimoji="0" lang="en-US" altLang="zh-CN" sz="1200" b="0" i="0" u="none" strike="noStrike" kern="1200" cap="none" spc="0" normalizeH="0" baseline="0" noProof="0" dirty="0" err="1">
                <a:ln>
                  <a:noFill/>
                </a:ln>
                <a:solidFill>
                  <a:prstClr val="black"/>
                </a:solidFill>
                <a:effectLst/>
                <a:uLnTx/>
                <a:uFillTx/>
                <a:latin typeface="Palatino Linotype" pitchFamily="18" charset="0"/>
                <a:ea typeface="宋体" panose="02010600030101010101" pitchFamily="2" charset="-122"/>
                <a:cs typeface="+mn-cs"/>
              </a:rPr>
              <a:t>BaseAdapter</a:t>
            </a:r>
            <a:r>
              <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是最</a:t>
            </a:r>
            <a:r>
              <a:rPr lang="zh-CN" altLang="en-US" sz="1200" dirty="0"/>
              <a:t>基本的适配器，是一个抽象类，通常在自定义适配器时会继承</a:t>
            </a:r>
            <a:r>
              <a:rPr lang="en-US" altLang="zh-CN" sz="1200" dirty="0" err="1"/>
              <a:t>BaseAdapter</a:t>
            </a:r>
            <a:r>
              <a:rPr lang="zh-CN" altLang="en-US" sz="1200" dirty="0"/>
              <a:t>，并且需要实现一些方法，</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具有较高的灵活性。</a:t>
            </a:r>
            <a:endPar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Palatino Linotype" pitchFamily="18" charset="0"/>
                <a:ea typeface="宋体" panose="02010600030101010101" pitchFamily="2" charset="-122"/>
                <a:cs typeface="+mn-cs"/>
              </a:rPr>
              <a:t>ArrayAdapter</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继承自</a:t>
            </a:r>
            <a:r>
              <a:rPr kumimoji="0" lang="en-US" altLang="zh-CN" sz="1200" b="0" i="0" u="none" strike="noStrike" kern="1200" cap="none" spc="0" normalizeH="0" baseline="0" noProof="0" dirty="0" err="1">
                <a:ln>
                  <a:noFill/>
                </a:ln>
                <a:solidFill>
                  <a:prstClr val="black"/>
                </a:solidFill>
                <a:effectLst/>
                <a:uLnTx/>
                <a:uFillTx/>
                <a:latin typeface="Palatino Linotype" pitchFamily="18" charset="0"/>
                <a:ea typeface="宋体" panose="02010600030101010101" pitchFamily="2" charset="-122"/>
                <a:cs typeface="+mn-cs"/>
              </a:rPr>
              <a:t>BaseAdapter</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，支持泛型操作，使用最为简单，一般用于将字符串数组或者任意对象</a:t>
            </a:r>
            <a:r>
              <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a:t>
            </a:r>
            <a:r>
              <a:rPr kumimoji="0" lang="en-US" altLang="zh-CN" sz="1200" b="0" i="0" u="none" strike="noStrike" kern="1200" cap="none" spc="0" normalizeH="0" baseline="0" noProof="0" dirty="0" err="1">
                <a:ln>
                  <a:noFill/>
                </a:ln>
                <a:solidFill>
                  <a:prstClr val="black"/>
                </a:solidFill>
                <a:effectLst/>
                <a:uLnTx/>
                <a:uFillTx/>
                <a:latin typeface="Palatino Linotype" pitchFamily="18" charset="0"/>
                <a:ea typeface="宋体" panose="02010600030101010101" pitchFamily="2" charset="-122"/>
                <a:cs typeface="+mn-cs"/>
              </a:rPr>
              <a:t>toString</a:t>
            </a:r>
            <a:r>
              <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数组绑定为列表项的数据源</a:t>
            </a:r>
            <a:r>
              <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 </a:t>
            </a:r>
            <a:r>
              <a:rPr lang="zh-CN" altLang="zh-CN" sz="1200" dirty="0"/>
              <a:t>用于适配</a:t>
            </a:r>
            <a:r>
              <a:rPr lang="en-US" altLang="zh-CN" sz="1200" dirty="0" err="1"/>
              <a:t>TextView</a:t>
            </a:r>
            <a:r>
              <a:rPr lang="zh-CN" altLang="zh-CN" sz="1200" dirty="0"/>
              <a:t>控件</a:t>
            </a:r>
            <a:r>
              <a:rPr lang="zh-CN" altLang="en-US" sz="1200" dirty="0"/>
              <a:t>。</a:t>
            </a:r>
            <a:endPar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SimpleAdapter</a:t>
            </a:r>
            <a:r>
              <a:rPr lang="zh-CN" altLang="zh-CN" sz="1200" dirty="0"/>
              <a:t>继承自</a:t>
            </a:r>
            <a:r>
              <a:rPr lang="en-US" altLang="zh-CN" sz="1200" dirty="0" err="1"/>
              <a:t>BaseAdapter</a:t>
            </a:r>
            <a:r>
              <a:rPr lang="zh-CN" altLang="en-US" sz="1200" dirty="0"/>
              <a:t>，易于使用，</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可以将一组静态数据映射到使用</a:t>
            </a:r>
            <a:r>
              <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XML</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定义的</a:t>
            </a:r>
            <a:r>
              <a:rPr kumimoji="0" lang="zh-CN" altLang="en-US" sz="1200" b="1" i="0" u="none" strike="noStrike" kern="1200" cap="none" spc="0" normalizeH="0" baseline="0" noProof="0" dirty="0">
                <a:ln>
                  <a:noFill/>
                </a:ln>
                <a:solidFill>
                  <a:srgbClr val="FF0000"/>
                </a:solidFill>
                <a:effectLst/>
                <a:uLnTx/>
                <a:uFillTx/>
                <a:latin typeface="Palatino Linotype" pitchFamily="18" charset="0"/>
                <a:ea typeface="宋体" panose="02010600030101010101" pitchFamily="2" charset="-122"/>
                <a:cs typeface="+mn-cs"/>
              </a:rPr>
              <a:t>列表项</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视图组件上，</a:t>
            </a:r>
            <a:r>
              <a:rPr kumimoji="0" lang="zh-CN" altLang="en-US" sz="1200" b="0" i="0" u="none" strike="noStrike" kern="1200" cap="none" spc="0" normalizeH="0" baseline="0" noProof="0" dirty="0">
                <a:ln>
                  <a:noFill/>
                </a:ln>
                <a:solidFill>
                  <a:srgbClr val="FF0000"/>
                </a:solidFill>
                <a:effectLst/>
                <a:uLnTx/>
                <a:uFillTx/>
                <a:latin typeface="Palatino Linotype" pitchFamily="18" charset="0"/>
                <a:ea typeface="宋体" panose="02010600030101010101" pitchFamily="2" charset="-122"/>
                <a:cs typeface="+mn-cs"/>
              </a:rPr>
              <a:t>自定义出各种效果</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a:t>
            </a:r>
            <a:endPar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prstClr val="black"/>
                </a:solidFill>
                <a:effectLst/>
                <a:uLnTx/>
                <a:uFillTx/>
                <a:latin typeface="Palatino Linotype" pitchFamily="18" charset="0"/>
                <a:ea typeface="宋体" panose="02010600030101010101" pitchFamily="2" charset="-122"/>
                <a:cs typeface="+mn-cs"/>
              </a:rPr>
              <a:t>SimpleCursorAdapter</a:t>
            </a:r>
            <a:r>
              <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与</a:t>
            </a:r>
            <a:r>
              <a:rPr kumimoji="0" lang="en-US" altLang="zh-CN" sz="1200" b="0" i="0" u="none" strike="noStrike" kern="1200" cap="none" spc="0" normalizeH="0" baseline="0" noProof="0" dirty="0" err="1">
                <a:ln>
                  <a:noFill/>
                </a:ln>
                <a:solidFill>
                  <a:prstClr val="black"/>
                </a:solidFill>
                <a:effectLst/>
                <a:uLnTx/>
                <a:uFillTx/>
                <a:latin typeface="Palatino Linotype" pitchFamily="18" charset="0"/>
                <a:ea typeface="宋体" panose="02010600030101010101" pitchFamily="2" charset="-122"/>
                <a:cs typeface="+mn-cs"/>
              </a:rPr>
              <a:t>SimpleAdapter</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类似，用于绑定游标（直接从数据库取出数据）作为列表项的数据源。</a:t>
            </a:r>
            <a:endPar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4</a:t>
            </a:fld>
            <a:endParaRPr lang="zh-CN" altLang="en-US"/>
          </a:p>
        </p:txBody>
      </p:sp>
    </p:spTree>
    <p:extLst>
      <p:ext uri="{BB962C8B-B14F-4D97-AF65-F5344CB8AC3E}">
        <p14:creationId xmlns="" xmlns:p14="http://schemas.microsoft.com/office/powerpoint/2010/main" val="29536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以 </a:t>
            </a:r>
            <a:r>
              <a:rPr lang="en-US" altLang="zh-CN" dirty="0" err="1"/>
              <a:t>ListView</a:t>
            </a:r>
            <a:r>
              <a:rPr lang="en-US" altLang="zh-CN" dirty="0"/>
              <a:t> </a:t>
            </a:r>
            <a:r>
              <a:rPr lang="zh-CN" altLang="en-US" dirty="0"/>
              <a:t>为例，使用 </a:t>
            </a:r>
            <a:r>
              <a:rPr lang="en-US" altLang="zh-CN" dirty="0"/>
              <a:t>Adapter </a:t>
            </a:r>
            <a:r>
              <a:rPr lang="zh-CN" altLang="en-US" dirty="0"/>
              <a:t>显示</a:t>
            </a:r>
            <a:r>
              <a:rPr lang="en-US" altLang="zh-CN" dirty="0"/>
              <a:t> </a:t>
            </a:r>
            <a:r>
              <a:rPr lang="zh-CN" altLang="en-US" dirty="0"/>
              <a:t>数据的步骤如下：</a:t>
            </a:r>
            <a:endParaRPr lang="en-US" altLang="zh-CN" dirty="0"/>
          </a:p>
          <a:p>
            <a:r>
              <a:rPr lang="en-US" altLang="zh-CN" dirty="0"/>
              <a:t>1.</a:t>
            </a:r>
            <a:r>
              <a:rPr lang="zh-CN" altLang="en-US" dirty="0"/>
              <a:t>准备</a:t>
            </a:r>
            <a:r>
              <a:rPr lang="en-US" altLang="zh-CN" dirty="0" err="1"/>
              <a:t>ListView</a:t>
            </a:r>
            <a:r>
              <a:rPr lang="zh-CN" altLang="en-US" dirty="0"/>
              <a:t>所要显示的数据， 通常，用 </a:t>
            </a:r>
            <a:r>
              <a:rPr lang="en-US" altLang="zh-CN" dirty="0"/>
              <a:t>HashMap </a:t>
            </a:r>
            <a:r>
              <a:rPr lang="zh-CN" altLang="en-US" dirty="0"/>
              <a:t>或者 </a:t>
            </a:r>
            <a:r>
              <a:rPr lang="en-US" altLang="zh-CN" dirty="0"/>
              <a:t>JavaBean </a:t>
            </a:r>
            <a:r>
              <a:rPr lang="zh-CN" altLang="en-US" dirty="0"/>
              <a:t>对复杂数据进行封装。</a:t>
            </a:r>
            <a:endParaRPr lang="en-US" altLang="zh-CN" dirty="0"/>
          </a:p>
          <a:p>
            <a:r>
              <a:rPr lang="en-US" altLang="zh-CN" dirty="0"/>
              <a:t>2.</a:t>
            </a:r>
            <a:r>
              <a:rPr lang="zh-CN" altLang="en-US" sz="1200" dirty="0"/>
              <a:t>使用数组或</a:t>
            </a:r>
            <a:r>
              <a:rPr lang="en-US" altLang="zh-CN" sz="1200" dirty="0"/>
              <a:t>List</a:t>
            </a:r>
            <a:r>
              <a:rPr lang="zh-CN" altLang="en-US" sz="1200" dirty="0"/>
              <a:t>存储 </a:t>
            </a:r>
            <a:r>
              <a:rPr lang="en-US" altLang="zh-CN" dirty="0" err="1"/>
              <a:t>ListView</a:t>
            </a:r>
            <a:r>
              <a:rPr lang="en-US" altLang="zh-CN" dirty="0"/>
              <a:t> </a:t>
            </a:r>
            <a:r>
              <a:rPr lang="zh-CN" altLang="en-US" dirty="0"/>
              <a:t>将要显示的</a:t>
            </a:r>
            <a:r>
              <a:rPr lang="zh-CN" altLang="en-US" sz="1200" dirty="0"/>
              <a:t>数据，这对应着 准备</a:t>
            </a:r>
            <a:r>
              <a:rPr lang="en-US" altLang="zh-CN" sz="1200" dirty="0"/>
              <a:t>MVC </a:t>
            </a:r>
            <a:r>
              <a:rPr lang="zh-CN" altLang="en-US" sz="1200" dirty="0"/>
              <a:t>模型中的 数据层。</a:t>
            </a:r>
            <a:endParaRPr lang="en-US" altLang="zh-CN" sz="1200" dirty="0"/>
          </a:p>
          <a:p>
            <a:r>
              <a:rPr lang="en-US" altLang="zh-CN" sz="1200" dirty="0"/>
              <a:t>3.</a:t>
            </a:r>
            <a:r>
              <a:rPr lang="zh-CN" altLang="en-US" sz="1200" dirty="0"/>
              <a:t>准备</a:t>
            </a:r>
            <a:r>
              <a:rPr lang="en-US" altLang="zh-CN" sz="1200" dirty="0" err="1"/>
              <a:t>ListView</a:t>
            </a:r>
            <a:r>
              <a:rPr lang="zh-CN" altLang="en-US" sz="1200" dirty="0"/>
              <a:t>及其子项布局，这对应着 准备</a:t>
            </a:r>
            <a:r>
              <a:rPr lang="en-US" altLang="zh-CN" sz="1200" dirty="0"/>
              <a:t>MVC </a:t>
            </a:r>
            <a:r>
              <a:rPr lang="zh-CN" altLang="en-US" sz="1200" dirty="0"/>
              <a:t>模型中的 视图层。</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a:t>
            </a:r>
            <a:r>
              <a:rPr lang="zh-CN" altLang="en-US" sz="1200" dirty="0"/>
              <a:t>创建适配器，把数据映射到 </a:t>
            </a:r>
            <a:r>
              <a:rPr lang="en-US" altLang="zh-CN" sz="1200" dirty="0" err="1"/>
              <a:t>ListView</a:t>
            </a:r>
            <a:r>
              <a:rPr lang="zh-CN" altLang="en-US" sz="1200" dirty="0"/>
              <a:t>上的子项，这对应着 准备</a:t>
            </a:r>
            <a:r>
              <a:rPr lang="en-US" altLang="zh-CN" sz="1200" dirty="0"/>
              <a:t>MVC </a:t>
            </a:r>
            <a:r>
              <a:rPr lang="zh-CN" altLang="en-US" sz="1200" dirty="0"/>
              <a:t>模型中的 控制层。</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5.</a:t>
            </a:r>
            <a:r>
              <a:rPr lang="zh-CN" altLang="en-US" sz="1200" dirty="0"/>
              <a:t>调用</a:t>
            </a:r>
            <a:r>
              <a:rPr lang="en-US" altLang="zh-CN" sz="1200" dirty="0" err="1"/>
              <a:t>ListView</a:t>
            </a:r>
            <a:r>
              <a:rPr lang="en-US" altLang="zh-CN" sz="1200" dirty="0"/>
              <a:t> </a:t>
            </a:r>
            <a:r>
              <a:rPr lang="zh-CN" altLang="en-US" sz="1200" dirty="0"/>
              <a:t>的</a:t>
            </a:r>
            <a:r>
              <a:rPr lang="en-US" altLang="zh-CN" sz="1200" dirty="0" err="1"/>
              <a:t>setAdapter</a:t>
            </a:r>
            <a:r>
              <a:rPr lang="en-US" altLang="zh-CN" sz="1200" dirty="0"/>
              <a:t>()</a:t>
            </a:r>
            <a:r>
              <a:rPr lang="zh-CN" altLang="en-US" sz="1200" dirty="0"/>
              <a:t>方法将适配器对象添加到</a:t>
            </a:r>
            <a:r>
              <a:rPr lang="en-US" altLang="zh-CN" sz="1200" dirty="0" err="1"/>
              <a:t>ListView</a:t>
            </a:r>
            <a:r>
              <a:rPr lang="zh-CN" altLang="en-US" sz="1200" dirty="0"/>
              <a:t>，实现数据层和视图层的桥接</a:t>
            </a:r>
            <a:endParaRPr lang="en-US" altLang="zh-CN" sz="1200"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5</a:t>
            </a:fld>
            <a:endParaRPr lang="zh-CN" altLang="en-US"/>
          </a:p>
        </p:txBody>
      </p:sp>
    </p:spTree>
    <p:extLst>
      <p:ext uri="{BB962C8B-B14F-4D97-AF65-F5344CB8AC3E}">
        <p14:creationId xmlns="" xmlns:p14="http://schemas.microsoft.com/office/powerpoint/2010/main" val="1182308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下面以 利用</a:t>
            </a:r>
            <a:r>
              <a:rPr lang="en-US" altLang="zh-CN" dirty="0"/>
              <a:t> </a:t>
            </a:r>
            <a:r>
              <a:rPr lang="en-US" altLang="zh-CN" dirty="0" err="1"/>
              <a:t>ListView</a:t>
            </a:r>
            <a:r>
              <a:rPr lang="en-US" altLang="zh-CN" dirty="0"/>
              <a:t> </a:t>
            </a:r>
            <a:r>
              <a:rPr lang="zh-CN" altLang="en-US" dirty="0"/>
              <a:t>控件显示新闻栏目标题为例，简要说明</a:t>
            </a:r>
            <a:r>
              <a:rPr lang="en-US" altLang="zh-CN" dirty="0" err="1"/>
              <a:t>ArrayAdapter</a:t>
            </a:r>
            <a:r>
              <a:rPr lang="zh-CN" altLang="en-US" dirty="0"/>
              <a:t>的使用方法。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要使用</a:t>
            </a:r>
            <a:r>
              <a:rPr lang="en-US" altLang="zh-CN" sz="1200" dirty="0" err="1"/>
              <a:t>ArrayAdapter</a:t>
            </a:r>
            <a:r>
              <a:rPr lang="zh-CN" altLang="en-US" sz="1200" dirty="0"/>
              <a:t>，需要准备一个</a:t>
            </a:r>
            <a:r>
              <a:rPr lang="en-US" altLang="zh-CN" sz="1200" dirty="0"/>
              <a:t>Array</a:t>
            </a:r>
            <a:r>
              <a:rPr lang="zh-CN" altLang="en-US" sz="1200" dirty="0"/>
              <a:t>数据源。例如，可以在资源文件</a:t>
            </a:r>
            <a:r>
              <a:rPr lang="en-US" altLang="zh-CN" sz="1200" dirty="0"/>
              <a:t>strings.xml</a:t>
            </a:r>
            <a:r>
              <a:rPr lang="zh-CN" altLang="en-US" sz="1200" dirty="0"/>
              <a:t>中定义一个名为</a:t>
            </a:r>
            <a:r>
              <a:rPr lang="en-US" altLang="zh-CN" b="1" dirty="0" err="1"/>
              <a:t>news_category</a:t>
            </a:r>
            <a:r>
              <a:rPr lang="zh-CN" altLang="en-US" b="0" dirty="0"/>
              <a:t>的</a:t>
            </a:r>
            <a:r>
              <a:rPr lang="en-US" altLang="zh-CN" sz="1200" dirty="0"/>
              <a:t>string-array</a:t>
            </a:r>
            <a:r>
              <a:rPr lang="zh-CN" altLang="en-US" sz="1200" dirty="0"/>
              <a:t>。</a:t>
            </a:r>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6</a:t>
            </a:fld>
            <a:endParaRPr lang="zh-CN" altLang="en-US"/>
          </a:p>
        </p:txBody>
      </p:sp>
    </p:spTree>
    <p:extLst>
      <p:ext uri="{BB962C8B-B14F-4D97-AF65-F5344CB8AC3E}">
        <p14:creationId xmlns="" xmlns:p14="http://schemas.microsoft.com/office/powerpoint/2010/main" val="374770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然后，</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在布局中添加ListView控件，定义 </a:t>
            </a:r>
            <a:r>
              <a:rPr kumimoji="0" lang="en-US" altLang="zh-CN"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id</a:t>
            </a:r>
            <a:r>
              <a:rPr kumimoji="0" lang="zh-CN" altLang="en-US" sz="1200" b="0"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，显示的宽度、高度。</a:t>
            </a:r>
            <a:endParaRPr lang="zh-CN" altLang="en-US" b="0"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7</a:t>
            </a:fld>
            <a:endParaRPr lang="zh-CN" altLang="en-US"/>
          </a:p>
        </p:txBody>
      </p:sp>
    </p:spTree>
    <p:extLst>
      <p:ext uri="{BB962C8B-B14F-4D97-AF65-F5344CB8AC3E}">
        <p14:creationId xmlns="" xmlns:p14="http://schemas.microsoft.com/office/powerpoint/2010/main" val="1558698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最后，在活动的逻辑代码中，</a:t>
            </a:r>
            <a:endParaRPr lang="en-US" altLang="zh-CN" dirty="0"/>
          </a:p>
          <a:p>
            <a:r>
              <a:rPr lang="zh-CN" altLang="en-US" dirty="0"/>
              <a:t>获取</a:t>
            </a:r>
            <a:r>
              <a:rPr lang="en-US" altLang="zh-CN" i="0" dirty="0">
                <a:solidFill>
                  <a:srgbClr val="808080"/>
                </a:solidFill>
                <a:latin typeface="??"/>
              </a:rPr>
              <a:t>strings.xml</a:t>
            </a:r>
            <a:r>
              <a:rPr lang="zh-CN" altLang="en-US" i="0" dirty="0">
                <a:solidFill>
                  <a:srgbClr val="808080"/>
                </a:solidFill>
                <a:latin typeface="??"/>
              </a:rPr>
              <a:t>中定义的</a:t>
            </a:r>
            <a:r>
              <a:rPr lang="en-US" altLang="zh-CN" b="1" i="1" dirty="0" err="1">
                <a:solidFill>
                  <a:srgbClr val="660E7A"/>
                </a:solidFill>
                <a:latin typeface="??"/>
              </a:rPr>
              <a:t>news_category</a:t>
            </a:r>
            <a:r>
              <a:rPr lang="zh-CN" altLang="en-US" i="0" dirty="0">
                <a:solidFill>
                  <a:srgbClr val="808080"/>
                </a:solidFill>
                <a:latin typeface="??"/>
              </a:rPr>
              <a:t>数组资源，转换成可以绑定到</a:t>
            </a:r>
            <a:r>
              <a:rPr lang="en-US" altLang="zh-CN" i="0" dirty="0">
                <a:solidFill>
                  <a:srgbClr val="808080"/>
                </a:solidFill>
                <a:latin typeface="??"/>
              </a:rPr>
              <a:t> </a:t>
            </a:r>
            <a:r>
              <a:rPr lang="en-US" altLang="zh-CN" i="0" dirty="0" err="1">
                <a:solidFill>
                  <a:srgbClr val="808080"/>
                </a:solidFill>
                <a:latin typeface="??"/>
              </a:rPr>
              <a:t>ListView</a:t>
            </a:r>
            <a:r>
              <a:rPr lang="en-US" altLang="zh-CN" i="0" dirty="0">
                <a:solidFill>
                  <a:srgbClr val="808080"/>
                </a:solidFill>
                <a:latin typeface="??"/>
              </a:rPr>
              <a:t> </a:t>
            </a:r>
            <a:r>
              <a:rPr lang="zh-CN" altLang="en-US" i="0" dirty="0">
                <a:solidFill>
                  <a:srgbClr val="808080"/>
                </a:solidFill>
                <a:latin typeface="??"/>
              </a:rPr>
              <a:t>控件的字符串数组。</a:t>
            </a:r>
            <a:endParaRPr lang="en-US" altLang="zh-CN" i="0" dirty="0">
              <a:solidFill>
                <a:srgbClr val="808080"/>
              </a:solidFill>
              <a:latin typeface="??"/>
            </a:endParaRPr>
          </a:p>
          <a:p>
            <a:r>
              <a:rPr lang="zh-CN" altLang="en-US" i="0" dirty="0">
                <a:solidFill>
                  <a:srgbClr val="808080"/>
                </a:solidFill>
                <a:latin typeface="??"/>
              </a:rPr>
              <a:t>获取布局文件中定义的 </a:t>
            </a:r>
            <a:r>
              <a:rPr lang="en-US" altLang="zh-CN" i="0" dirty="0" err="1">
                <a:solidFill>
                  <a:srgbClr val="808080"/>
                </a:solidFill>
                <a:latin typeface="??"/>
              </a:rPr>
              <a:t>ListView</a:t>
            </a:r>
            <a:r>
              <a:rPr lang="en-US" altLang="zh-CN" i="0" dirty="0">
                <a:solidFill>
                  <a:srgbClr val="808080"/>
                </a:solidFill>
                <a:latin typeface="??"/>
              </a:rPr>
              <a:t> </a:t>
            </a:r>
            <a:r>
              <a:rPr lang="zh-CN" altLang="en-US" i="0" dirty="0">
                <a:solidFill>
                  <a:srgbClr val="808080"/>
                </a:solidFill>
                <a:latin typeface="??"/>
              </a:rPr>
              <a:t>控件的实例引用，</a:t>
            </a:r>
            <a:r>
              <a:rPr lang="zh-CN" altLang="en-US" sz="1200" dirty="0"/>
              <a:t>创建 </a:t>
            </a:r>
            <a:r>
              <a:rPr lang="en-US" altLang="zh-CN" dirty="0" err="1">
                <a:solidFill>
                  <a:srgbClr val="000000"/>
                </a:solidFill>
                <a:latin typeface="??"/>
              </a:rPr>
              <a:t>ArrayAdapter</a:t>
            </a:r>
            <a:r>
              <a:rPr lang="en-US" altLang="zh-CN" dirty="0">
                <a:solidFill>
                  <a:srgbClr val="000000"/>
                </a:solidFill>
                <a:latin typeface="??"/>
              </a:rPr>
              <a:t> </a:t>
            </a:r>
            <a:r>
              <a:rPr lang="zh-CN" altLang="en-US" dirty="0">
                <a:solidFill>
                  <a:srgbClr val="000000"/>
                </a:solidFill>
                <a:latin typeface="??"/>
              </a:rPr>
              <a:t>类型的</a:t>
            </a:r>
            <a:r>
              <a:rPr lang="zh-CN" altLang="en-US" sz="1200" dirty="0"/>
              <a:t>适配器。</a:t>
            </a:r>
            <a:endParaRPr lang="en-US" altLang="zh-CN" sz="1200" dirty="0"/>
          </a:p>
          <a:p>
            <a:r>
              <a:rPr lang="zh-CN" altLang="en-US" sz="1200" dirty="0"/>
              <a:t>最后，通过调用</a:t>
            </a:r>
            <a:r>
              <a:rPr lang="en-US" altLang="zh-CN" sz="1200" dirty="0" err="1"/>
              <a:t>ListView</a:t>
            </a:r>
            <a:r>
              <a:rPr lang="zh-CN" altLang="en-US" sz="1200" dirty="0"/>
              <a:t>的</a:t>
            </a:r>
            <a:r>
              <a:rPr lang="en-US" altLang="zh-CN" sz="1200" dirty="0" err="1"/>
              <a:t>setAdapter</a:t>
            </a:r>
            <a:r>
              <a:rPr lang="en-US" altLang="zh-CN" sz="1200" dirty="0"/>
              <a:t>()</a:t>
            </a:r>
            <a:r>
              <a:rPr lang="zh-CN" altLang="en-US" sz="1200" dirty="0"/>
              <a:t>方法将适配器对象添加到</a:t>
            </a:r>
            <a:r>
              <a:rPr lang="en-US" altLang="zh-CN" sz="1200" dirty="0" err="1"/>
              <a:t>ListView</a:t>
            </a:r>
            <a:r>
              <a:rPr lang="zh-CN" altLang="en-US" sz="1200" dirty="0"/>
              <a:t>控件，即可完成数据的显示。</a:t>
            </a:r>
            <a:endParaRPr lang="en-US" altLang="zh-CN" sz="1200" dirty="0"/>
          </a:p>
          <a:p>
            <a:r>
              <a:rPr lang="zh-CN" altLang="en-US" sz="1200" dirty="0"/>
              <a:t>此处，</a:t>
            </a:r>
            <a:r>
              <a:rPr lang="en-US" altLang="zh-CN" dirty="0" err="1">
                <a:solidFill>
                  <a:srgbClr val="000000"/>
                </a:solidFill>
                <a:latin typeface="??"/>
              </a:rPr>
              <a:t>ArrayAdapter</a:t>
            </a:r>
            <a:r>
              <a:rPr lang="zh-CN" altLang="en-US" dirty="0">
                <a:solidFill>
                  <a:srgbClr val="000000"/>
                </a:solidFill>
                <a:latin typeface="??"/>
              </a:rPr>
              <a:t>的构造函数有</a:t>
            </a:r>
            <a:r>
              <a:rPr lang="en-US" altLang="zh-CN" dirty="0">
                <a:solidFill>
                  <a:srgbClr val="000000"/>
                </a:solidFill>
                <a:latin typeface="??"/>
              </a:rPr>
              <a:t>3</a:t>
            </a:r>
            <a:r>
              <a:rPr lang="zh-CN" altLang="en-US" dirty="0">
                <a:solidFill>
                  <a:srgbClr val="000000"/>
                </a:solidFill>
                <a:latin typeface="??"/>
              </a:rPr>
              <a:t>个参数，</a:t>
            </a:r>
            <a:endParaRPr lang="en-US" altLang="zh-CN" dirty="0">
              <a:solidFill>
                <a:srgbClr val="000000"/>
              </a:solidFill>
              <a:latin typeface="??"/>
            </a:endParaRPr>
          </a:p>
          <a:p>
            <a:r>
              <a:rPr lang="zh-CN" altLang="en-US" dirty="0">
                <a:solidFill>
                  <a:srgbClr val="000000"/>
                </a:solidFill>
                <a:latin typeface="??"/>
              </a:rPr>
              <a:t>第一个参数是上下文对象，就是要展示</a:t>
            </a:r>
            <a:r>
              <a:rPr lang="en-US" altLang="zh-CN" dirty="0" err="1">
                <a:solidFill>
                  <a:srgbClr val="000000"/>
                </a:solidFill>
                <a:latin typeface="??"/>
              </a:rPr>
              <a:t>ListView</a:t>
            </a:r>
            <a:r>
              <a:rPr lang="zh-CN" altLang="en-US" dirty="0">
                <a:solidFill>
                  <a:srgbClr val="000000"/>
                </a:solidFill>
                <a:latin typeface="??"/>
              </a:rPr>
              <a:t>的</a:t>
            </a:r>
            <a:r>
              <a:rPr lang="en-US" altLang="zh-CN" dirty="0">
                <a:solidFill>
                  <a:srgbClr val="000000"/>
                </a:solidFill>
                <a:latin typeface="??"/>
              </a:rPr>
              <a:t>Activity</a:t>
            </a:r>
            <a:r>
              <a:rPr lang="zh-CN" altLang="en-US" dirty="0">
                <a:solidFill>
                  <a:srgbClr val="000000"/>
                </a:solidFill>
                <a:latin typeface="??"/>
              </a:rPr>
              <a:t>，</a:t>
            </a:r>
            <a:endParaRPr lang="en-US" altLang="zh-CN" dirty="0">
              <a:solidFill>
                <a:srgbClr val="000000"/>
              </a:solidFill>
              <a:latin typeface="??"/>
            </a:endParaRPr>
          </a:p>
          <a:p>
            <a:r>
              <a:rPr lang="zh-CN" altLang="en-US" dirty="0">
                <a:solidFill>
                  <a:srgbClr val="000000"/>
                </a:solidFill>
                <a:latin typeface="??"/>
              </a:rPr>
              <a:t>第二个参数是</a:t>
            </a:r>
            <a:r>
              <a:rPr lang="en-US" altLang="zh-CN" dirty="0" err="1">
                <a:solidFill>
                  <a:srgbClr val="000000"/>
                </a:solidFill>
                <a:latin typeface="??"/>
              </a:rPr>
              <a:t>ListView</a:t>
            </a:r>
            <a:r>
              <a:rPr lang="zh-CN" altLang="en-US" dirty="0">
                <a:solidFill>
                  <a:srgbClr val="000000"/>
                </a:solidFill>
                <a:latin typeface="??"/>
              </a:rPr>
              <a:t>中显示的每个列表项的</a:t>
            </a:r>
            <a:r>
              <a:rPr lang="en-US" altLang="zh-CN" dirty="0">
                <a:solidFill>
                  <a:srgbClr val="000000"/>
                </a:solidFill>
                <a:latin typeface="??"/>
              </a:rPr>
              <a:t>View</a:t>
            </a:r>
            <a:r>
              <a:rPr lang="zh-CN" altLang="en-US" dirty="0">
                <a:solidFill>
                  <a:srgbClr val="000000"/>
                </a:solidFill>
                <a:latin typeface="??"/>
              </a:rPr>
              <a:t>的资源文件</a:t>
            </a:r>
            <a:r>
              <a:rPr lang="en-US" altLang="zh-CN" dirty="0">
                <a:solidFill>
                  <a:srgbClr val="000000"/>
                </a:solidFill>
                <a:latin typeface="??"/>
              </a:rPr>
              <a:t>id</a:t>
            </a:r>
            <a:r>
              <a:rPr lang="zh-CN" altLang="en-US" dirty="0">
                <a:solidFill>
                  <a:srgbClr val="000000"/>
                </a:solidFill>
                <a:latin typeface="??"/>
              </a:rPr>
              <a:t>，本例中使用的是系统自带的子项布局</a:t>
            </a:r>
            <a:r>
              <a:rPr lang="en-US" altLang="zh-CN" sz="1200" b="0" i="0" dirty="0">
                <a:solidFill>
                  <a:srgbClr val="660E7A"/>
                </a:solidFill>
                <a:latin typeface="??"/>
              </a:rPr>
              <a:t>simple_list_item_1</a:t>
            </a:r>
            <a:r>
              <a:rPr lang="zh-CN" altLang="en-US" sz="1200" b="0" i="0" dirty="0">
                <a:solidFill>
                  <a:srgbClr val="660E7A"/>
                </a:solidFill>
                <a:latin typeface="??"/>
              </a:rPr>
              <a:t>，该布局中只有一个</a:t>
            </a:r>
            <a:r>
              <a:rPr lang="en-US" altLang="zh-CN" sz="1200" b="0" i="0" dirty="0" err="1">
                <a:solidFill>
                  <a:srgbClr val="660E7A"/>
                </a:solidFill>
                <a:latin typeface="??"/>
              </a:rPr>
              <a:t>TextView</a:t>
            </a:r>
            <a:r>
              <a:rPr lang="zh-CN" altLang="en-US" sz="1200" b="0" i="0" dirty="0">
                <a:solidFill>
                  <a:srgbClr val="660E7A"/>
                </a:solidFill>
                <a:latin typeface="??"/>
              </a:rPr>
              <a:t>控件</a:t>
            </a:r>
            <a:endParaRPr lang="en-US" altLang="zh-CN" b="0" i="0" dirty="0">
              <a:solidFill>
                <a:srgbClr val="000000"/>
              </a:solidFill>
              <a:latin typeface="??"/>
            </a:endParaRPr>
          </a:p>
          <a:p>
            <a:r>
              <a:rPr lang="zh-CN" altLang="en-US" sz="1200" dirty="0">
                <a:solidFill>
                  <a:srgbClr val="000000"/>
                </a:solidFill>
                <a:latin typeface="??"/>
              </a:rPr>
              <a:t>第三个参数是指定要在列表中显示的数据，可以是数组类型或者</a:t>
            </a:r>
            <a:r>
              <a:rPr lang="en-US" altLang="zh-CN" sz="1200" dirty="0">
                <a:solidFill>
                  <a:srgbClr val="000000"/>
                </a:solidFill>
                <a:latin typeface="??"/>
              </a:rPr>
              <a:t>List</a:t>
            </a:r>
            <a:r>
              <a:rPr lang="zh-CN" altLang="en-US" sz="1200" dirty="0">
                <a:solidFill>
                  <a:srgbClr val="000000"/>
                </a:solidFill>
                <a:latin typeface="??"/>
              </a:rPr>
              <a:t>类型的数据。</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8</a:t>
            </a:fld>
            <a:endParaRPr lang="zh-CN" altLang="en-US"/>
          </a:p>
        </p:txBody>
      </p:sp>
    </p:spTree>
    <p:extLst>
      <p:ext uri="{BB962C8B-B14F-4D97-AF65-F5344CB8AC3E}">
        <p14:creationId xmlns="" xmlns:p14="http://schemas.microsoft.com/office/powerpoint/2010/main" val="2693008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ArrayAdapter</a:t>
            </a:r>
            <a:r>
              <a:rPr lang="en-US" altLang="zh-CN" dirty="0"/>
              <a:t> </a:t>
            </a:r>
            <a:r>
              <a:rPr lang="zh-CN" altLang="en-US" dirty="0"/>
              <a:t>还包括一系列其它构造函数。在这些构造函数中，</a:t>
            </a:r>
            <a:endParaRPr lang="en-US" altLang="zh-CN" dirty="0"/>
          </a:p>
          <a:p>
            <a:r>
              <a:rPr lang="zh-CN" altLang="en-US" dirty="0"/>
              <a:t>参数</a:t>
            </a:r>
            <a:r>
              <a:rPr lang="x-none" altLang="zh-CN" sz="1200" dirty="0">
                <a:solidFill>
                  <a:prstClr val="black"/>
                </a:solidFill>
                <a:ea typeface="等线" panose="02010600030101010101" pitchFamily="2" charset="-122"/>
              </a:rPr>
              <a:t>context</a:t>
            </a:r>
            <a:r>
              <a:rPr lang="zh-CN" altLang="en-US" sz="1200" dirty="0">
                <a:solidFill>
                  <a:prstClr val="black"/>
                </a:solidFill>
                <a:ea typeface="等线" panose="02010600030101010101" pitchFamily="2" charset="-122"/>
              </a:rPr>
              <a:t> 是上下文对象</a:t>
            </a:r>
            <a:endParaRPr lang="en-US" altLang="zh-CN" sz="1200" dirty="0">
              <a:solidFill>
                <a:prstClr val="black"/>
              </a:solidFill>
              <a:ea typeface="等线" panose="02010600030101010101" pitchFamily="2" charset="-122"/>
            </a:endParaRPr>
          </a:p>
          <a:p>
            <a:r>
              <a:rPr lang="x-none" altLang="zh-CN" sz="1200" dirty="0">
                <a:solidFill>
                  <a:prstClr val="black"/>
                </a:solidFill>
                <a:ea typeface="等线" panose="02010600030101010101" pitchFamily="2" charset="-122"/>
              </a:rPr>
              <a:t>resource</a:t>
            </a:r>
            <a:r>
              <a:rPr lang="en-US" altLang="zh-CN" sz="1200" dirty="0">
                <a:solidFill>
                  <a:prstClr val="black"/>
                </a:solidFill>
                <a:ea typeface="等线" panose="02010600030101010101" pitchFamily="2" charset="-122"/>
              </a:rPr>
              <a:t> </a:t>
            </a:r>
            <a:r>
              <a:rPr lang="zh-CN" altLang="en-US" sz="1200" dirty="0">
                <a:solidFill>
                  <a:prstClr val="black"/>
                </a:solidFill>
                <a:ea typeface="等线" panose="02010600030101010101" pitchFamily="2" charset="-122"/>
              </a:rPr>
              <a:t>是子项布局的资源 </a:t>
            </a:r>
            <a:r>
              <a:rPr lang="en-US" altLang="zh-CN" sz="1200" dirty="0">
                <a:solidFill>
                  <a:prstClr val="black"/>
                </a:solidFill>
                <a:ea typeface="等线" panose="02010600030101010101" pitchFamily="2" charset="-122"/>
              </a:rPr>
              <a:t>id</a:t>
            </a:r>
          </a:p>
          <a:p>
            <a:r>
              <a:rPr lang="x-none" altLang="zh-CN" sz="1200" dirty="0">
                <a:solidFill>
                  <a:prstClr val="black"/>
                </a:solidFill>
                <a:ea typeface="等线" panose="02010600030101010101" pitchFamily="2" charset="-122"/>
              </a:rPr>
              <a:t>textViewResourceId</a:t>
            </a:r>
            <a:r>
              <a:rPr lang="zh-CN" altLang="en-US" sz="1200" dirty="0">
                <a:solidFill>
                  <a:prstClr val="black"/>
                </a:solidFill>
                <a:ea typeface="等线" panose="02010600030101010101" pitchFamily="2" charset="-122"/>
              </a:rPr>
              <a:t> 是子项布局</a:t>
            </a:r>
            <a:r>
              <a:rPr lang="zh-CN" altLang="en-US" b="0" dirty="0">
                <a:solidFill>
                  <a:prstClr val="white"/>
                </a:solidFill>
                <a:latin typeface="Calibri"/>
              </a:rPr>
              <a:t>中相应</a:t>
            </a:r>
            <a:r>
              <a:rPr lang="en-US" altLang="zh-CN" b="0" dirty="0" err="1">
                <a:solidFill>
                  <a:prstClr val="white"/>
                </a:solidFill>
                <a:latin typeface="Calibri"/>
              </a:rPr>
              <a:t>TextView</a:t>
            </a:r>
            <a:r>
              <a:rPr lang="zh-CN" altLang="en-US" b="0" dirty="0">
                <a:solidFill>
                  <a:prstClr val="white"/>
                </a:solidFill>
                <a:latin typeface="Calibri"/>
              </a:rPr>
              <a:t>的</a:t>
            </a:r>
            <a:r>
              <a:rPr lang="en-US" altLang="zh-CN" b="0" dirty="0">
                <a:solidFill>
                  <a:prstClr val="white"/>
                </a:solidFill>
                <a:latin typeface="Calibri"/>
              </a:rPr>
              <a:t>id</a:t>
            </a:r>
          </a:p>
          <a:p>
            <a:r>
              <a:rPr lang="en-US" altLang="zh-CN" sz="1200" dirty="0">
                <a:solidFill>
                  <a:prstClr val="black"/>
                </a:solidFill>
                <a:ea typeface="等线" panose="02010600030101010101" pitchFamily="2" charset="-122"/>
              </a:rPr>
              <a:t>T[] </a:t>
            </a:r>
            <a:r>
              <a:rPr lang="zh-CN" altLang="en-US" sz="1200" dirty="0">
                <a:solidFill>
                  <a:prstClr val="black"/>
                </a:solidFill>
                <a:ea typeface="等线" panose="02010600030101010101" pitchFamily="2" charset="-122"/>
              </a:rPr>
              <a:t>类型 的</a:t>
            </a:r>
            <a:r>
              <a:rPr lang="x-none" altLang="zh-CN" sz="1200" dirty="0">
                <a:solidFill>
                  <a:prstClr val="black"/>
                </a:solidFill>
                <a:ea typeface="等线" panose="02010600030101010101" pitchFamily="2" charset="-122"/>
              </a:rPr>
              <a:t>objects</a:t>
            </a:r>
            <a:r>
              <a:rPr lang="en-US" altLang="zh-CN" sz="1200" b="0" dirty="0">
                <a:solidFill>
                  <a:prstClr val="white"/>
                </a:solidFill>
                <a:latin typeface="Calibri"/>
                <a:ea typeface="等线" panose="02010600030101010101" pitchFamily="2" charset="-122"/>
              </a:rPr>
              <a:t> </a:t>
            </a:r>
            <a:r>
              <a:rPr lang="zh-CN" altLang="en-US" sz="1200" b="0" dirty="0">
                <a:solidFill>
                  <a:prstClr val="white"/>
                </a:solidFill>
                <a:latin typeface="Calibri"/>
                <a:ea typeface="等线" panose="02010600030101010101" pitchFamily="2" charset="-122"/>
              </a:rPr>
              <a:t>是需要适配的数组类型的数据</a:t>
            </a:r>
          </a:p>
          <a:p>
            <a:r>
              <a:rPr lang="x-none" altLang="zh-CN" sz="1200" dirty="0">
                <a:solidFill>
                  <a:prstClr val="black"/>
                </a:solidFill>
                <a:ea typeface="等线" panose="02010600030101010101" pitchFamily="2" charset="-122"/>
              </a:rPr>
              <a:t>List&lt;T&gt; </a:t>
            </a:r>
            <a:r>
              <a:rPr lang="zh-CN" altLang="en-US" sz="1200" dirty="0">
                <a:solidFill>
                  <a:prstClr val="black"/>
                </a:solidFill>
                <a:ea typeface="等线" panose="02010600030101010101" pitchFamily="2" charset="-122"/>
              </a:rPr>
              <a:t>类型的 </a:t>
            </a:r>
            <a:r>
              <a:rPr lang="x-none" altLang="zh-CN" sz="1200" dirty="0">
                <a:solidFill>
                  <a:prstClr val="black"/>
                </a:solidFill>
                <a:ea typeface="等线" panose="02010600030101010101" pitchFamily="2" charset="-122"/>
              </a:rPr>
              <a:t>objects</a:t>
            </a:r>
            <a:r>
              <a:rPr lang="en-US" altLang="zh-CN" sz="1200" dirty="0">
                <a:solidFill>
                  <a:prstClr val="black"/>
                </a:solidFill>
                <a:ea typeface="等线" panose="02010600030101010101" pitchFamily="2" charset="-122"/>
              </a:rPr>
              <a:t> </a:t>
            </a:r>
            <a:r>
              <a:rPr lang="zh-CN" altLang="en-US" sz="1200" dirty="0">
                <a:solidFill>
                  <a:prstClr val="black"/>
                </a:solidFill>
                <a:ea typeface="等线" panose="02010600030101010101" pitchFamily="2" charset="-122"/>
              </a:rPr>
              <a:t>是</a:t>
            </a:r>
            <a:r>
              <a:rPr lang="zh-CN" altLang="en-US" b="0" dirty="0"/>
              <a:t>需要适配的 </a:t>
            </a:r>
            <a:r>
              <a:rPr lang="en-US" altLang="zh-CN" b="0" dirty="0"/>
              <a:t>List </a:t>
            </a:r>
            <a:r>
              <a:rPr lang="zh-CN" altLang="en-US" b="0" dirty="0"/>
              <a:t>类型的数据</a:t>
            </a:r>
          </a:p>
          <a:p>
            <a:endParaRPr lang="zh-CN" altLang="en-US" b="0" dirty="0"/>
          </a:p>
        </p:txBody>
      </p:sp>
      <p:sp>
        <p:nvSpPr>
          <p:cNvPr id="4" name="灯片编号占位符 3"/>
          <p:cNvSpPr>
            <a:spLocks noGrp="1"/>
          </p:cNvSpPr>
          <p:nvPr>
            <p:ph type="sldNum" sz="quarter" idx="5"/>
          </p:nvPr>
        </p:nvSpPr>
        <p:spPr/>
        <p:txBody>
          <a:bodyPr/>
          <a:lstStyle/>
          <a:p>
            <a:fld id="{7E1989A6-B1CB-4425-8D15-939F3E3B9924}" type="slidenum">
              <a:rPr lang="zh-CN" altLang="en-US" smtClean="0"/>
              <a:pPr/>
              <a:t>9</a:t>
            </a:fld>
            <a:endParaRPr lang="zh-CN" altLang="en-US"/>
          </a:p>
        </p:txBody>
      </p:sp>
    </p:spTree>
    <p:extLst>
      <p:ext uri="{BB962C8B-B14F-4D97-AF65-F5344CB8AC3E}">
        <p14:creationId xmlns="" xmlns:p14="http://schemas.microsoft.com/office/powerpoint/2010/main" val="188872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www.android.com/"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droid.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solidFill>
                  <a:prstClr val="black"/>
                </a:solidFill>
              </a:rPr>
              <a:pPr/>
              <a:t>10/27/2021</a:t>
            </a:fld>
            <a:endParaRPr lang="en-US">
              <a:solidFill>
                <a:prstClr val="black"/>
              </a:solidFill>
            </a:endParaRPr>
          </a:p>
        </p:txBody>
      </p:sp>
      <p:sp>
        <p:nvSpPr>
          <p:cNvPr id="19" name="Footer Placeholder 18"/>
          <p:cNvSpPr>
            <a:spLocks noGrp="1"/>
          </p:cNvSpPr>
          <p:nvPr>
            <p:ph type="ftr" sz="quarter" idx="11"/>
          </p:nvPr>
        </p:nvSpPr>
        <p:spPr/>
        <p:txBody>
          <a:bodyPr/>
          <a:lstStyle/>
          <a:p>
            <a:endParaRPr lang="en-US">
              <a:solidFill>
                <a:prstClr val="black"/>
              </a:solidFill>
            </a:endParaRPr>
          </a:p>
        </p:txBody>
      </p:sp>
      <p:sp>
        <p:nvSpPr>
          <p:cNvPr id="27" name="Slide Number Placeholder 2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7" name="Subtitle 16"/>
          <p:cNvSpPr>
            <a:spLocks noGrp="1"/>
          </p:cNvSpPr>
          <p:nvPr>
            <p:ph type="subTitle" idx="1"/>
          </p:nvPr>
        </p:nvSpPr>
        <p:spPr>
          <a:xfrm>
            <a:off x="711200" y="3228536"/>
            <a:ext cx="10472928" cy="1752600"/>
          </a:xfrm>
        </p:spPr>
        <p:txBody>
          <a:bodyPr lIns="0" rIns="14265"/>
          <a:lstStyle>
            <a:lvl1pPr marL="0" marR="42794" indent="0" algn="r">
              <a:buNone/>
              <a:defRPr>
                <a:solidFill>
                  <a:schemeClr val="tx1"/>
                </a:solidFill>
              </a:defRPr>
            </a:lvl1pPr>
            <a:lvl2pPr marL="427928" indent="0" algn="ctr">
              <a:buNone/>
            </a:lvl2pPr>
            <a:lvl3pPr marL="855857" indent="0" algn="ctr">
              <a:buNone/>
            </a:lvl3pPr>
            <a:lvl4pPr marL="1283787" indent="0" algn="ctr">
              <a:buNone/>
            </a:lvl4pPr>
            <a:lvl5pPr marL="1711715" indent="0" algn="ctr">
              <a:buNone/>
            </a:lvl5pPr>
            <a:lvl6pPr marL="2139643" indent="0" algn="ctr">
              <a:buNone/>
            </a:lvl6pPr>
            <a:lvl7pPr marL="2567570" indent="0" algn="ctr">
              <a:buNone/>
            </a:lvl7pPr>
            <a:lvl8pPr marL="2995500" indent="0" algn="ctr">
              <a:buNone/>
            </a:lvl8pPr>
            <a:lvl9pPr marL="3423429" indent="0" algn="ctr">
              <a:buNone/>
            </a:lvl9pPr>
          </a:lstStyle>
          <a:p>
            <a:r>
              <a:rPr kumimoji="0" lang="en-US"/>
              <a:t>Click to edit Master subtitle style</a:t>
            </a:r>
          </a:p>
        </p:txBody>
      </p:sp>
      <p:sp>
        <p:nvSpPr>
          <p:cNvPr id="9" name="Title 8"/>
          <p:cNvSpPr>
            <a:spLocks noGrp="1"/>
          </p:cNvSpPr>
          <p:nvPr>
            <p:ph type="ctrTitle"/>
          </p:nvPr>
        </p:nvSpPr>
        <p:spPr>
          <a:xfrm>
            <a:off x="711201" y="1371600"/>
            <a:ext cx="10468864" cy="1828800"/>
          </a:xfrm>
          <a:ln>
            <a:noFill/>
          </a:ln>
        </p:spPr>
        <p:txBody>
          <a:bodyPr vert="horz" tIns="0" rIns="14265"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280" b="1">
                <a:ln>
                  <a:noFill/>
                </a:ln>
                <a:solidFill>
                  <a:schemeClr val="tx2"/>
                </a:solidFill>
                <a:effectLst/>
                <a:latin typeface="+mj-lt"/>
                <a:ea typeface="+mj-ea"/>
                <a:cs typeface="+mj-cs"/>
              </a:defRPr>
            </a:lvl1pPr>
          </a:lstStyle>
          <a:p>
            <a:r>
              <a:rPr kumimoji="0" lang="en-US"/>
              <a:t>Click to edit Master title style</a:t>
            </a:r>
            <a:endParaRPr kumimoji="0" lang="en-US" dirty="0"/>
          </a:p>
        </p:txBody>
      </p:sp>
      <p:cxnSp>
        <p:nvCxnSpPr>
          <p:cNvPr id="5" name="Straight Connector 4"/>
          <p:cNvCxnSpPr/>
          <p:nvPr/>
        </p:nvCxnSpPr>
        <p:spPr>
          <a:xfrm flipV="1">
            <a:off x="3053" y="5937960"/>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defTabSz="855857" eaLnBrk="1" fontAlgn="auto" hangingPunct="1">
                <a:spcBef>
                  <a:spcPts val="0"/>
                </a:spcBef>
                <a:spcAft>
                  <a:spcPts val="0"/>
                </a:spcAft>
              </a:pPr>
              <a:endParaRPr lang="en-US" sz="1680">
                <a:solidFill>
                  <a:prstClr val="black"/>
                </a:solidFill>
              </a:endParaRPr>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53" y="5937960"/>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421734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solidFill>
                  <a:prstClr val="black"/>
                </a:solidFill>
              </a:rPr>
              <a:pPr/>
              <a:t>10/27/2021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4"/>
            <a:ext cx="1152525" cy="25717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userDrawn="1"/>
        </p:nvPicPr>
        <p:blipFill>
          <a:blip r:embed="rId4" cstate="print"/>
          <a:stretch>
            <a:fillRect/>
          </a:stretch>
        </p:blipFill>
        <p:spPr>
          <a:xfrm>
            <a:off x="8227884" y="6350592"/>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42558573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solidFill>
                  <a:prstClr val="black"/>
                </a:solidFill>
              </a:rPr>
              <a:pPr/>
              <a:t>10/27/2021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Vertical Text Placeholder 2"/>
          <p:cNvSpPr>
            <a:spLocks noGrp="1"/>
          </p:cNvSpPr>
          <p:nvPr>
            <p:ph type="body" orient="vert" idx="1"/>
          </p:nvPr>
        </p:nvSpPr>
        <p:spPr>
          <a:xfrm>
            <a:off x="609601"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4"/>
            <a:ext cx="1152525" cy="25717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userDrawn="1"/>
        </p:nvPicPr>
        <p:blipFill>
          <a:blip r:embed="rId4" cstate="print"/>
          <a:stretch>
            <a:fillRect/>
          </a:stretch>
        </p:blipFill>
        <p:spPr>
          <a:xfrm>
            <a:off x="8227884" y="6350592"/>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8816523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4" name="矩形 13"/>
          <p:cNvSpPr/>
          <p:nvPr userDrawn="1"/>
        </p:nvSpPr>
        <p:spPr>
          <a:xfrm>
            <a:off x="1062040" y="6445250"/>
            <a:ext cx="11129957" cy="4191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57" eaLnBrk="1" fontAlgn="auto" hangingPunct="1">
              <a:spcBef>
                <a:spcPts val="0"/>
              </a:spcBef>
              <a:spcAft>
                <a:spcPts val="0"/>
              </a:spcAft>
              <a:defRPr/>
            </a:pPr>
            <a:endParaRPr lang="zh-CN" altLang="en-US" sz="2880">
              <a:solidFill>
                <a:prstClr val="white"/>
              </a:solidFill>
            </a:endParaRPr>
          </a:p>
        </p:txBody>
      </p:sp>
      <p:sp>
        <p:nvSpPr>
          <p:cNvPr id="15" name="矩形 14"/>
          <p:cNvSpPr/>
          <p:nvPr userDrawn="1"/>
        </p:nvSpPr>
        <p:spPr>
          <a:xfrm>
            <a:off x="7" y="6445250"/>
            <a:ext cx="1062039" cy="4191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57" eaLnBrk="1" fontAlgn="auto" hangingPunct="1">
              <a:spcBef>
                <a:spcPts val="0"/>
              </a:spcBef>
              <a:spcAft>
                <a:spcPts val="0"/>
              </a:spcAft>
              <a:defRPr/>
            </a:pPr>
            <a:endParaRPr lang="zh-CN" altLang="en-US" sz="2880">
              <a:solidFill>
                <a:prstClr val="white"/>
              </a:solidFill>
            </a:endParaRPr>
          </a:p>
        </p:txBody>
      </p:sp>
      <p:sp>
        <p:nvSpPr>
          <p:cNvPr id="8" name="椭圆 7"/>
          <p:cNvSpPr/>
          <p:nvPr userDrawn="1"/>
        </p:nvSpPr>
        <p:spPr>
          <a:xfrm>
            <a:off x="2075440" y="162903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57" eaLnBrk="1" fontAlgn="auto" hangingPunct="1">
              <a:spcBef>
                <a:spcPts val="0"/>
              </a:spcBef>
              <a:spcAft>
                <a:spcPts val="0"/>
              </a:spcAft>
            </a:pPr>
            <a:endParaRPr lang="zh-CN" altLang="en-US" sz="2880">
              <a:solidFill>
                <a:prstClr val="white"/>
              </a:solidFill>
            </a:endParaRPr>
          </a:p>
        </p:txBody>
      </p:sp>
      <p:sp>
        <p:nvSpPr>
          <p:cNvPr id="9" name="Rectangle 52"/>
          <p:cNvSpPr>
            <a:spLocks noChangeArrowheads="1"/>
          </p:cNvSpPr>
          <p:nvPr userDrawn="1"/>
        </p:nvSpPr>
        <p:spPr bwMode="ltGray">
          <a:xfrm>
            <a:off x="7535333" y="0"/>
            <a:ext cx="4656667" cy="2447926"/>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855857" eaLnBrk="1" fontAlgn="auto" hangingPunct="1">
              <a:spcBef>
                <a:spcPts val="0"/>
              </a:spcBef>
              <a:spcAft>
                <a:spcPts val="0"/>
              </a:spcAft>
              <a:defRPr/>
            </a:pPr>
            <a:endParaRPr lang="zh-CN" altLang="en-US" sz="1680" b="0">
              <a:solidFill>
                <a:prstClr val="black"/>
              </a:solidFill>
            </a:endParaRPr>
          </a:p>
        </p:txBody>
      </p:sp>
      <p:grpSp>
        <p:nvGrpSpPr>
          <p:cNvPr id="11" name="Group 53"/>
          <p:cNvGrpSpPr>
            <a:grpSpLocks/>
          </p:cNvGrpSpPr>
          <p:nvPr userDrawn="1"/>
        </p:nvGrpSpPr>
        <p:grpSpPr bwMode="auto">
          <a:xfrm>
            <a:off x="7535333" y="1989143"/>
            <a:ext cx="4656667" cy="358775"/>
            <a:chOff x="3827" y="1468"/>
            <a:chExt cx="1927" cy="226"/>
          </a:xfrm>
        </p:grpSpPr>
        <p:sp>
          <p:nvSpPr>
            <p:cNvPr id="13" name="Line 54"/>
            <p:cNvSpPr>
              <a:spLocks noChangeShapeType="1"/>
            </p:cNvSpPr>
            <p:nvPr userDrawn="1"/>
          </p:nvSpPr>
          <p:spPr bwMode="white">
            <a:xfrm>
              <a:off x="3827" y="1468"/>
              <a:ext cx="1927" cy="0"/>
            </a:xfrm>
            <a:prstGeom prst="line">
              <a:avLst/>
            </a:prstGeom>
            <a:noFill/>
            <a:ln w="19050" cap="rnd">
              <a:solidFill>
                <a:schemeClr val="bg1"/>
              </a:solidFill>
              <a:prstDash val="sysDot"/>
              <a:round/>
              <a:headEnd/>
              <a:tailEnd/>
            </a:ln>
            <a:extLst>
              <a:ext uri="{909E8E84-426E-40DD-AFC4-6F175D3DCCD1}">
                <a14:hiddenFill xmlns="" xmlns:a14="http://schemas.microsoft.com/office/drawing/2010/main">
                  <a:noFill/>
                </a14:hiddenFill>
              </a:ext>
            </a:extLst>
          </p:spPr>
          <p:txBody>
            <a:bodyPr/>
            <a:lstStyle/>
            <a:p>
              <a:pPr defTabSz="855857" eaLnBrk="1" fontAlgn="auto" hangingPunct="1">
                <a:spcBef>
                  <a:spcPts val="0"/>
                </a:spcBef>
                <a:spcAft>
                  <a:spcPts val="0"/>
                </a:spcAft>
              </a:pPr>
              <a:endParaRPr lang="zh-CN" altLang="en-US" sz="1680">
                <a:solidFill>
                  <a:prstClr val="black"/>
                </a:solidFill>
                <a:latin typeface="Palatino Linotype"/>
              </a:endParaRPr>
            </a:p>
          </p:txBody>
        </p:sp>
        <p:sp>
          <p:nvSpPr>
            <p:cNvPr id="16" name="Line 55"/>
            <p:cNvSpPr>
              <a:spLocks noChangeShapeType="1"/>
            </p:cNvSpPr>
            <p:nvPr userDrawn="1"/>
          </p:nvSpPr>
          <p:spPr bwMode="white">
            <a:xfrm>
              <a:off x="3827" y="1540"/>
              <a:ext cx="1927" cy="0"/>
            </a:xfrm>
            <a:prstGeom prst="line">
              <a:avLst/>
            </a:prstGeom>
            <a:noFill/>
            <a:ln w="19050" cap="rnd">
              <a:solidFill>
                <a:schemeClr val="bg1"/>
              </a:solidFill>
              <a:prstDash val="sysDot"/>
              <a:round/>
              <a:headEnd/>
              <a:tailEnd/>
            </a:ln>
            <a:extLst>
              <a:ext uri="{909E8E84-426E-40DD-AFC4-6F175D3DCCD1}">
                <a14:hiddenFill xmlns="" xmlns:a14="http://schemas.microsoft.com/office/drawing/2010/main">
                  <a:noFill/>
                </a14:hiddenFill>
              </a:ext>
            </a:extLst>
          </p:spPr>
          <p:txBody>
            <a:bodyPr/>
            <a:lstStyle/>
            <a:p>
              <a:pPr defTabSz="855857" eaLnBrk="1" fontAlgn="auto" hangingPunct="1">
                <a:spcBef>
                  <a:spcPts val="0"/>
                </a:spcBef>
                <a:spcAft>
                  <a:spcPts val="0"/>
                </a:spcAft>
              </a:pPr>
              <a:endParaRPr lang="zh-CN" altLang="en-US" sz="1680">
                <a:solidFill>
                  <a:prstClr val="black"/>
                </a:solidFill>
                <a:latin typeface="Palatino Linotype"/>
              </a:endParaRPr>
            </a:p>
          </p:txBody>
        </p:sp>
        <p:sp>
          <p:nvSpPr>
            <p:cNvPr id="17" name="Line 56"/>
            <p:cNvSpPr>
              <a:spLocks noChangeShapeType="1"/>
            </p:cNvSpPr>
            <p:nvPr userDrawn="1"/>
          </p:nvSpPr>
          <p:spPr bwMode="white">
            <a:xfrm>
              <a:off x="3827" y="1616"/>
              <a:ext cx="1927" cy="0"/>
            </a:xfrm>
            <a:prstGeom prst="line">
              <a:avLst/>
            </a:prstGeom>
            <a:noFill/>
            <a:ln w="19050" cap="rnd">
              <a:solidFill>
                <a:schemeClr val="bg1"/>
              </a:solidFill>
              <a:prstDash val="sysDot"/>
              <a:round/>
              <a:headEnd/>
              <a:tailEnd/>
            </a:ln>
            <a:extLst>
              <a:ext uri="{909E8E84-426E-40DD-AFC4-6F175D3DCCD1}">
                <a14:hiddenFill xmlns="" xmlns:a14="http://schemas.microsoft.com/office/drawing/2010/main">
                  <a:noFill/>
                </a14:hiddenFill>
              </a:ext>
            </a:extLst>
          </p:spPr>
          <p:txBody>
            <a:bodyPr/>
            <a:lstStyle/>
            <a:p>
              <a:pPr defTabSz="855857" eaLnBrk="1" fontAlgn="auto" hangingPunct="1">
                <a:spcBef>
                  <a:spcPts val="0"/>
                </a:spcBef>
                <a:spcAft>
                  <a:spcPts val="0"/>
                </a:spcAft>
              </a:pPr>
              <a:endParaRPr lang="zh-CN" altLang="en-US" sz="1680">
                <a:solidFill>
                  <a:prstClr val="black"/>
                </a:solidFill>
                <a:latin typeface="Palatino Linotype"/>
              </a:endParaRPr>
            </a:p>
          </p:txBody>
        </p:sp>
        <p:sp>
          <p:nvSpPr>
            <p:cNvPr id="18" name="Line 57"/>
            <p:cNvSpPr>
              <a:spLocks noChangeShapeType="1"/>
            </p:cNvSpPr>
            <p:nvPr userDrawn="1"/>
          </p:nvSpPr>
          <p:spPr bwMode="white">
            <a:xfrm>
              <a:off x="3827" y="1694"/>
              <a:ext cx="1927" cy="0"/>
            </a:xfrm>
            <a:prstGeom prst="line">
              <a:avLst/>
            </a:prstGeom>
            <a:noFill/>
            <a:ln w="19050" cap="rnd">
              <a:solidFill>
                <a:schemeClr val="bg1"/>
              </a:solidFill>
              <a:prstDash val="sysDot"/>
              <a:round/>
              <a:headEnd/>
              <a:tailEnd/>
            </a:ln>
            <a:extLst>
              <a:ext uri="{909E8E84-426E-40DD-AFC4-6F175D3DCCD1}">
                <a14:hiddenFill xmlns="" xmlns:a14="http://schemas.microsoft.com/office/drawing/2010/main">
                  <a:noFill/>
                </a14:hiddenFill>
              </a:ext>
            </a:extLst>
          </p:spPr>
          <p:txBody>
            <a:bodyPr/>
            <a:lstStyle/>
            <a:p>
              <a:pPr defTabSz="855857" eaLnBrk="1" fontAlgn="auto" hangingPunct="1">
                <a:spcBef>
                  <a:spcPts val="0"/>
                </a:spcBef>
                <a:spcAft>
                  <a:spcPts val="0"/>
                </a:spcAft>
              </a:pPr>
              <a:endParaRPr lang="zh-CN" altLang="en-US" sz="1680">
                <a:solidFill>
                  <a:prstClr val="black"/>
                </a:solidFill>
                <a:latin typeface="Palatino Linotype"/>
              </a:endParaRPr>
            </a:p>
          </p:txBody>
        </p:sp>
      </p:grpSp>
      <p:sp>
        <p:nvSpPr>
          <p:cNvPr id="19" name="Rectangle 60"/>
          <p:cNvSpPr>
            <a:spLocks noChangeArrowheads="1"/>
          </p:cNvSpPr>
          <p:nvPr userDrawn="1"/>
        </p:nvSpPr>
        <p:spPr bwMode="black">
          <a:xfrm>
            <a:off x="0" y="2420942"/>
            <a:ext cx="12192000" cy="71437"/>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855857" eaLnBrk="1" fontAlgn="auto" hangingPunct="1">
              <a:spcBef>
                <a:spcPts val="0"/>
              </a:spcBef>
              <a:spcAft>
                <a:spcPts val="0"/>
              </a:spcAft>
              <a:defRPr/>
            </a:pPr>
            <a:endParaRPr lang="zh-CN" altLang="en-US" sz="1680" b="0">
              <a:solidFill>
                <a:prstClr val="black"/>
              </a:solidFill>
            </a:endParaRPr>
          </a:p>
        </p:txBody>
      </p:sp>
      <p:pic>
        <p:nvPicPr>
          <p:cNvPr id="20" name="Picture 24" descr="003"/>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 y="0"/>
            <a:ext cx="4368800" cy="2459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Picture 25" descr="头部001"/>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4368806" y="0"/>
            <a:ext cx="3164417" cy="2420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41400005"/>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4"/>
          <p:cNvCxnSpPr/>
          <p:nvPr/>
        </p:nvCxnSpPr>
        <p:spPr>
          <a:xfrm flipV="1">
            <a:off x="3177" y="5937250"/>
            <a:ext cx="7939" cy="6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9"/>
          <p:cNvGrpSpPr>
            <a:grpSpLocks/>
          </p:cNvGrpSpPr>
          <p:nvPr/>
        </p:nvGrpSpPr>
        <p:grpSpPr bwMode="auto">
          <a:xfrm>
            <a:off x="0" y="6208715"/>
            <a:ext cx="12192000" cy="649288"/>
            <a:chOff x="0" y="6208894"/>
            <a:chExt cx="12192000" cy="649106"/>
          </a:xfrm>
        </p:grpSpPr>
        <p:sp>
          <p:nvSpPr>
            <p:cNvPr id="6" name="Rectangle 1"/>
            <p:cNvSpPr/>
            <p:nvPr/>
          </p:nvSpPr>
          <p:spPr>
            <a:xfrm>
              <a:off x="3175" y="6220003"/>
              <a:ext cx="12188825" cy="637997"/>
            </a:xfrm>
            <a:prstGeom prst="rect">
              <a:avLst/>
            </a:prstGeom>
            <a:ln>
              <a:noFill/>
            </a:ln>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lgn="ctr" eaLnBrk="1" hangingPunct="1">
                <a:defRPr/>
              </a:pPr>
              <a:endParaRPr lang="en-US" altLang="zh-CN" sz="2160">
                <a:solidFill>
                  <a:srgbClr val="000000"/>
                </a:solidFill>
              </a:endParaRPr>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10"/>
          <p:cNvCxnSpPr/>
          <p:nvPr userDrawn="1"/>
        </p:nvCxnSpPr>
        <p:spPr>
          <a:xfrm flipV="1">
            <a:off x="3177" y="5937250"/>
            <a:ext cx="7939" cy="635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16"/>
          <p:cNvSpPr>
            <a:spLocks noGrp="1"/>
          </p:cNvSpPr>
          <p:nvPr>
            <p:ph type="subTitle" idx="1"/>
          </p:nvPr>
        </p:nvSpPr>
        <p:spPr>
          <a:xfrm>
            <a:off x="711200" y="3228536"/>
            <a:ext cx="10472928" cy="1752600"/>
          </a:xfrm>
        </p:spPr>
        <p:txBody>
          <a:bodyPr lIns="0" rIns="14265"/>
          <a:lstStyle>
            <a:lvl1pPr marL="0" marR="42794" indent="0" algn="r">
              <a:buNone/>
              <a:defRPr>
                <a:solidFill>
                  <a:schemeClr val="tx1"/>
                </a:solidFill>
              </a:defRPr>
            </a:lvl1pPr>
            <a:lvl2pPr marL="427928" indent="0" algn="ctr">
              <a:buNone/>
            </a:lvl2pPr>
            <a:lvl3pPr marL="855857" indent="0" algn="ctr">
              <a:buNone/>
            </a:lvl3pPr>
            <a:lvl4pPr marL="1283787" indent="0" algn="ctr">
              <a:buNone/>
            </a:lvl4pPr>
            <a:lvl5pPr marL="1711715" indent="0" algn="ctr">
              <a:buNone/>
            </a:lvl5pPr>
            <a:lvl6pPr marL="2139643" indent="0" algn="ctr">
              <a:buNone/>
            </a:lvl6pPr>
            <a:lvl7pPr marL="2567570" indent="0" algn="ctr">
              <a:buNone/>
            </a:lvl7pPr>
            <a:lvl8pPr marL="2995500" indent="0" algn="ctr">
              <a:buNone/>
            </a:lvl8pPr>
            <a:lvl9pPr marL="3423429" indent="0" algn="ctr">
              <a:buNone/>
            </a:lvl9pPr>
          </a:lstStyle>
          <a:p>
            <a:r>
              <a:rPr lang="en-US"/>
              <a:t>Click to edit Master subtitle style</a:t>
            </a:r>
          </a:p>
        </p:txBody>
      </p:sp>
      <p:sp>
        <p:nvSpPr>
          <p:cNvPr id="9" name="Title 8"/>
          <p:cNvSpPr>
            <a:spLocks noGrp="1"/>
          </p:cNvSpPr>
          <p:nvPr>
            <p:ph type="ctrTitle"/>
          </p:nvPr>
        </p:nvSpPr>
        <p:spPr>
          <a:xfrm>
            <a:off x="711200" y="1371600"/>
            <a:ext cx="10468864" cy="1828800"/>
          </a:xfrm>
          <a:ln>
            <a:noFill/>
          </a:ln>
        </p:spPr>
        <p:txBody>
          <a:bodyPr tIns="0" rIns="14265">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280" b="1">
                <a:ln>
                  <a:noFill/>
                </a:ln>
                <a:solidFill>
                  <a:schemeClr val="tx2"/>
                </a:solidFill>
                <a:effectLst/>
                <a:latin typeface="+mj-lt"/>
                <a:ea typeface="+mj-ea"/>
                <a:cs typeface="+mj-cs"/>
              </a:defRPr>
            </a:lvl1pPr>
          </a:lstStyle>
          <a:p>
            <a:r>
              <a:rPr lang="en-US"/>
              <a:t>Click to edit Master title style</a:t>
            </a:r>
            <a:endParaRPr lang="en-US" dirty="0"/>
          </a:p>
        </p:txBody>
      </p:sp>
      <p:sp>
        <p:nvSpPr>
          <p:cNvPr id="10" name="Date Placeholder 29"/>
          <p:cNvSpPr>
            <a:spLocks noGrp="1"/>
          </p:cNvSpPr>
          <p:nvPr>
            <p:ph type="dt" sz="half" idx="10"/>
          </p:nvPr>
        </p:nvSpPr>
        <p:spPr/>
        <p:txBody>
          <a:bodyPr/>
          <a:lstStyle>
            <a:lvl1pPr>
              <a:defRPr/>
            </a:lvl1pPr>
          </a:lstStyle>
          <a:p>
            <a:pPr>
              <a:defRPr/>
            </a:pPr>
            <a:fld id="{E00660E8-984F-4C50-8B80-A1981CAA34AB}" type="datetime1">
              <a:rPr lang="en-US" altLang="zh-CN"/>
              <a:pPr>
                <a:defRPr/>
              </a:pPr>
              <a:t>10/27/2021</a:t>
            </a:fld>
            <a:endParaRPr lang="en-US" altLang="zh-CN"/>
          </a:p>
        </p:txBody>
      </p:sp>
      <p:sp>
        <p:nvSpPr>
          <p:cNvPr id="11" name="Footer Placeholder 18"/>
          <p:cNvSpPr>
            <a:spLocks noGrp="1"/>
          </p:cNvSpPr>
          <p:nvPr>
            <p:ph type="ftr" sz="quarter" idx="11"/>
          </p:nvPr>
        </p:nvSpPr>
        <p:spPr/>
        <p:txBody>
          <a:bodyPr/>
          <a:lstStyle>
            <a:lvl1pPr>
              <a:defRPr/>
            </a:lvl1pPr>
          </a:lstStyle>
          <a:p>
            <a:pPr>
              <a:defRPr/>
            </a:pPr>
            <a:endParaRPr lang="en-US" altLang="zh-CN"/>
          </a:p>
        </p:txBody>
      </p:sp>
      <p:sp>
        <p:nvSpPr>
          <p:cNvPr id="12" name="Slide Number Placeholder 26"/>
          <p:cNvSpPr>
            <a:spLocks noGrp="1"/>
          </p:cNvSpPr>
          <p:nvPr>
            <p:ph type="sldNum" sz="quarter" idx="12"/>
          </p:nvPr>
        </p:nvSpPr>
        <p:spPr/>
        <p:txBody>
          <a:bodyPr/>
          <a:lstStyle>
            <a:lvl1pPr>
              <a:defRPr/>
            </a:lvl1pPr>
          </a:lstStyle>
          <a:p>
            <a:fld id="{2000B6C6-48E5-4E8F-AF59-99E9732E78A1}" type="slidenum">
              <a:rPr lang="en-US" altLang="zh-CN"/>
              <a:pPr/>
              <a:t>‹#›</a:t>
            </a:fld>
            <a:endParaRPr lang="en-US" altLang="zh-CN"/>
          </a:p>
        </p:txBody>
      </p:sp>
    </p:spTree>
    <p:extLst>
      <p:ext uri="{BB962C8B-B14F-4D97-AF65-F5344CB8AC3E}">
        <p14:creationId xmlns="" xmlns:p14="http://schemas.microsoft.com/office/powerpoint/2010/main" val="1008684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icture 2" descr="Green Android Logo">
            <a:hlinkClick r:id="rId2"/>
          </p:cNvPr>
          <p:cNvSpPr>
            <a:spLocks noChangeAspect="1" noChangeArrowheads="1"/>
          </p:cNvSpPr>
          <p:nvPr userDrawn="1"/>
        </p:nvSpPr>
        <p:spPr bwMode="auto">
          <a:xfrm>
            <a:off x="10429876" y="6446838"/>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5" name="Picture 7"/>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cxnSp>
        <p:nvCxnSpPr>
          <p:cNvPr id="6" name="Straight Connector 9"/>
          <p:cNvCxnSpPr/>
          <p:nvPr userDrawn="1"/>
        </p:nvCxnSpPr>
        <p:spPr>
          <a:xfrm>
            <a:off x="609600" y="6350000"/>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3" name="Content Placeholder 2"/>
          <p:cNvSpPr>
            <a:spLocks noGrp="1"/>
          </p:cNvSpPr>
          <p:nvPr>
            <p:ph idx="1"/>
          </p:nvPr>
        </p:nvSpPr>
        <p:spPr>
          <a:xfrm>
            <a:off x="555312" y="1230940"/>
            <a:ext cx="10972800" cy="5119062"/>
          </a:xfrm>
        </p:spPr>
        <p:txBody>
          <a:bodyPr/>
          <a:lstStyle>
            <a:lvl1pPr marL="255568" indent="-255568">
              <a:buFont typeface="Wingdings" pitchFamily="2" charset="2"/>
              <a:buChar char="p"/>
              <a:defRPr sz="2880" b="1" baseline="0">
                <a:latin typeface="Palatino Linotype" pitchFamily="18" charset="0"/>
              </a:defRPr>
            </a:lvl1pPr>
            <a:lvl2pPr marL="598804" indent="-230309">
              <a:buFont typeface="Wingdings" pitchFamily="2" charset="2"/>
              <a:buChar char="Ø"/>
              <a:defRPr sz="2640" b="1" baseline="0">
                <a:latin typeface="Palatino Linotype" pitchFamily="18" charset="0"/>
              </a:defRPr>
            </a:lvl2pPr>
            <a:lvl3pPr>
              <a:defRPr sz="2400" baseline="0">
                <a:latin typeface="Palatino Linotype" pitchFamily="18" charset="0"/>
                <a:ea typeface="微软雅黑" pitchFamily="34" charset="-122"/>
              </a:defRPr>
            </a:lvl3pPr>
            <a:lvl4pPr>
              <a:defRPr sz="2160" baseline="0">
                <a:latin typeface="Palatino Linotype" pitchFamily="18" charset="0"/>
              </a:defRPr>
            </a:lvl4pPr>
            <a:lvl5pPr>
              <a:defRPr sz="2160" baseline="0">
                <a:latin typeface="Palatino Linotype"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 name="Title 1"/>
          <p:cNvSpPr>
            <a:spLocks noGrp="1"/>
          </p:cNvSpPr>
          <p:nvPr>
            <p:ph type="title"/>
          </p:nvPr>
        </p:nvSpPr>
        <p:spPr>
          <a:xfrm>
            <a:off x="591707" y="-66083"/>
            <a:ext cx="10972800" cy="1143000"/>
          </a:xfrm>
        </p:spPr>
        <p:txBody>
          <a:bodyPr/>
          <a:lstStyle>
            <a:lvl1pPr>
              <a:defRPr sz="4320" b="1" baseline="0">
                <a:latin typeface="Arial Unicode MS" pitchFamily="34" charset="-122"/>
                <a:ea typeface="黑体" pitchFamily="49" charset="-122"/>
              </a:defRPr>
            </a:lvl1pPr>
          </a:lstStyle>
          <a:p>
            <a:r>
              <a:rPr lang="en-US" dirty="0"/>
              <a:t>Click to edit Master title style</a:t>
            </a:r>
          </a:p>
        </p:txBody>
      </p:sp>
      <p:sp>
        <p:nvSpPr>
          <p:cNvPr id="7" name="Date Placeholder 3"/>
          <p:cNvSpPr>
            <a:spLocks noGrp="1"/>
          </p:cNvSpPr>
          <p:nvPr>
            <p:ph type="dt" sz="half" idx="10"/>
          </p:nvPr>
        </p:nvSpPr>
        <p:spPr/>
        <p:txBody>
          <a:bodyPr/>
          <a:lstStyle>
            <a:lvl1pPr>
              <a:defRPr/>
            </a:lvl1pPr>
          </a:lstStyle>
          <a:p>
            <a:pPr>
              <a:defRPr/>
            </a:pPr>
            <a:fld id="{A4706998-9754-4A42-9A87-63F12EB7FF01}" type="datetime1">
              <a:rPr lang="en-US" altLang="zh-CN"/>
              <a:pPr>
                <a:defRPr/>
              </a:pPr>
              <a:t>10/27/2021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fld id="{CC60E58A-E10E-49BC-96D0-7CCEF6BD00B8}" type="slidenum">
              <a:rPr lang="en-US" altLang="zh-CN"/>
              <a:pPr/>
              <a:t>‹#›</a:t>
            </a:fld>
            <a:endParaRPr lang="en-US" altLang="zh-CN"/>
          </a:p>
        </p:txBody>
      </p:sp>
      <p:sp>
        <p:nvSpPr>
          <p:cNvPr id="10" name="矩形 9"/>
          <p:cNvSpPr/>
          <p:nvPr userDrawn="1"/>
        </p:nvSpPr>
        <p:spPr>
          <a:xfrm>
            <a:off x="148911" y="0"/>
            <a:ext cx="449263" cy="1090464"/>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880"/>
          </a:p>
        </p:txBody>
      </p:sp>
      <p:cxnSp>
        <p:nvCxnSpPr>
          <p:cNvPr id="11" name="直接连接符 10"/>
          <p:cNvCxnSpPr/>
          <p:nvPr userDrawn="1"/>
        </p:nvCxnSpPr>
        <p:spPr>
          <a:xfrm>
            <a:off x="555312" y="1076917"/>
            <a:ext cx="5825861"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pic>
        <p:nvPicPr>
          <p:cNvPr id="13"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3"/>
            <a:ext cx="1152525" cy="2571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421992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Picture 2" descr="Green Android Logo">
            <a:hlinkClick r:id="rId2"/>
          </p:cNvPr>
          <p:cNvSpPr>
            <a:spLocks noChangeAspect="1" noChangeArrowheads="1"/>
          </p:cNvSpPr>
          <p:nvPr userDrawn="1"/>
        </p:nvSpPr>
        <p:spPr bwMode="auto">
          <a:xfrm>
            <a:off x="10429876" y="6446838"/>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5" name="Picture 9"/>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cxnSp>
        <p:nvCxnSpPr>
          <p:cNvPr id="6" name="Straight Connector 10"/>
          <p:cNvCxnSpPr/>
          <p:nvPr userDrawn="1"/>
        </p:nvCxnSpPr>
        <p:spPr>
          <a:xfrm>
            <a:off x="609600" y="6350000"/>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idx="1"/>
          </p:nvPr>
        </p:nvSpPr>
        <p:spPr>
          <a:xfrm>
            <a:off x="707136" y="2704667"/>
            <a:ext cx="10363200" cy="1509712"/>
          </a:xfrm>
        </p:spPr>
        <p:txBody>
          <a:bodyPr lIns="35662" rIns="35662"/>
          <a:lstStyle>
            <a:lvl1pPr marL="0" indent="0">
              <a:buNone/>
              <a:defRPr sz="2040">
                <a:solidFill>
                  <a:schemeClr val="tx1"/>
                </a:solidFill>
              </a:defRPr>
            </a:lvl1pPr>
            <a:lvl2pPr>
              <a:buNone/>
              <a:defRPr sz="1680">
                <a:solidFill>
                  <a:schemeClr val="tx1">
                    <a:tint val="75000"/>
                  </a:schemeClr>
                </a:solidFill>
              </a:defRPr>
            </a:lvl2pPr>
            <a:lvl3pPr>
              <a:buNone/>
              <a:defRPr sz="1440">
                <a:solidFill>
                  <a:schemeClr val="tx1">
                    <a:tint val="75000"/>
                  </a:schemeClr>
                </a:solidFill>
              </a:defRPr>
            </a:lvl3pPr>
            <a:lvl4pPr>
              <a:buNone/>
              <a:defRPr sz="1320">
                <a:solidFill>
                  <a:schemeClr val="tx1">
                    <a:tint val="75000"/>
                  </a:schemeClr>
                </a:solidFill>
              </a:defRPr>
            </a:lvl4pPr>
            <a:lvl5pPr>
              <a:buNone/>
              <a:defRPr sz="1320">
                <a:solidFill>
                  <a:schemeClr val="tx1">
                    <a:tint val="75000"/>
                  </a:schemeClr>
                </a:solidFill>
              </a:defRPr>
            </a:lvl5pPr>
          </a:lstStyle>
          <a:p>
            <a:pPr lvl="0"/>
            <a:r>
              <a:rPr lang="zh-CN" altLang="en-US"/>
              <a:t>编辑母版文本样式</a:t>
            </a:r>
          </a:p>
        </p:txBody>
      </p:sp>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280" b="1" cap="none" baseline="0" dirty="0">
                <a:ln w="635">
                  <a:noFill/>
                </a:ln>
                <a:solidFill>
                  <a:schemeClr val="tx2"/>
                </a:solidFill>
                <a:effectLst/>
                <a:latin typeface="+mj-lt"/>
                <a:ea typeface="+mj-ea"/>
                <a:cs typeface="+mj-cs"/>
              </a:defRPr>
            </a:lvl1pPr>
          </a:lstStyle>
          <a:p>
            <a:r>
              <a:rPr lang="en-US"/>
              <a:t>Click to edit Master title style</a:t>
            </a:r>
          </a:p>
        </p:txBody>
      </p:sp>
      <p:sp>
        <p:nvSpPr>
          <p:cNvPr id="7" name="Date Placeholder 3"/>
          <p:cNvSpPr>
            <a:spLocks noGrp="1"/>
          </p:cNvSpPr>
          <p:nvPr>
            <p:ph type="dt" sz="half" idx="10"/>
          </p:nvPr>
        </p:nvSpPr>
        <p:spPr/>
        <p:txBody>
          <a:bodyPr/>
          <a:lstStyle>
            <a:lvl1pPr>
              <a:defRPr/>
            </a:lvl1pPr>
          </a:lstStyle>
          <a:p>
            <a:pPr>
              <a:defRPr/>
            </a:pPr>
            <a:fld id="{ACDB255A-9B0E-4C97-B467-D9005BF50A49}" type="datetime1">
              <a:rPr lang="en-US" altLang="zh-CN"/>
              <a:pPr>
                <a:defRPr/>
              </a:pPr>
              <a:t>10/27/2021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fld id="{F05EE134-0063-43AB-895C-E1D15D40C3EC}" type="slidenum">
              <a:rPr lang="en-US" altLang="zh-CN"/>
              <a:pPr/>
              <a:t>‹#›</a:t>
            </a:fld>
            <a:endParaRPr lang="en-US" altLang="zh-CN"/>
          </a:p>
        </p:txBody>
      </p:sp>
    </p:spTree>
    <p:extLst>
      <p:ext uri="{BB962C8B-B14F-4D97-AF65-F5344CB8AC3E}">
        <p14:creationId xmlns="" xmlns:p14="http://schemas.microsoft.com/office/powerpoint/2010/main" val="224379464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icture 2" descr="Green Android Logo">
            <a:hlinkClick r:id="rId2"/>
          </p:cNvPr>
          <p:cNvSpPr>
            <a:spLocks noChangeAspect="1" noChangeArrowheads="1"/>
          </p:cNvSpPr>
          <p:nvPr userDrawn="1"/>
        </p:nvSpPr>
        <p:spPr bwMode="auto">
          <a:xfrm>
            <a:off x="10429876" y="6446838"/>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6" name="Picture 9"/>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cxnSp>
        <p:nvCxnSpPr>
          <p:cNvPr id="7" name="Straight Connector 10"/>
          <p:cNvCxnSpPr/>
          <p:nvPr userDrawn="1"/>
        </p:nvCxnSpPr>
        <p:spPr>
          <a:xfrm>
            <a:off x="609600" y="6350000"/>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4" name="Content Placeholder 3"/>
          <p:cNvSpPr>
            <a:spLocks noGrp="1"/>
          </p:cNvSpPr>
          <p:nvPr>
            <p:ph sz="half" idx="2"/>
          </p:nvPr>
        </p:nvSpPr>
        <p:spPr>
          <a:xfrm>
            <a:off x="6197600" y="1920085"/>
            <a:ext cx="5384800" cy="4434840"/>
          </a:xfrm>
        </p:spPr>
        <p:txBody>
          <a:bodyPr/>
          <a:lstStyle>
            <a:lvl1pPr>
              <a:defRPr sz="2400"/>
            </a:lvl1pPr>
            <a:lvl2pPr>
              <a:defRPr sz="2280"/>
            </a:lvl2pPr>
            <a:lvl3pPr>
              <a:defRPr sz="1920"/>
            </a:lvl3pPr>
            <a:lvl4pPr>
              <a:defRPr sz="1680"/>
            </a:lvl4pPr>
            <a:lvl5pPr>
              <a:defRPr sz="168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 name="Content Placeholder 2"/>
          <p:cNvSpPr>
            <a:spLocks noGrp="1"/>
          </p:cNvSpPr>
          <p:nvPr>
            <p:ph sz="half" idx="1"/>
          </p:nvPr>
        </p:nvSpPr>
        <p:spPr>
          <a:xfrm>
            <a:off x="609600" y="1920085"/>
            <a:ext cx="5384800" cy="4434840"/>
          </a:xfrm>
        </p:spPr>
        <p:txBody>
          <a:bodyPr/>
          <a:lstStyle>
            <a:lvl1pPr>
              <a:defRPr sz="2400"/>
            </a:lvl1pPr>
            <a:lvl2pPr>
              <a:defRPr sz="2280"/>
            </a:lvl2pPr>
            <a:lvl3pPr>
              <a:defRPr sz="1920"/>
            </a:lvl3pPr>
            <a:lvl4pPr>
              <a:defRPr sz="1680"/>
            </a:lvl4pPr>
            <a:lvl5pPr>
              <a:defRPr sz="168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8" name="Date Placeholder 4"/>
          <p:cNvSpPr>
            <a:spLocks noGrp="1"/>
          </p:cNvSpPr>
          <p:nvPr>
            <p:ph type="dt" sz="half" idx="10"/>
          </p:nvPr>
        </p:nvSpPr>
        <p:spPr/>
        <p:txBody>
          <a:bodyPr/>
          <a:lstStyle>
            <a:lvl1pPr>
              <a:defRPr/>
            </a:lvl1pPr>
          </a:lstStyle>
          <a:p>
            <a:pPr>
              <a:defRPr/>
            </a:pPr>
            <a:fld id="{206EB8D4-5899-43D9-AA21-8214933FAE90}" type="datetime1">
              <a:rPr lang="en-US" altLang="zh-CN"/>
              <a:pPr>
                <a:defRPr/>
              </a:pPr>
              <a:t>10/27/2021</a:t>
            </a:fld>
            <a:endParaRPr lang="en-US" altLang="zh-CN"/>
          </a:p>
        </p:txBody>
      </p:sp>
      <p:sp>
        <p:nvSpPr>
          <p:cNvPr id="9" name="Footer Placeholder 5"/>
          <p:cNvSpPr>
            <a:spLocks noGrp="1"/>
          </p:cNvSpPr>
          <p:nvPr>
            <p:ph type="ftr" sz="quarter" idx="11"/>
          </p:nvPr>
        </p:nvSpPr>
        <p:spPr/>
        <p:txBody>
          <a:bodyPr/>
          <a:lstStyle>
            <a:lvl1pPr>
              <a:defRPr/>
            </a:lvl1pPr>
          </a:lstStyle>
          <a:p>
            <a:pPr>
              <a:defRPr/>
            </a:pPr>
            <a:endParaRPr lang="en-US" altLang="zh-CN"/>
          </a:p>
        </p:txBody>
      </p:sp>
      <p:sp>
        <p:nvSpPr>
          <p:cNvPr id="10" name="Slide Number Placeholder 6"/>
          <p:cNvSpPr>
            <a:spLocks noGrp="1"/>
          </p:cNvSpPr>
          <p:nvPr>
            <p:ph type="sldNum" sz="quarter" idx="12"/>
          </p:nvPr>
        </p:nvSpPr>
        <p:spPr/>
        <p:txBody>
          <a:bodyPr/>
          <a:lstStyle>
            <a:lvl1pPr>
              <a:defRPr/>
            </a:lvl1pPr>
          </a:lstStyle>
          <a:p>
            <a:fld id="{76A1C7EA-CEC4-40E1-A7CD-983855DB5A89}" type="slidenum">
              <a:rPr lang="en-US" altLang="zh-CN"/>
              <a:pPr/>
              <a:t>‹#›</a:t>
            </a:fld>
            <a:endParaRPr lang="en-US" altLang="zh-CN"/>
          </a:p>
        </p:txBody>
      </p:sp>
    </p:spTree>
    <p:extLst>
      <p:ext uri="{BB962C8B-B14F-4D97-AF65-F5344CB8AC3E}">
        <p14:creationId xmlns="" xmlns:p14="http://schemas.microsoft.com/office/powerpoint/2010/main" val="3295714007"/>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icture 2" descr="Green Android Logo">
            <a:hlinkClick r:id="rId2"/>
          </p:cNvPr>
          <p:cNvSpPr>
            <a:spLocks noChangeAspect="1" noChangeArrowheads="1"/>
          </p:cNvSpPr>
          <p:nvPr userDrawn="1"/>
        </p:nvSpPr>
        <p:spPr bwMode="auto">
          <a:xfrm>
            <a:off x="10429876" y="6446838"/>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8" name="Picture 11"/>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cxnSp>
        <p:nvCxnSpPr>
          <p:cNvPr id="9" name="Straight Connector 12"/>
          <p:cNvCxnSpPr/>
          <p:nvPr userDrawn="1"/>
        </p:nvCxnSpPr>
        <p:spPr>
          <a:xfrm>
            <a:off x="609600" y="6350000"/>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Content Placeholder 5"/>
          <p:cNvSpPr>
            <a:spLocks noGrp="1"/>
          </p:cNvSpPr>
          <p:nvPr>
            <p:ph sz="quarter" idx="4"/>
          </p:nvPr>
        </p:nvSpPr>
        <p:spPr>
          <a:xfrm>
            <a:off x="6193372" y="2514603"/>
            <a:ext cx="5389033" cy="3845720"/>
          </a:xfrm>
        </p:spPr>
        <p:txBody>
          <a:bodyPr tIns="0"/>
          <a:lstStyle>
            <a:lvl1pPr>
              <a:defRPr sz="2040"/>
            </a:lvl1pPr>
            <a:lvl2pPr>
              <a:defRPr sz="1920"/>
            </a:lvl2pPr>
            <a:lvl3pPr>
              <a:defRPr sz="1680"/>
            </a:lvl3pPr>
            <a:lvl4pPr>
              <a:defRPr sz="1440"/>
            </a:lvl4pPr>
            <a:lvl5pPr>
              <a:defRPr sz="144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3"/>
          </p:nvPr>
        </p:nvSpPr>
        <p:spPr>
          <a:xfrm>
            <a:off x="6193372" y="1859759"/>
            <a:ext cx="5389033" cy="654844"/>
          </a:xfrm>
        </p:spPr>
        <p:txBody>
          <a:bodyPr lIns="35662" tIns="0" rIns="35662" bIns="0" anchor="ctr"/>
          <a:lstStyle>
            <a:lvl1pPr marL="0" indent="0">
              <a:buNone/>
              <a:defRPr sz="2280" b="1" cap="none" baseline="0">
                <a:solidFill>
                  <a:schemeClr val="tx1"/>
                </a:solidFill>
                <a:effectLst/>
              </a:defRPr>
            </a:lvl1pPr>
            <a:lvl2pPr>
              <a:buNone/>
              <a:defRPr sz="1920" b="1"/>
            </a:lvl2pPr>
            <a:lvl3pPr>
              <a:buNone/>
              <a:defRPr sz="1680" b="1"/>
            </a:lvl3pPr>
            <a:lvl4pPr>
              <a:buNone/>
              <a:defRPr sz="1440" b="1"/>
            </a:lvl4pPr>
            <a:lvl5pPr>
              <a:buNone/>
              <a:defRPr sz="1440" b="1"/>
            </a:lvl5pPr>
          </a:lstStyle>
          <a:p>
            <a:pPr lvl="0"/>
            <a:r>
              <a:rPr lang="zh-CN" altLang="en-US"/>
              <a:t>编辑母版文本样式</a:t>
            </a:r>
          </a:p>
        </p:txBody>
      </p:sp>
      <p:sp>
        <p:nvSpPr>
          <p:cNvPr id="5" name="Content Placeholder 4"/>
          <p:cNvSpPr>
            <a:spLocks noGrp="1"/>
          </p:cNvSpPr>
          <p:nvPr>
            <p:ph sz="quarter" idx="2"/>
          </p:nvPr>
        </p:nvSpPr>
        <p:spPr>
          <a:xfrm>
            <a:off x="609600" y="2514603"/>
            <a:ext cx="5386917" cy="3845720"/>
          </a:xfrm>
        </p:spPr>
        <p:txBody>
          <a:bodyPr tIns="0"/>
          <a:lstStyle>
            <a:lvl1pPr>
              <a:defRPr sz="2040"/>
            </a:lvl1pPr>
            <a:lvl2pPr>
              <a:defRPr sz="1920"/>
            </a:lvl2pPr>
            <a:lvl3pPr>
              <a:defRPr sz="1680"/>
            </a:lvl3pPr>
            <a:lvl4pPr>
              <a:defRPr sz="1440"/>
            </a:lvl4pPr>
            <a:lvl5pPr>
              <a:defRPr sz="144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 name="Text Placeholder 2"/>
          <p:cNvSpPr>
            <a:spLocks noGrp="1"/>
          </p:cNvSpPr>
          <p:nvPr>
            <p:ph type="body" idx="1"/>
          </p:nvPr>
        </p:nvSpPr>
        <p:spPr>
          <a:xfrm>
            <a:off x="609600" y="1855248"/>
            <a:ext cx="5386917" cy="659352"/>
          </a:xfrm>
        </p:spPr>
        <p:txBody>
          <a:bodyPr lIns="35662" tIns="0" rIns="35662" bIns="0" anchor="ctr">
            <a:noAutofit/>
          </a:bodyPr>
          <a:lstStyle>
            <a:lvl1pPr marL="0" indent="0">
              <a:buNone/>
              <a:defRPr sz="2280" b="1" cap="none" baseline="0">
                <a:solidFill>
                  <a:schemeClr val="tx1"/>
                </a:solidFill>
                <a:effectLst/>
              </a:defRPr>
            </a:lvl1pPr>
            <a:lvl2pPr>
              <a:buNone/>
              <a:defRPr sz="1920" b="1"/>
            </a:lvl2pPr>
            <a:lvl3pPr>
              <a:buNone/>
              <a:defRPr sz="1680" b="1"/>
            </a:lvl3pPr>
            <a:lvl4pPr>
              <a:buNone/>
              <a:defRPr sz="1440" b="1"/>
            </a:lvl4pPr>
            <a:lvl5pPr>
              <a:buNone/>
              <a:defRPr sz="1440" b="1"/>
            </a:lvl5pPr>
          </a:lstStyle>
          <a:p>
            <a:pPr lvl="0"/>
            <a:r>
              <a:rPr lang="zh-CN" altLang="en-US"/>
              <a:t>编辑母版文本样式</a:t>
            </a:r>
          </a:p>
        </p:txBody>
      </p:sp>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10" name="Date Placeholder 6"/>
          <p:cNvSpPr>
            <a:spLocks noGrp="1"/>
          </p:cNvSpPr>
          <p:nvPr>
            <p:ph type="dt" sz="half" idx="10"/>
          </p:nvPr>
        </p:nvSpPr>
        <p:spPr/>
        <p:txBody>
          <a:bodyPr/>
          <a:lstStyle>
            <a:lvl1pPr>
              <a:defRPr/>
            </a:lvl1pPr>
          </a:lstStyle>
          <a:p>
            <a:pPr>
              <a:defRPr/>
            </a:pPr>
            <a:fld id="{F4C040EB-1855-42A8-84C0-9C5F5B0189F2}" type="datetime1">
              <a:rPr lang="en-US" altLang="zh-CN"/>
              <a:pPr>
                <a:defRPr/>
              </a:pPr>
              <a:t>10/27/2021</a:t>
            </a:fld>
            <a:endParaRPr lang="en-US" altLang="zh-CN"/>
          </a:p>
        </p:txBody>
      </p:sp>
      <p:sp>
        <p:nvSpPr>
          <p:cNvPr id="11" name="Footer Placeholder 7"/>
          <p:cNvSpPr>
            <a:spLocks noGrp="1"/>
          </p:cNvSpPr>
          <p:nvPr>
            <p:ph type="ftr" sz="quarter" idx="11"/>
          </p:nvPr>
        </p:nvSpPr>
        <p:spPr/>
        <p:txBody>
          <a:bodyPr/>
          <a:lstStyle>
            <a:lvl1pPr>
              <a:defRPr/>
            </a:lvl1pPr>
          </a:lstStyle>
          <a:p>
            <a:pPr>
              <a:defRPr/>
            </a:pPr>
            <a:endParaRPr lang="en-US" altLang="zh-CN"/>
          </a:p>
        </p:txBody>
      </p:sp>
      <p:sp>
        <p:nvSpPr>
          <p:cNvPr id="12" name="Slide Number Placeholder 8"/>
          <p:cNvSpPr>
            <a:spLocks noGrp="1"/>
          </p:cNvSpPr>
          <p:nvPr>
            <p:ph type="sldNum" sz="quarter" idx="12"/>
          </p:nvPr>
        </p:nvSpPr>
        <p:spPr/>
        <p:txBody>
          <a:bodyPr/>
          <a:lstStyle>
            <a:lvl1pPr>
              <a:defRPr/>
            </a:lvl1pPr>
          </a:lstStyle>
          <a:p>
            <a:fld id="{10FA9DDE-2F17-466E-BC9E-5B731133C480}" type="slidenum">
              <a:rPr lang="en-US" altLang="zh-CN"/>
              <a:pPr/>
              <a:t>‹#›</a:t>
            </a:fld>
            <a:endParaRPr lang="en-US" altLang="zh-CN"/>
          </a:p>
        </p:txBody>
      </p:sp>
    </p:spTree>
    <p:extLst>
      <p:ext uri="{BB962C8B-B14F-4D97-AF65-F5344CB8AC3E}">
        <p14:creationId xmlns="" xmlns:p14="http://schemas.microsoft.com/office/powerpoint/2010/main" val="7422798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icture 2" descr="Green Android Logo">
            <a:hlinkClick r:id="rId2"/>
          </p:cNvPr>
          <p:cNvSpPr>
            <a:spLocks noChangeAspect="1" noChangeArrowheads="1"/>
          </p:cNvSpPr>
          <p:nvPr userDrawn="1"/>
        </p:nvSpPr>
        <p:spPr bwMode="auto">
          <a:xfrm>
            <a:off x="10429876" y="6446838"/>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4" name="Picture 7"/>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cxnSp>
        <p:nvCxnSpPr>
          <p:cNvPr id="5" name="Straight Connector 8"/>
          <p:cNvCxnSpPr/>
          <p:nvPr userDrawn="1"/>
        </p:nvCxnSpPr>
        <p:spPr>
          <a:xfrm>
            <a:off x="609600" y="6350000"/>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680" b="0">
                <a:ln>
                  <a:noFill/>
                </a:ln>
                <a:solidFill>
                  <a:schemeClr val="tx2"/>
                </a:solidFill>
                <a:effectLst/>
                <a:latin typeface="+mj-lt"/>
                <a:ea typeface="+mj-ea"/>
                <a:cs typeface="+mj-cs"/>
              </a:defRPr>
            </a:lvl1pPr>
          </a:lstStyle>
          <a:p>
            <a:r>
              <a:rPr lang="en-US"/>
              <a:t>Click to edit Master title style</a:t>
            </a:r>
          </a:p>
        </p:txBody>
      </p:sp>
      <p:sp>
        <p:nvSpPr>
          <p:cNvPr id="6" name="Date Placeholder 2"/>
          <p:cNvSpPr>
            <a:spLocks noGrp="1"/>
          </p:cNvSpPr>
          <p:nvPr>
            <p:ph type="dt" sz="half" idx="10"/>
          </p:nvPr>
        </p:nvSpPr>
        <p:spPr/>
        <p:txBody>
          <a:bodyPr/>
          <a:lstStyle>
            <a:lvl1pPr>
              <a:defRPr/>
            </a:lvl1pPr>
          </a:lstStyle>
          <a:p>
            <a:pPr>
              <a:defRPr/>
            </a:pPr>
            <a:fld id="{D0504908-F914-4CC8-B4D7-3DE3C72A9461}" type="datetime1">
              <a:rPr lang="en-US" altLang="zh-CN"/>
              <a:pPr>
                <a:defRPr/>
              </a:pPr>
              <a:t>10/27/2021</a:t>
            </a:fld>
            <a:endParaRPr lang="en-US" altLang="zh-CN"/>
          </a:p>
        </p:txBody>
      </p:sp>
      <p:sp>
        <p:nvSpPr>
          <p:cNvPr id="7" name="Footer Placeholder 3"/>
          <p:cNvSpPr>
            <a:spLocks noGrp="1"/>
          </p:cNvSpPr>
          <p:nvPr>
            <p:ph type="ftr" sz="quarter" idx="11"/>
          </p:nvPr>
        </p:nvSpPr>
        <p:spPr/>
        <p:txBody>
          <a:bodyPr/>
          <a:lstStyle>
            <a:lvl1pPr>
              <a:defRPr/>
            </a:lvl1pPr>
          </a:lstStyle>
          <a:p>
            <a:pPr>
              <a:defRPr/>
            </a:pPr>
            <a:endParaRPr lang="en-US" altLang="zh-CN"/>
          </a:p>
        </p:txBody>
      </p:sp>
      <p:sp>
        <p:nvSpPr>
          <p:cNvPr id="8" name="Slide Number Placeholder 4"/>
          <p:cNvSpPr>
            <a:spLocks noGrp="1"/>
          </p:cNvSpPr>
          <p:nvPr>
            <p:ph type="sldNum" sz="quarter" idx="12"/>
          </p:nvPr>
        </p:nvSpPr>
        <p:spPr/>
        <p:txBody>
          <a:bodyPr/>
          <a:lstStyle>
            <a:lvl1pPr>
              <a:defRPr/>
            </a:lvl1pPr>
          </a:lstStyle>
          <a:p>
            <a:fld id="{AFE05B9F-4D4D-48D2-A530-63AC3FE358D0}" type="slidenum">
              <a:rPr lang="en-US" altLang="zh-CN"/>
              <a:pPr/>
              <a:t>‹#›</a:t>
            </a:fld>
            <a:endParaRPr lang="en-US" altLang="zh-CN"/>
          </a:p>
        </p:txBody>
      </p:sp>
    </p:spTree>
    <p:extLst>
      <p:ext uri="{BB962C8B-B14F-4D97-AF65-F5344CB8AC3E}">
        <p14:creationId xmlns="" xmlns:p14="http://schemas.microsoft.com/office/powerpoint/2010/main" val="36786555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icture 2" descr="Green Android Logo">
            <a:hlinkClick r:id="rId2"/>
          </p:cNvPr>
          <p:cNvSpPr>
            <a:spLocks noChangeAspect="1" noChangeArrowheads="1"/>
          </p:cNvSpPr>
          <p:nvPr userDrawn="1"/>
        </p:nvSpPr>
        <p:spPr bwMode="auto">
          <a:xfrm>
            <a:off x="10498140" y="6410327"/>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3" name="Picture 6"/>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cxnSp>
        <p:nvCxnSpPr>
          <p:cNvPr id="4" name="Straight Connector 7"/>
          <p:cNvCxnSpPr/>
          <p:nvPr userDrawn="1"/>
        </p:nvCxnSpPr>
        <p:spPr>
          <a:xfrm>
            <a:off x="609600" y="6350000"/>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Date Placeholder 1"/>
          <p:cNvSpPr>
            <a:spLocks noGrp="1"/>
          </p:cNvSpPr>
          <p:nvPr>
            <p:ph type="dt" sz="half" idx="10"/>
          </p:nvPr>
        </p:nvSpPr>
        <p:spPr/>
        <p:txBody>
          <a:bodyPr/>
          <a:lstStyle>
            <a:lvl1pPr>
              <a:defRPr/>
            </a:lvl1pPr>
          </a:lstStyle>
          <a:p>
            <a:pPr>
              <a:defRPr/>
            </a:pPr>
            <a:fld id="{16D27C93-CA61-4F3E-9046-4DB67C7230D8}" type="datetime1">
              <a:rPr lang="en-US" altLang="zh-CN"/>
              <a:pPr>
                <a:defRPr/>
              </a:pPr>
              <a:t>10/27/2021</a:t>
            </a:fld>
            <a:endParaRPr lang="en-US" altLang="zh-CN"/>
          </a:p>
        </p:txBody>
      </p:sp>
      <p:sp>
        <p:nvSpPr>
          <p:cNvPr id="6" name="Footer Placeholder 2"/>
          <p:cNvSpPr>
            <a:spLocks noGrp="1"/>
          </p:cNvSpPr>
          <p:nvPr>
            <p:ph type="ftr" sz="quarter" idx="11"/>
          </p:nvPr>
        </p:nvSpPr>
        <p:spPr/>
        <p:txBody>
          <a:bodyPr/>
          <a:lstStyle>
            <a:lvl1pPr>
              <a:defRPr/>
            </a:lvl1pPr>
          </a:lstStyle>
          <a:p>
            <a:pPr>
              <a:defRPr/>
            </a:pPr>
            <a:endParaRPr lang="en-US" altLang="zh-CN"/>
          </a:p>
        </p:txBody>
      </p:sp>
      <p:sp>
        <p:nvSpPr>
          <p:cNvPr id="7" name="Slide Number Placeholder 3"/>
          <p:cNvSpPr>
            <a:spLocks noGrp="1"/>
          </p:cNvSpPr>
          <p:nvPr>
            <p:ph type="sldNum" sz="quarter" idx="12"/>
          </p:nvPr>
        </p:nvSpPr>
        <p:spPr/>
        <p:txBody>
          <a:bodyPr/>
          <a:lstStyle>
            <a:lvl1pPr>
              <a:defRPr/>
            </a:lvl1pPr>
          </a:lstStyle>
          <a:p>
            <a:fld id="{D47E6DFE-EF15-42AF-9689-7057154F573B}" type="slidenum">
              <a:rPr lang="en-US" altLang="zh-CN"/>
              <a:pPr/>
              <a:t>‹#›</a:t>
            </a:fld>
            <a:endParaRPr lang="en-US" altLang="zh-CN"/>
          </a:p>
        </p:txBody>
      </p:sp>
    </p:spTree>
    <p:extLst>
      <p:ext uri="{BB962C8B-B14F-4D97-AF65-F5344CB8AC3E}">
        <p14:creationId xmlns="" xmlns:p14="http://schemas.microsoft.com/office/powerpoint/2010/main" val="351679723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solidFill>
                  <a:prstClr val="black"/>
                </a:solidFill>
              </a:rPr>
              <a:pPr/>
              <a:t>10/27/2021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Content Placeholder 2"/>
          <p:cNvSpPr>
            <a:spLocks noGrp="1"/>
          </p:cNvSpPr>
          <p:nvPr>
            <p:ph idx="1"/>
          </p:nvPr>
        </p:nvSpPr>
        <p:spPr>
          <a:xfrm>
            <a:off x="609600" y="1154434"/>
            <a:ext cx="10972800" cy="5170170"/>
          </a:xfrm>
        </p:spPr>
        <p:txBody>
          <a:bodyPr>
            <a:normAutofit/>
          </a:bodyPr>
          <a:lstStyle>
            <a:lvl1pPr>
              <a:defRPr sz="2880"/>
            </a:lvl1pPr>
            <a:lvl2pPr>
              <a:defRPr sz="2400"/>
            </a:lvl2pPr>
            <a:lvl3pPr>
              <a:defRPr sz="2160" baseline="0">
                <a:ea typeface="微软雅黑" pitchFamily="34" charset="-122"/>
              </a:defRPr>
            </a:lvl3pPr>
            <a:lvl4pPr>
              <a:defRPr sz="2160"/>
            </a:lvl4pPr>
            <a:lvl5pPr>
              <a:defRPr sz="2160"/>
            </a:lvl5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2" name="Title 1"/>
          <p:cNvSpPr>
            <a:spLocks noGrp="1"/>
          </p:cNvSpPr>
          <p:nvPr>
            <p:ph type="title"/>
          </p:nvPr>
        </p:nvSpPr>
        <p:spPr>
          <a:xfrm>
            <a:off x="609601" y="132592"/>
            <a:ext cx="10972800" cy="838962"/>
          </a:xfrm>
        </p:spPr>
        <p:txBody>
          <a:bodyPr>
            <a:normAutofit/>
          </a:bodyPr>
          <a:lstStyle>
            <a:lvl1pPr>
              <a:defRPr sz="4320" b="1"/>
            </a:lvl1pPr>
          </a:lstStyle>
          <a:p>
            <a:r>
              <a:rPr kumimoji="0" lang="en-US" dirty="0"/>
              <a:t>Click to edit Master title style</a:t>
            </a:r>
          </a:p>
        </p:txBody>
      </p:sp>
      <p:pic>
        <p:nvPicPr>
          <p:cNvPr id="7"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4"/>
            <a:ext cx="1152525" cy="25717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Connector 9"/>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矩形 10"/>
          <p:cNvSpPr/>
          <p:nvPr userDrawn="1"/>
        </p:nvSpPr>
        <p:spPr>
          <a:xfrm>
            <a:off x="148911" y="0"/>
            <a:ext cx="449263" cy="1090464"/>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55857" eaLnBrk="1" fontAlgn="auto" hangingPunct="1">
              <a:spcBef>
                <a:spcPts val="0"/>
              </a:spcBef>
              <a:spcAft>
                <a:spcPts val="0"/>
              </a:spcAft>
            </a:pPr>
            <a:endParaRPr lang="zh-CN" altLang="en-US" sz="2880">
              <a:solidFill>
                <a:prstClr val="white"/>
              </a:solidFill>
            </a:endParaRPr>
          </a:p>
        </p:txBody>
      </p:sp>
      <p:cxnSp>
        <p:nvCxnSpPr>
          <p:cNvPr id="12" name="直接连接符 11"/>
          <p:cNvCxnSpPr/>
          <p:nvPr userDrawn="1"/>
        </p:nvCxnSpPr>
        <p:spPr>
          <a:xfrm>
            <a:off x="555312" y="1076917"/>
            <a:ext cx="5825861"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192809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Picture 2" descr="Green Android Logo">
            <a:hlinkClick r:id="rId2"/>
          </p:cNvPr>
          <p:cNvSpPr>
            <a:spLocks noChangeAspect="1" noChangeArrowheads="1"/>
          </p:cNvSpPr>
          <p:nvPr userDrawn="1"/>
        </p:nvSpPr>
        <p:spPr bwMode="auto">
          <a:xfrm>
            <a:off x="10429876" y="6446838"/>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6" name="Picture 9"/>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4" name="Content Placeholder 3"/>
          <p:cNvSpPr>
            <a:spLocks noGrp="1"/>
          </p:cNvSpPr>
          <p:nvPr>
            <p:ph sz="half" idx="1"/>
          </p:nvPr>
        </p:nvSpPr>
        <p:spPr>
          <a:xfrm>
            <a:off x="4766733" y="1676400"/>
            <a:ext cx="6815667" cy="4572000"/>
          </a:xfrm>
        </p:spPr>
        <p:txBody>
          <a:bodyPr tIns="0"/>
          <a:lstStyle>
            <a:lvl1pPr>
              <a:defRPr sz="2640"/>
            </a:lvl1pPr>
            <a:lvl2pPr>
              <a:defRPr sz="2400"/>
            </a:lvl2pPr>
            <a:lvl3pPr>
              <a:defRPr sz="2280"/>
            </a:lvl3pPr>
            <a:lvl4pPr>
              <a:defRPr sz="1920"/>
            </a:lvl4pPr>
            <a:lvl5pPr>
              <a:defRPr sz="168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 name="Text Placeholder 2"/>
          <p:cNvSpPr>
            <a:spLocks noGrp="1"/>
          </p:cNvSpPr>
          <p:nvPr>
            <p:ph type="body" idx="2"/>
          </p:nvPr>
        </p:nvSpPr>
        <p:spPr>
          <a:xfrm>
            <a:off x="914400" y="1676400"/>
            <a:ext cx="3657600" cy="4572000"/>
          </a:xfrm>
        </p:spPr>
        <p:txBody>
          <a:bodyPr lIns="14265" rIns="14265"/>
          <a:lstStyle>
            <a:lvl1pPr marL="0" indent="0" algn="l">
              <a:buNone/>
              <a:defRPr sz="1320"/>
            </a:lvl1pPr>
            <a:lvl2pPr indent="0" algn="l">
              <a:buNone/>
              <a:defRPr sz="1080"/>
            </a:lvl2pPr>
            <a:lvl3pPr indent="0" algn="l">
              <a:buNone/>
              <a:defRPr sz="960"/>
            </a:lvl3pPr>
            <a:lvl4pPr indent="0" algn="l">
              <a:buNone/>
              <a:defRPr sz="840"/>
            </a:lvl4pPr>
            <a:lvl5pPr indent="0" algn="l">
              <a:buNone/>
              <a:defRPr sz="840"/>
            </a:lvl5pPr>
          </a:lstStyle>
          <a:p>
            <a:pPr lvl="0"/>
            <a:r>
              <a:rPr lang="zh-CN" altLang="en-US"/>
              <a:t>编辑母版文本样式</a:t>
            </a:r>
          </a:p>
        </p:txBody>
      </p:sp>
      <p:sp>
        <p:nvSpPr>
          <p:cNvPr id="2" name="Title 1"/>
          <p:cNvSpPr>
            <a:spLocks noGrp="1"/>
          </p:cNvSpPr>
          <p:nvPr>
            <p:ph type="title"/>
          </p:nvPr>
        </p:nvSpPr>
        <p:spPr>
          <a:xfrm>
            <a:off x="914400" y="514354"/>
            <a:ext cx="3657600" cy="1162050"/>
          </a:xfrm>
        </p:spPr>
        <p:txBody>
          <a:bodyPr>
            <a:noAutofit/>
          </a:bodyPr>
          <a:lstStyle>
            <a:lvl1pPr algn="l" rtl="0">
              <a:spcBef>
                <a:spcPct val="0"/>
              </a:spcBef>
              <a:buNone/>
              <a:defRPr sz="2400" b="0">
                <a:ln>
                  <a:noFill/>
                </a:ln>
                <a:solidFill>
                  <a:schemeClr val="tx2"/>
                </a:solidFill>
                <a:effectLst/>
                <a:latin typeface="+mj-lt"/>
                <a:ea typeface="+mj-ea"/>
                <a:cs typeface="+mj-cs"/>
              </a:defRPr>
            </a:lvl1pPr>
          </a:lstStyle>
          <a:p>
            <a:r>
              <a:rPr lang="en-US"/>
              <a:t>Click to edit Master title style</a:t>
            </a:r>
          </a:p>
        </p:txBody>
      </p:sp>
      <p:sp>
        <p:nvSpPr>
          <p:cNvPr id="7" name="Date Placeholder 4"/>
          <p:cNvSpPr>
            <a:spLocks noGrp="1"/>
          </p:cNvSpPr>
          <p:nvPr>
            <p:ph type="dt" sz="half" idx="10"/>
          </p:nvPr>
        </p:nvSpPr>
        <p:spPr/>
        <p:txBody>
          <a:bodyPr/>
          <a:lstStyle>
            <a:lvl1pPr>
              <a:defRPr/>
            </a:lvl1pPr>
          </a:lstStyle>
          <a:p>
            <a:pPr>
              <a:defRPr/>
            </a:pPr>
            <a:fld id="{4AB24DC0-40B4-4E60-9900-02F8A689EEFA}" type="datetime1">
              <a:rPr lang="en-US" altLang="zh-CN"/>
              <a:pPr>
                <a:defRPr/>
              </a:pPr>
              <a:t>10/27/2021</a:t>
            </a:fld>
            <a:endParaRPr lang="en-US" altLang="zh-CN"/>
          </a:p>
        </p:txBody>
      </p:sp>
      <p:sp>
        <p:nvSpPr>
          <p:cNvPr id="8" name="Footer Placeholder 5"/>
          <p:cNvSpPr>
            <a:spLocks noGrp="1"/>
          </p:cNvSpPr>
          <p:nvPr>
            <p:ph type="ftr" sz="quarter" idx="11"/>
          </p:nvPr>
        </p:nvSpPr>
        <p:spPr/>
        <p:txBody>
          <a:bodyPr/>
          <a:lstStyle>
            <a:lvl1pPr>
              <a:defRPr/>
            </a:lvl1pPr>
          </a:lstStyle>
          <a:p>
            <a:pPr>
              <a:defRPr/>
            </a:pPr>
            <a:endParaRPr lang="en-US" altLang="zh-CN"/>
          </a:p>
        </p:txBody>
      </p:sp>
      <p:sp>
        <p:nvSpPr>
          <p:cNvPr id="9" name="Slide Number Placeholder 6"/>
          <p:cNvSpPr>
            <a:spLocks noGrp="1"/>
          </p:cNvSpPr>
          <p:nvPr>
            <p:ph type="sldNum" sz="quarter" idx="12"/>
          </p:nvPr>
        </p:nvSpPr>
        <p:spPr/>
        <p:txBody>
          <a:bodyPr/>
          <a:lstStyle>
            <a:lvl1pPr>
              <a:defRPr/>
            </a:lvl1pPr>
          </a:lstStyle>
          <a:p>
            <a:fld id="{0FF2D1B2-C81A-4842-B5C2-66451FAE6100}" type="slidenum">
              <a:rPr lang="en-US" altLang="zh-CN"/>
              <a:pPr/>
              <a:t>‹#›</a:t>
            </a:fld>
            <a:endParaRPr lang="en-US" altLang="zh-CN"/>
          </a:p>
        </p:txBody>
      </p:sp>
    </p:spTree>
    <p:extLst>
      <p:ext uri="{BB962C8B-B14F-4D97-AF65-F5344CB8AC3E}">
        <p14:creationId xmlns="" xmlns:p14="http://schemas.microsoft.com/office/powerpoint/2010/main" val="2253614742"/>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85588" tIns="42795" rIns="85588" bIns="42795" anchor="ctr"/>
          <a:lstStyle/>
          <a:p>
            <a:pPr algn="ctr" eaLnBrk="1" fontAlgn="auto" hangingPunct="1">
              <a:spcBef>
                <a:spcPts val="0"/>
              </a:spcBef>
              <a:spcAft>
                <a:spcPts val="0"/>
              </a:spcAft>
              <a:defRPr/>
            </a:pPr>
            <a:endParaRPr lang="en-US" sz="2160"/>
          </a:p>
        </p:txBody>
      </p:sp>
      <p:sp>
        <p:nvSpPr>
          <p:cNvPr id="6" name="Right Triangle 11"/>
          <p:cNvSpPr/>
          <p:nvPr/>
        </p:nvSpPr>
        <p:spPr>
          <a:xfrm rot="420000" flipV="1">
            <a:off x="10672767" y="5359403"/>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85588" tIns="42795" rIns="85588" bIns="42795" anchor="ct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lgn="ctr" eaLnBrk="1" hangingPunct="1">
              <a:defRPr/>
            </a:pPr>
            <a:endParaRPr lang="en-US" altLang="zh-CN" sz="2160">
              <a:solidFill>
                <a:srgbClr val="FFFFFF"/>
              </a:solidFill>
            </a:endParaRPr>
          </a:p>
        </p:txBody>
      </p:sp>
      <p:sp>
        <p:nvSpPr>
          <p:cNvPr id="7" name="Freeform 9"/>
          <p:cNvSpPr/>
          <p:nvPr/>
        </p:nvSpPr>
        <p:spPr bwMode="auto">
          <a:xfrm flipV="1">
            <a:off x="-12700" y="5816603"/>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lIns="85588" tIns="42795" rIns="85588" bIns="42795"/>
          <a:lstStyle/>
          <a:p>
            <a:pPr eaLnBrk="1" fontAlgn="auto" hangingPunct="1">
              <a:spcBef>
                <a:spcPts val="0"/>
              </a:spcBef>
              <a:spcAft>
                <a:spcPts val="0"/>
              </a:spcAft>
              <a:defRPr/>
            </a:pPr>
            <a:endParaRPr lang="en-US" sz="2160">
              <a:latin typeface="+mn-lt"/>
            </a:endParaRPr>
          </a:p>
        </p:txBody>
      </p:sp>
      <p:sp>
        <p:nvSpPr>
          <p:cNvPr id="8" name="Freeform 10"/>
          <p:cNvSpPr/>
          <p:nvPr/>
        </p:nvSpPr>
        <p:spPr bwMode="auto">
          <a:xfrm flipV="1">
            <a:off x="5842000" y="6219827"/>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lIns="85588" tIns="42795" rIns="85588" bIns="42795"/>
          <a:lstStyle/>
          <a:p>
            <a:pPr eaLnBrk="1" fontAlgn="auto" hangingPunct="1">
              <a:spcBef>
                <a:spcPts val="0"/>
              </a:spcBef>
              <a:spcAft>
                <a:spcPts val="0"/>
              </a:spcAft>
              <a:defRPr/>
            </a:pPr>
            <a:endParaRPr lang="en-US" sz="2160">
              <a:latin typeface="+mn-lt"/>
            </a:endParaRPr>
          </a:p>
        </p:txBody>
      </p:sp>
      <p:sp>
        <p:nvSpPr>
          <p:cNvPr id="9" name="Picture 2" descr="Green Android Logo">
            <a:hlinkClick r:id="rId2"/>
          </p:cNvPr>
          <p:cNvSpPr>
            <a:spLocks noChangeAspect="1" noChangeArrowheads="1"/>
          </p:cNvSpPr>
          <p:nvPr userDrawn="1"/>
        </p:nvSpPr>
        <p:spPr bwMode="auto">
          <a:xfrm>
            <a:off x="10429876" y="6446838"/>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10" name="Picture 13"/>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cxnSp>
        <p:nvCxnSpPr>
          <p:cNvPr id="11" name="Straight Connector 14"/>
          <p:cNvCxnSpPr/>
          <p:nvPr userDrawn="1"/>
        </p:nvCxnSpPr>
        <p:spPr>
          <a:xfrm>
            <a:off x="609600" y="6350000"/>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3" name="Picture Placeholder 2"/>
          <p:cNvSpPr>
            <a:spLocks noGrp="1"/>
          </p:cNvSpPr>
          <p:nvPr>
            <p:ph type="pic" idx="1"/>
          </p:nvPr>
        </p:nvSpPr>
        <p:spPr>
          <a:xfrm rot="420000">
            <a:off x="4647724" y="1199518"/>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000"/>
            </a:lvl1pPr>
          </a:lstStyle>
          <a:p>
            <a:pPr lvl="0"/>
            <a:r>
              <a:rPr lang="en-US" noProof="0"/>
              <a:t>Click icon to add picture</a:t>
            </a:r>
          </a:p>
        </p:txBody>
      </p:sp>
      <p:sp>
        <p:nvSpPr>
          <p:cNvPr id="4" name="Text Placeholder 3"/>
          <p:cNvSpPr>
            <a:spLocks noGrp="1"/>
          </p:cNvSpPr>
          <p:nvPr>
            <p:ph type="body" sz="half" idx="2"/>
          </p:nvPr>
        </p:nvSpPr>
        <p:spPr>
          <a:xfrm>
            <a:off x="812800" y="2828785"/>
            <a:ext cx="2946400" cy="2179320"/>
          </a:xfrm>
        </p:spPr>
        <p:txBody>
          <a:bodyPr lIns="49926" rIns="35662"/>
          <a:lstStyle>
            <a:lvl1pPr marL="0" indent="0" algn="l">
              <a:spcBef>
                <a:spcPts val="235"/>
              </a:spcBef>
              <a:buFontTx/>
              <a:buNone/>
              <a:defRPr sz="1200"/>
            </a:lvl1pPr>
            <a:lvl2pPr>
              <a:defRPr sz="1080"/>
            </a:lvl2pPr>
            <a:lvl3pPr>
              <a:defRPr sz="960"/>
            </a:lvl3pPr>
            <a:lvl4pPr>
              <a:defRPr sz="840"/>
            </a:lvl4pPr>
            <a:lvl5pPr>
              <a:defRPr sz="840"/>
            </a:lvl5pPr>
          </a:lstStyle>
          <a:p>
            <a:pPr lvl="0"/>
            <a:r>
              <a:rPr lang="zh-CN" altLang="en-US"/>
              <a:t>编辑母版文本样式</a:t>
            </a:r>
          </a:p>
        </p:txBody>
      </p:sp>
      <p:sp>
        <p:nvSpPr>
          <p:cNvPr id="2" name="Title 1"/>
          <p:cNvSpPr>
            <a:spLocks noGrp="1"/>
          </p:cNvSpPr>
          <p:nvPr>
            <p:ph type="title"/>
          </p:nvPr>
        </p:nvSpPr>
        <p:spPr>
          <a:xfrm>
            <a:off x="812800" y="1177000"/>
            <a:ext cx="2950464" cy="1582621"/>
          </a:xfrm>
        </p:spPr>
        <p:txBody>
          <a:bodyPr lIns="35662" rIns="35662" bIns="35662"/>
          <a:lstStyle>
            <a:lvl1pPr algn="l">
              <a:buNone/>
              <a:defRPr sz="1920" b="1">
                <a:solidFill>
                  <a:schemeClr val="tx2"/>
                </a:solidFill>
              </a:defRPr>
            </a:lvl1pPr>
          </a:lstStyle>
          <a:p>
            <a:r>
              <a:rPr lang="en-US"/>
              <a:t>Click to edit Master title style</a:t>
            </a:r>
          </a:p>
        </p:txBody>
      </p:sp>
      <p:sp>
        <p:nvSpPr>
          <p:cNvPr id="12" name="Date Placeholder 4"/>
          <p:cNvSpPr>
            <a:spLocks noGrp="1"/>
          </p:cNvSpPr>
          <p:nvPr>
            <p:ph type="dt" sz="half" idx="10"/>
          </p:nvPr>
        </p:nvSpPr>
        <p:spPr/>
        <p:txBody>
          <a:bodyPr/>
          <a:lstStyle>
            <a:lvl1pPr>
              <a:defRPr/>
            </a:lvl1pPr>
          </a:lstStyle>
          <a:p>
            <a:pPr>
              <a:defRPr/>
            </a:pPr>
            <a:fld id="{E99E3A9A-3B58-43B3-9526-D08D23FF590C}" type="datetime1">
              <a:rPr lang="en-US" altLang="zh-CN"/>
              <a:pPr>
                <a:defRPr/>
              </a:pPr>
              <a:t>10/27/2021</a:t>
            </a:fld>
            <a:endParaRPr lang="en-US" altLang="zh-CN"/>
          </a:p>
        </p:txBody>
      </p:sp>
      <p:sp>
        <p:nvSpPr>
          <p:cNvPr id="13" name="Footer Placeholder 5"/>
          <p:cNvSpPr>
            <a:spLocks noGrp="1"/>
          </p:cNvSpPr>
          <p:nvPr>
            <p:ph type="ftr" sz="quarter" idx="11"/>
          </p:nvPr>
        </p:nvSpPr>
        <p:spPr/>
        <p:txBody>
          <a:bodyPr/>
          <a:lstStyle>
            <a:lvl1pPr>
              <a:defRPr/>
            </a:lvl1pPr>
          </a:lstStyle>
          <a:p>
            <a:pPr>
              <a:defRPr/>
            </a:pPr>
            <a:endParaRPr lang="en-US" altLang="zh-CN"/>
          </a:p>
        </p:txBody>
      </p:sp>
      <p:sp>
        <p:nvSpPr>
          <p:cNvPr id="14" name="Slide Number Placeholder 6"/>
          <p:cNvSpPr>
            <a:spLocks noGrp="1"/>
          </p:cNvSpPr>
          <p:nvPr>
            <p:ph type="sldNum" sz="quarter" idx="12"/>
          </p:nvPr>
        </p:nvSpPr>
        <p:spPr>
          <a:xfrm>
            <a:off x="10769600" y="6356354"/>
            <a:ext cx="812800" cy="365125"/>
          </a:xfrm>
        </p:spPr>
        <p:txBody>
          <a:bodyPr/>
          <a:lstStyle>
            <a:lvl1pPr>
              <a:defRPr/>
            </a:lvl1pPr>
          </a:lstStyle>
          <a:p>
            <a:fld id="{CA88B15B-3CD5-49F8-9114-9C62E02CBCE8}" type="slidenum">
              <a:rPr lang="en-US" altLang="zh-CN"/>
              <a:pPr/>
              <a:t>‹#›</a:t>
            </a:fld>
            <a:endParaRPr lang="en-US" altLang="zh-CN"/>
          </a:p>
        </p:txBody>
      </p:sp>
    </p:spTree>
    <p:extLst>
      <p:ext uri="{BB962C8B-B14F-4D97-AF65-F5344CB8AC3E}">
        <p14:creationId xmlns="" xmlns:p14="http://schemas.microsoft.com/office/powerpoint/2010/main" val="2629981563"/>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Picture 2" descr="Green Android Logo">
            <a:hlinkClick r:id="rId2"/>
          </p:cNvPr>
          <p:cNvSpPr>
            <a:spLocks noChangeAspect="1" noChangeArrowheads="1"/>
          </p:cNvSpPr>
          <p:nvPr userDrawn="1"/>
        </p:nvSpPr>
        <p:spPr bwMode="auto">
          <a:xfrm>
            <a:off x="10429876" y="6446838"/>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5" name="Picture 7"/>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cxnSp>
        <p:nvCxnSpPr>
          <p:cNvPr id="6" name="Straight Connector 8"/>
          <p:cNvCxnSpPr/>
          <p:nvPr userDrawn="1"/>
        </p:nvCxnSpPr>
        <p:spPr>
          <a:xfrm>
            <a:off x="609600" y="6350000"/>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 name="Title 1"/>
          <p:cNvSpPr>
            <a:spLocks noGrp="1"/>
          </p:cNvSpPr>
          <p:nvPr>
            <p:ph type="title"/>
          </p:nvPr>
        </p:nvSpPr>
        <p:spPr/>
        <p:txBody>
          <a:bodyPr/>
          <a:lstStyle/>
          <a:p>
            <a:r>
              <a:rPr lang="en-US"/>
              <a:t>Click to edit Master title style</a:t>
            </a:r>
          </a:p>
        </p:txBody>
      </p:sp>
      <p:sp>
        <p:nvSpPr>
          <p:cNvPr id="7" name="Date Placeholder 3"/>
          <p:cNvSpPr>
            <a:spLocks noGrp="1"/>
          </p:cNvSpPr>
          <p:nvPr>
            <p:ph type="dt" sz="half" idx="10"/>
          </p:nvPr>
        </p:nvSpPr>
        <p:spPr/>
        <p:txBody>
          <a:bodyPr/>
          <a:lstStyle>
            <a:lvl1pPr>
              <a:defRPr/>
            </a:lvl1pPr>
          </a:lstStyle>
          <a:p>
            <a:pPr>
              <a:defRPr/>
            </a:pPr>
            <a:fld id="{50789CA6-E798-4E87-869A-0168E75C877C}" type="datetime1">
              <a:rPr lang="en-US" altLang="zh-CN"/>
              <a:pPr>
                <a:defRPr/>
              </a:pPr>
              <a:t>10/27/2021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fld id="{59641E79-6772-4574-89CF-2C4B6E0AB206}" type="slidenum">
              <a:rPr lang="en-US" altLang="zh-CN"/>
              <a:pPr/>
              <a:t>‹#›</a:t>
            </a:fld>
            <a:endParaRPr lang="en-US" altLang="zh-CN"/>
          </a:p>
        </p:txBody>
      </p:sp>
    </p:spTree>
    <p:extLst>
      <p:ext uri="{BB962C8B-B14F-4D97-AF65-F5344CB8AC3E}">
        <p14:creationId xmlns="" xmlns:p14="http://schemas.microsoft.com/office/powerpoint/2010/main" val="1603811232"/>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Picture 2" descr="Green Android Logo">
            <a:hlinkClick r:id="rId2"/>
          </p:cNvPr>
          <p:cNvSpPr>
            <a:spLocks noChangeAspect="1" noChangeArrowheads="1"/>
          </p:cNvSpPr>
          <p:nvPr userDrawn="1"/>
        </p:nvSpPr>
        <p:spPr bwMode="auto">
          <a:xfrm>
            <a:off x="10429876" y="6446838"/>
            <a:ext cx="1152525" cy="257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sp>
        <p:nvSpPr>
          <p:cNvPr id="5" name="Picture 7"/>
          <p:cNvSpPr>
            <a:spLocks noChangeAspect="1"/>
          </p:cNvSpPr>
          <p:nvPr userDrawn="1"/>
        </p:nvSpPr>
        <p:spPr bwMode="auto">
          <a:xfrm>
            <a:off x="8228017" y="6350000"/>
            <a:ext cx="2136775"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88" tIns="42795" rIns="85588" bIns="42795"/>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defRPr/>
            </a:pPr>
            <a:endParaRPr lang="zh-CN" altLang="en-US" sz="2160"/>
          </a:p>
        </p:txBody>
      </p:sp>
      <p:cxnSp>
        <p:nvCxnSpPr>
          <p:cNvPr id="6" name="Straight Connector 8"/>
          <p:cNvCxnSpPr/>
          <p:nvPr userDrawn="1"/>
        </p:nvCxnSpPr>
        <p:spPr>
          <a:xfrm>
            <a:off x="609600" y="6350000"/>
            <a:ext cx="10972800" cy="0"/>
          </a:xfrm>
          <a:prstGeom prst="line">
            <a:avLst/>
          </a:prstGeom>
          <a:ln w="28575"/>
        </p:spPr>
        <p:style>
          <a:lnRef idx="1">
            <a:schemeClr val="dk1"/>
          </a:lnRef>
          <a:fillRef idx="0">
            <a:schemeClr val="dk1"/>
          </a:fillRef>
          <a:effectRef idx="0">
            <a:schemeClr val="dk1"/>
          </a:effectRef>
          <a:fontRef idx="minor">
            <a:schemeClr val="tx1"/>
          </a:fontRef>
        </p:style>
      </p:cxnSp>
      <p:sp>
        <p:nvSpPr>
          <p:cNvPr id="3" name="Vertical Text Placeholder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7" name="Date Placeholder 3"/>
          <p:cNvSpPr>
            <a:spLocks noGrp="1"/>
          </p:cNvSpPr>
          <p:nvPr>
            <p:ph type="dt" sz="half" idx="10"/>
          </p:nvPr>
        </p:nvSpPr>
        <p:spPr/>
        <p:txBody>
          <a:bodyPr/>
          <a:lstStyle>
            <a:lvl1pPr>
              <a:defRPr/>
            </a:lvl1pPr>
          </a:lstStyle>
          <a:p>
            <a:pPr>
              <a:defRPr/>
            </a:pPr>
            <a:fld id="{7605BCEA-0449-41AB-B9AC-F5E857B0835C}" type="datetime1">
              <a:rPr lang="en-US" altLang="zh-CN"/>
              <a:pPr>
                <a:defRPr/>
              </a:pPr>
              <a:t>10/27/2021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fld id="{AC645C7C-353B-4D36-9F52-43F0A2A22AD5}" type="slidenum">
              <a:rPr lang="en-US" altLang="zh-CN"/>
              <a:pPr/>
              <a:t>‹#›</a:t>
            </a:fld>
            <a:endParaRPr lang="en-US" altLang="zh-CN"/>
          </a:p>
        </p:txBody>
      </p:sp>
    </p:spTree>
    <p:extLst>
      <p:ext uri="{BB962C8B-B14F-4D97-AF65-F5344CB8AC3E}">
        <p14:creationId xmlns="" xmlns:p14="http://schemas.microsoft.com/office/powerpoint/2010/main" val="380395847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solidFill>
                  <a:prstClr val="black"/>
                </a:solidFill>
              </a:rPr>
              <a:pPr/>
              <a:t>10/27/2021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3" name="Text Placeholder 2"/>
          <p:cNvSpPr>
            <a:spLocks noGrp="1"/>
          </p:cNvSpPr>
          <p:nvPr>
            <p:ph type="body" idx="1"/>
          </p:nvPr>
        </p:nvSpPr>
        <p:spPr>
          <a:xfrm>
            <a:off x="707136" y="2704668"/>
            <a:ext cx="10363200" cy="1509712"/>
          </a:xfrm>
        </p:spPr>
        <p:txBody>
          <a:bodyPr lIns="35662" rIns="35662" anchor="t"/>
          <a:lstStyle>
            <a:lvl1pPr marL="0" indent="0">
              <a:buNone/>
              <a:defRPr sz="2040">
                <a:solidFill>
                  <a:schemeClr val="tx1"/>
                </a:solidFill>
              </a:defRPr>
            </a:lvl1pPr>
            <a:lvl2pPr>
              <a:buNone/>
              <a:defRPr sz="1680">
                <a:solidFill>
                  <a:schemeClr val="tx1">
                    <a:tint val="75000"/>
                  </a:schemeClr>
                </a:solidFill>
              </a:defRPr>
            </a:lvl2pPr>
            <a:lvl3pPr>
              <a:buNone/>
              <a:defRPr sz="1440">
                <a:solidFill>
                  <a:schemeClr val="tx1">
                    <a:tint val="75000"/>
                  </a:schemeClr>
                </a:solidFill>
              </a:defRPr>
            </a:lvl3pPr>
            <a:lvl4pPr>
              <a:buNone/>
              <a:defRPr sz="1320">
                <a:solidFill>
                  <a:schemeClr val="tx1">
                    <a:tint val="75000"/>
                  </a:schemeClr>
                </a:solidFill>
              </a:defRPr>
            </a:lvl4pPr>
            <a:lvl5pPr>
              <a:buNone/>
              <a:defRPr sz="132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280" b="1" cap="none" baseline="0" dirty="0">
                <a:ln w="635">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4"/>
            <a:ext cx="1152525" cy="25717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stretch>
            <a:fillRect/>
          </a:stretch>
        </p:blipFill>
        <p:spPr>
          <a:xfrm>
            <a:off x="8227884" y="6350592"/>
            <a:ext cx="2137037" cy="450580"/>
          </a:xfrm>
          <a:prstGeom prst="rect">
            <a:avLst/>
          </a:prstGeom>
        </p:spPr>
      </p:pic>
      <p:cxnSp>
        <p:nvCxnSpPr>
          <p:cNvPr id="11" name="Straight Connector 10"/>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9359611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solidFill>
                  <a:prstClr val="black"/>
                </a:solidFill>
              </a:rPr>
              <a:pPr/>
              <a:t>10/27/2021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2"/>
          </p:nvPr>
        </p:nvSpPr>
        <p:spPr>
          <a:xfrm>
            <a:off x="6197601" y="1920085"/>
            <a:ext cx="5384800" cy="4434840"/>
          </a:xfrm>
        </p:spPr>
        <p:txBody>
          <a:bodyPr/>
          <a:lstStyle>
            <a:lvl1pPr>
              <a:defRPr sz="2400"/>
            </a:lvl1pPr>
            <a:lvl2pPr>
              <a:defRPr sz="2280"/>
            </a:lvl2pPr>
            <a:lvl3pPr>
              <a:defRPr sz="1920"/>
            </a:lvl3pPr>
            <a:lvl4pPr>
              <a:defRPr sz="1680"/>
            </a:lvl4pPr>
            <a:lvl5pPr>
              <a:defRPr sz="168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400"/>
            </a:lvl1pPr>
            <a:lvl2pPr>
              <a:defRPr sz="2280"/>
            </a:lvl2pPr>
            <a:lvl3pPr>
              <a:defRPr sz="1920"/>
            </a:lvl3pPr>
            <a:lvl4pPr>
              <a:defRPr sz="1680"/>
            </a:lvl4pPr>
            <a:lvl5pPr>
              <a:defRPr sz="168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4"/>
            <a:ext cx="1152525" cy="25717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stretch>
            <a:fillRect/>
          </a:stretch>
        </p:blipFill>
        <p:spPr>
          <a:xfrm>
            <a:off x="8227884" y="6350592"/>
            <a:ext cx="2137037" cy="450580"/>
          </a:xfrm>
          <a:prstGeom prst="rect">
            <a:avLst/>
          </a:prstGeom>
        </p:spPr>
      </p:pic>
      <p:cxnSp>
        <p:nvCxnSpPr>
          <p:cNvPr id="11" name="Straight Connector 10"/>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2993384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solidFill>
                  <a:prstClr val="black"/>
                </a:solidFill>
              </a:rPr>
              <a:pPr/>
              <a:t>10/27/2021</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6" name="Content Placeholder 5"/>
          <p:cNvSpPr>
            <a:spLocks noGrp="1"/>
          </p:cNvSpPr>
          <p:nvPr>
            <p:ph sz="quarter" idx="4"/>
          </p:nvPr>
        </p:nvSpPr>
        <p:spPr>
          <a:xfrm>
            <a:off x="6193373" y="2514604"/>
            <a:ext cx="5389033" cy="3845720"/>
          </a:xfrm>
        </p:spPr>
        <p:txBody>
          <a:bodyPr tIns="0"/>
          <a:lstStyle>
            <a:lvl1pPr>
              <a:defRPr sz="2040"/>
            </a:lvl1pPr>
            <a:lvl2pPr>
              <a:defRPr sz="1920"/>
            </a:lvl2pPr>
            <a:lvl3pPr>
              <a:defRPr sz="1680"/>
            </a:lvl3pPr>
            <a:lvl4pPr>
              <a:defRPr sz="1440"/>
            </a:lvl4pPr>
            <a:lvl5pPr>
              <a:defRPr sz="144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73" y="1859763"/>
            <a:ext cx="5389033" cy="654844"/>
          </a:xfrm>
        </p:spPr>
        <p:txBody>
          <a:bodyPr lIns="35662" tIns="0" rIns="35662" bIns="0" anchor="ctr"/>
          <a:lstStyle>
            <a:lvl1pPr marL="0" indent="0">
              <a:buNone/>
              <a:defRPr sz="2280" b="1" cap="none" baseline="0">
                <a:solidFill>
                  <a:schemeClr val="tx1"/>
                </a:solidFill>
                <a:effectLst/>
              </a:defRPr>
            </a:lvl1pPr>
            <a:lvl2pPr>
              <a:buNone/>
              <a:defRPr sz="1920" b="1"/>
            </a:lvl2pPr>
            <a:lvl3pPr>
              <a:buNone/>
              <a:defRPr sz="1680" b="1"/>
            </a:lvl3pPr>
            <a:lvl4pPr>
              <a:buNone/>
              <a:defRPr sz="1440" b="1"/>
            </a:lvl4pPr>
            <a:lvl5pPr>
              <a:buNone/>
              <a:defRPr sz="144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4"/>
            <a:ext cx="5386917" cy="3845720"/>
          </a:xfrm>
        </p:spPr>
        <p:txBody>
          <a:bodyPr tIns="0"/>
          <a:lstStyle>
            <a:lvl1pPr>
              <a:defRPr sz="2040"/>
            </a:lvl1pPr>
            <a:lvl2pPr>
              <a:defRPr sz="1920"/>
            </a:lvl2pPr>
            <a:lvl3pPr>
              <a:defRPr sz="1680"/>
            </a:lvl3pPr>
            <a:lvl4pPr>
              <a:defRPr sz="1440"/>
            </a:lvl4pPr>
            <a:lvl5pPr>
              <a:defRPr sz="144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855248"/>
            <a:ext cx="5386917" cy="659352"/>
          </a:xfrm>
        </p:spPr>
        <p:txBody>
          <a:bodyPr lIns="35662" tIns="0" rIns="35662" bIns="0" anchor="ctr">
            <a:noAutofit/>
          </a:bodyPr>
          <a:lstStyle>
            <a:lvl1pPr marL="0" indent="0">
              <a:buNone/>
              <a:defRPr sz="2280" b="1" cap="none" baseline="0">
                <a:solidFill>
                  <a:schemeClr val="tx1"/>
                </a:solidFill>
                <a:effectLst/>
              </a:defRPr>
            </a:lvl1pPr>
            <a:lvl2pPr>
              <a:buNone/>
              <a:defRPr sz="1920" b="1"/>
            </a:lvl2pPr>
            <a:lvl3pPr>
              <a:buNone/>
              <a:defRPr sz="1680" b="1"/>
            </a:lvl3pPr>
            <a:lvl4pPr>
              <a:buNone/>
              <a:defRPr sz="1440" b="1"/>
            </a:lvl4pPr>
            <a:lvl5pPr>
              <a:buNone/>
              <a:defRPr sz="1440" b="1"/>
            </a:lvl5pPr>
          </a:lstStyle>
          <a:p>
            <a:pPr lvl="0" eaLnBrk="1" latinLnBrk="0" hangingPunct="1"/>
            <a:r>
              <a:rPr kumimoji="0" lang="en-US"/>
              <a:t>Edit Master text styles</a:t>
            </a:r>
          </a:p>
        </p:txBody>
      </p:sp>
      <p:sp>
        <p:nvSpPr>
          <p:cNvPr id="2" name="Title 1"/>
          <p:cNvSpPr>
            <a:spLocks noGrp="1"/>
          </p:cNvSpPr>
          <p:nvPr>
            <p:ph type="title"/>
          </p:nvPr>
        </p:nvSpPr>
        <p:spPr>
          <a:xfrm>
            <a:off x="609600" y="704088"/>
            <a:ext cx="10972800" cy="1143000"/>
          </a:xfrm>
        </p:spPr>
        <p:txBody>
          <a:bodyPr tIns="35662" anchor="b"/>
          <a:lstStyle>
            <a:lvl1pPr>
              <a:defRPr/>
            </a:lvl1pPr>
          </a:lstStyle>
          <a:p>
            <a:r>
              <a:rPr kumimoji="0" lang="en-US"/>
              <a:t>Click to edit Master title style</a:t>
            </a:r>
          </a:p>
        </p:txBody>
      </p:sp>
      <p:pic>
        <p:nvPicPr>
          <p:cNvPr id="10"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4"/>
            <a:ext cx="1152525" cy="25717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p:cNvPicPr>
            <a:picLocks noChangeAspect="1"/>
          </p:cNvPicPr>
          <p:nvPr userDrawn="1"/>
        </p:nvPicPr>
        <p:blipFill>
          <a:blip r:embed="rId4" cstate="print"/>
          <a:stretch>
            <a:fillRect/>
          </a:stretch>
        </p:blipFill>
        <p:spPr>
          <a:xfrm>
            <a:off x="8227884" y="6350592"/>
            <a:ext cx="2137037" cy="450580"/>
          </a:xfrm>
          <a:prstGeom prst="rect">
            <a:avLst/>
          </a:prstGeom>
        </p:spPr>
      </p:pic>
      <p:cxnSp>
        <p:nvCxnSpPr>
          <p:cNvPr id="13" name="Straight Connector 12"/>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40463370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solidFill>
                  <a:prstClr val="black"/>
                </a:solidFill>
              </a:rPr>
              <a:pPr/>
              <a:t>10/27/2021</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2" name="Title 1"/>
          <p:cNvSpPr>
            <a:spLocks noGrp="1"/>
          </p:cNvSpPr>
          <p:nvPr>
            <p:ph type="title"/>
          </p:nvPr>
        </p:nvSpPr>
        <p:spPr>
          <a:xfrm>
            <a:off x="609601" y="704088"/>
            <a:ext cx="11074400" cy="1143000"/>
          </a:xfrm>
        </p:spPr>
        <p:txBody>
          <a:bodyPr vert="horz" tIns="3566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680" b="0">
                <a:ln>
                  <a:noFill/>
                </a:ln>
                <a:solidFill>
                  <a:schemeClr val="tx2"/>
                </a:solidFill>
                <a:effectLst/>
                <a:latin typeface="+mj-lt"/>
                <a:ea typeface="+mj-ea"/>
                <a:cs typeface="+mj-cs"/>
              </a:defRPr>
            </a:lvl1pPr>
          </a:lstStyle>
          <a:p>
            <a:r>
              <a:rPr kumimoji="0" lang="en-US"/>
              <a:t>Click to edit Master title style</a:t>
            </a:r>
          </a:p>
        </p:txBody>
      </p:sp>
      <p:pic>
        <p:nvPicPr>
          <p:cNvPr id="6"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4"/>
            <a:ext cx="1152525" cy="25717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userDrawn="1"/>
        </p:nvPicPr>
        <p:blipFill>
          <a:blip r:embed="rId4" cstate="print"/>
          <a:stretch>
            <a:fillRect/>
          </a:stretch>
        </p:blipFill>
        <p:spPr>
          <a:xfrm>
            <a:off x="8227884" y="6350592"/>
            <a:ext cx="2137037" cy="450580"/>
          </a:xfrm>
          <a:prstGeom prst="rect">
            <a:avLst/>
          </a:prstGeom>
        </p:spPr>
      </p:pic>
      <p:cxnSp>
        <p:nvCxnSpPr>
          <p:cNvPr id="9" name="Straight Connector 8"/>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6386884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solidFill>
                  <a:prstClr val="black"/>
                </a:solidFill>
              </a:rPr>
              <a:pPr/>
              <a:t>10/27/2021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pic>
        <p:nvPicPr>
          <p:cNvPr id="5"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98140" y="6410331"/>
            <a:ext cx="1152525" cy="257176"/>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userDrawn="1"/>
        </p:nvPicPr>
        <p:blipFill>
          <a:blip r:embed="rId4" cstate="print"/>
          <a:stretch>
            <a:fillRect/>
          </a:stretch>
        </p:blipFill>
        <p:spPr>
          <a:xfrm>
            <a:off x="8227884" y="6350592"/>
            <a:ext cx="2137037" cy="450580"/>
          </a:xfrm>
          <a:prstGeom prst="rect">
            <a:avLst/>
          </a:prstGeom>
        </p:spPr>
      </p:pic>
      <p:cxnSp>
        <p:nvCxnSpPr>
          <p:cNvPr id="8" name="Straight Connector 7"/>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3332656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solidFill>
                  <a:prstClr val="black"/>
                </a:solidFill>
              </a:rPr>
              <a:pPr/>
              <a:t>10/27/2021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4" name="Content Placeholder 3"/>
          <p:cNvSpPr>
            <a:spLocks noGrp="1"/>
          </p:cNvSpPr>
          <p:nvPr>
            <p:ph sz="half" idx="1"/>
          </p:nvPr>
        </p:nvSpPr>
        <p:spPr>
          <a:xfrm>
            <a:off x="4766733" y="1676400"/>
            <a:ext cx="6815667" cy="4572000"/>
          </a:xfrm>
        </p:spPr>
        <p:txBody>
          <a:bodyPr tIns="0"/>
          <a:lstStyle>
            <a:lvl1pPr>
              <a:defRPr sz="2640"/>
            </a:lvl1pPr>
            <a:lvl2pPr>
              <a:defRPr sz="2400"/>
            </a:lvl2pPr>
            <a:lvl3pPr>
              <a:defRPr sz="2280"/>
            </a:lvl3pPr>
            <a:lvl4pPr>
              <a:defRPr sz="1920"/>
            </a:lvl4pPr>
            <a:lvl5pPr>
              <a:defRPr sz="168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4265" rIns="14265"/>
          <a:lstStyle>
            <a:lvl1pPr marL="0" indent="0" algn="l">
              <a:buNone/>
              <a:defRPr sz="1320"/>
            </a:lvl1pPr>
            <a:lvl2pPr indent="0" algn="l">
              <a:buNone/>
              <a:defRPr sz="1080"/>
            </a:lvl2pPr>
            <a:lvl3pPr indent="0" algn="l">
              <a:buNone/>
              <a:defRPr sz="960"/>
            </a:lvl3pPr>
            <a:lvl4pPr indent="0" algn="l">
              <a:buNone/>
              <a:defRPr sz="840"/>
            </a:lvl4pPr>
            <a:lvl5pPr indent="0" algn="l">
              <a:buNone/>
              <a:defRPr sz="840"/>
            </a:lvl5pPr>
          </a:lstStyle>
          <a:p>
            <a:pPr lvl="0" eaLnBrk="1" latinLnBrk="0" hangingPunct="1"/>
            <a:r>
              <a:rPr kumimoji="0" lang="en-US"/>
              <a:t>Edit Master text styles</a:t>
            </a:r>
          </a:p>
        </p:txBody>
      </p:sp>
      <p:sp>
        <p:nvSpPr>
          <p:cNvPr id="2" name="Title 1"/>
          <p:cNvSpPr>
            <a:spLocks noGrp="1"/>
          </p:cNvSpPr>
          <p:nvPr>
            <p:ph type="title"/>
          </p:nvPr>
        </p:nvSpPr>
        <p:spPr>
          <a:xfrm>
            <a:off x="914400" y="514355"/>
            <a:ext cx="3657600" cy="1162050"/>
          </a:xfrm>
        </p:spPr>
        <p:txBody>
          <a:bodyPr lIns="0" anchor="b">
            <a:noAutofit/>
          </a:bodyPr>
          <a:lstStyle>
            <a:lvl1pPr algn="l" rtl="0">
              <a:spcBef>
                <a:spcPct val="0"/>
              </a:spcBef>
              <a:buNone/>
              <a:defRPr sz="2400" b="0">
                <a:ln>
                  <a:noFill/>
                </a:ln>
                <a:solidFill>
                  <a:schemeClr val="tx2"/>
                </a:solidFill>
                <a:effectLst/>
                <a:latin typeface="+mj-lt"/>
                <a:ea typeface="+mj-ea"/>
                <a:cs typeface="+mj-cs"/>
              </a:defRPr>
            </a:lvl1pPr>
          </a:lstStyle>
          <a:p>
            <a:r>
              <a:rPr kumimoji="0" lang="en-US"/>
              <a:t>Click to edit Master title style</a:t>
            </a:r>
          </a:p>
        </p:txBody>
      </p:sp>
      <p:pic>
        <p:nvPicPr>
          <p:cNvPr id="8"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4"/>
            <a:ext cx="1152525" cy="25717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stretch>
            <a:fillRect/>
          </a:stretch>
        </p:blipFill>
        <p:spPr>
          <a:xfrm>
            <a:off x="8227884" y="6350592"/>
            <a:ext cx="2137037" cy="450580"/>
          </a:xfrm>
          <a:prstGeom prst="rect">
            <a:avLst/>
          </a:prstGeom>
        </p:spPr>
      </p:pic>
    </p:spTree>
    <p:extLst>
      <p:ext uri="{BB962C8B-B14F-4D97-AF65-F5344CB8AC3E}">
        <p14:creationId xmlns="" xmlns:p14="http://schemas.microsoft.com/office/powerpoint/2010/main" val="18356069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8"/>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85588" tIns="42795" rIns="85588" bIns="42795" rtlCol="0" anchor="ctr"/>
          <a:lstStyle/>
          <a:p>
            <a:pPr algn="ctr" defTabSz="855857" eaLnBrk="1" fontAlgn="auto" hangingPunct="1">
              <a:spcBef>
                <a:spcPts val="0"/>
              </a:spcBef>
              <a:spcAft>
                <a:spcPts val="0"/>
              </a:spcAft>
            </a:pPr>
            <a:endParaRPr lang="en-US" sz="1680">
              <a:solidFill>
                <a:prstClr val="white"/>
              </a:solidFill>
            </a:endParaRPr>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85588" tIns="42795" rIns="85588" bIns="42795" rtlCol="0" anchor="ctr"/>
          <a:lstStyle/>
          <a:p>
            <a:pPr algn="ctr" defTabSz="855857" eaLnBrk="1" fontAlgn="auto" hangingPunct="1">
              <a:spcBef>
                <a:spcPts val="0"/>
              </a:spcBef>
              <a:spcAft>
                <a:spcPts val="0"/>
              </a:spcAft>
            </a:pPr>
            <a:endParaRPr lang="en-US" sz="1680">
              <a:solidFill>
                <a:prstClr val="white"/>
              </a:solidFill>
            </a:endParaRPr>
          </a:p>
        </p:txBody>
      </p:sp>
      <p:sp>
        <p:nvSpPr>
          <p:cNvPr id="5" name="Date Placeholder 4"/>
          <p:cNvSpPr>
            <a:spLocks noGrp="1"/>
          </p:cNvSpPr>
          <p:nvPr>
            <p:ph type="dt" sz="half" idx="10"/>
          </p:nvPr>
        </p:nvSpPr>
        <p:spPr/>
        <p:txBody>
          <a:bodyPr/>
          <a:lstStyle/>
          <a:p>
            <a:fld id="{1359EFBB-CFA1-4AA8-9123-F0B52DBD84FE}" type="datetime1">
              <a:rPr lang="en-US" smtClean="0">
                <a:solidFill>
                  <a:prstClr val="black"/>
                </a:solidFill>
              </a:rPr>
              <a:pPr/>
              <a:t>10/27/2021</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10769601" y="6356358"/>
            <a:ext cx="812800" cy="365125"/>
          </a:xfrm>
        </p:spPr>
        <p:txBody>
          <a:bodyPr/>
          <a:lstStyle/>
          <a:p>
            <a:fld id="{401CF334-2D5C-4859-84A6-CA7E6E43FAEB}" type="slidenum">
              <a:rPr lang="en-US" smtClean="0">
                <a:solidFill>
                  <a:prstClr val="black"/>
                </a:solidFill>
              </a:rPr>
              <a:pPr/>
              <a:t>‹#›</a:t>
            </a:fld>
            <a:endParaRPr lang="en-US">
              <a:solidFill>
                <a:prstClr val="black"/>
              </a:solidFill>
            </a:endParaRPr>
          </a:p>
        </p:txBody>
      </p:sp>
      <p:sp>
        <p:nvSpPr>
          <p:cNvPr id="10" name="Freeform 9"/>
          <p:cNvSpPr>
            <a:spLocks/>
          </p:cNvSpPr>
          <p:nvPr/>
        </p:nvSpPr>
        <p:spPr bwMode="auto">
          <a:xfrm flipV="1">
            <a:off x="-12700" y="581660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85588" tIns="42795" rIns="85588" bIns="42795" anchor="t" compatLnSpc="1"/>
          <a:lstStyle/>
          <a:p>
            <a:pPr defTabSz="855857" eaLnBrk="1" fontAlgn="auto" hangingPunct="1">
              <a:spcBef>
                <a:spcPts val="0"/>
              </a:spcBef>
              <a:spcAft>
                <a:spcPts val="0"/>
              </a:spcAft>
            </a:pPr>
            <a:endParaRPr lang="en-US" sz="1680">
              <a:solidFill>
                <a:prstClr val="black"/>
              </a:solidFill>
              <a:latin typeface="Palatino Linotype"/>
            </a:endParaRPr>
          </a:p>
        </p:txBody>
      </p:sp>
      <p:sp>
        <p:nvSpPr>
          <p:cNvPr id="11" name="Freeform 10"/>
          <p:cNvSpPr>
            <a:spLocks/>
          </p:cNvSpPr>
          <p:nvPr/>
        </p:nvSpPr>
        <p:spPr bwMode="auto">
          <a:xfrm flipV="1">
            <a:off x="5842000" y="6219831"/>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85588" tIns="42795" rIns="85588" bIns="42795" anchor="t" compatLnSpc="1"/>
          <a:lstStyle/>
          <a:p>
            <a:pPr defTabSz="855857" eaLnBrk="1" fontAlgn="auto" hangingPunct="1">
              <a:spcBef>
                <a:spcPts val="0"/>
              </a:spcBef>
              <a:spcAft>
                <a:spcPts val="0"/>
              </a:spcAft>
            </a:pPr>
            <a:endParaRPr lang="en-US" sz="1680">
              <a:solidFill>
                <a:prstClr val="black"/>
              </a:solidFill>
              <a:latin typeface="Palatino Linotype"/>
            </a:endParaRPr>
          </a:p>
        </p:txBody>
      </p:sp>
      <p:sp>
        <p:nvSpPr>
          <p:cNvPr id="3" name="Picture Placeholder 2"/>
          <p:cNvSpPr>
            <a:spLocks noGrp="1"/>
          </p:cNvSpPr>
          <p:nvPr>
            <p:ph type="pic" idx="1"/>
          </p:nvPr>
        </p:nvSpPr>
        <p:spPr>
          <a:xfrm rot="420000">
            <a:off x="4647724" y="1199518"/>
            <a:ext cx="6156960" cy="3931920"/>
          </a:xfrm>
          <a:prstGeom prst="rect">
            <a:avLst/>
          </a:prstGeom>
          <a:solidFill>
            <a:schemeClr val="bg2"/>
          </a:solidFill>
          <a:ln w="3000" cap="rnd">
            <a:solidFill>
              <a:srgbClr val="C0C0C0"/>
            </a:solidFill>
            <a:round/>
          </a:ln>
          <a:effectLst/>
        </p:spPr>
        <p:txBody>
          <a:bodyPr/>
          <a:lstStyle>
            <a:lvl1pPr marL="0" indent="0">
              <a:buNone/>
              <a:defRPr sz="3000"/>
            </a:lvl1pPr>
          </a:lstStyle>
          <a:p>
            <a:r>
              <a:rPr kumimoji="0" lang="en-US"/>
              <a:t>Click icon to add picture</a:t>
            </a:r>
          </a:p>
        </p:txBody>
      </p:sp>
      <p:sp>
        <p:nvSpPr>
          <p:cNvPr id="4" name="Text Placeholder 3"/>
          <p:cNvSpPr>
            <a:spLocks noGrp="1"/>
          </p:cNvSpPr>
          <p:nvPr>
            <p:ph type="body" sz="half" idx="2"/>
          </p:nvPr>
        </p:nvSpPr>
        <p:spPr>
          <a:xfrm>
            <a:off x="812801" y="2828785"/>
            <a:ext cx="2946400" cy="2179320"/>
          </a:xfrm>
        </p:spPr>
        <p:txBody>
          <a:bodyPr lIns="49926" rIns="35662" bIns="35662" anchor="t"/>
          <a:lstStyle>
            <a:lvl1pPr marL="0" indent="0" algn="l">
              <a:spcBef>
                <a:spcPts val="235"/>
              </a:spcBef>
              <a:buFontTx/>
              <a:buNone/>
              <a:defRPr sz="1200"/>
            </a:lvl1pPr>
            <a:lvl2pPr>
              <a:defRPr sz="1080"/>
            </a:lvl2pPr>
            <a:lvl3pPr>
              <a:defRPr sz="960"/>
            </a:lvl3pPr>
            <a:lvl4pPr>
              <a:defRPr sz="840"/>
            </a:lvl4pPr>
            <a:lvl5pPr>
              <a:defRPr sz="840"/>
            </a:lvl5pPr>
          </a:lstStyle>
          <a:p>
            <a:pPr lvl="0" eaLnBrk="1" latinLnBrk="0" hangingPunct="1"/>
            <a:r>
              <a:rPr kumimoji="0" lang="en-US"/>
              <a:t>Edit Master text styles</a:t>
            </a:r>
          </a:p>
        </p:txBody>
      </p:sp>
      <p:sp>
        <p:nvSpPr>
          <p:cNvPr id="2" name="Title 1"/>
          <p:cNvSpPr>
            <a:spLocks noGrp="1"/>
          </p:cNvSpPr>
          <p:nvPr>
            <p:ph type="title"/>
          </p:nvPr>
        </p:nvSpPr>
        <p:spPr>
          <a:xfrm>
            <a:off x="812800" y="1177002"/>
            <a:ext cx="2950464" cy="1582621"/>
          </a:xfrm>
        </p:spPr>
        <p:txBody>
          <a:bodyPr vert="horz" lIns="35662" tIns="35662" rIns="35662" bIns="35662" anchor="b"/>
          <a:lstStyle>
            <a:lvl1pPr algn="l">
              <a:buNone/>
              <a:defRPr sz="1920" b="1">
                <a:solidFill>
                  <a:schemeClr val="tx2"/>
                </a:solidFill>
              </a:defRPr>
            </a:lvl1pPr>
          </a:lstStyle>
          <a:p>
            <a:r>
              <a:rPr kumimoji="0" lang="en-US"/>
              <a:t>Click to edit Master title style</a:t>
            </a:r>
          </a:p>
        </p:txBody>
      </p:sp>
      <p:pic>
        <p:nvPicPr>
          <p:cNvPr id="13" name="Picture 2" descr="Green Android Logo">
            <a:hlinkClick r:id="rId2"/>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429876" y="6447294"/>
            <a:ext cx="1152525" cy="257176"/>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3"/>
          <p:cNvPicPr>
            <a:picLocks noChangeAspect="1"/>
          </p:cNvPicPr>
          <p:nvPr userDrawn="1"/>
        </p:nvPicPr>
        <p:blipFill>
          <a:blip r:embed="rId4" cstate="print"/>
          <a:stretch>
            <a:fillRect/>
          </a:stretch>
        </p:blipFill>
        <p:spPr>
          <a:xfrm>
            <a:off x="8227884" y="6350592"/>
            <a:ext cx="2137037" cy="450580"/>
          </a:xfrm>
          <a:prstGeom prst="rect">
            <a:avLst/>
          </a:prstGeom>
        </p:spPr>
      </p:pic>
      <p:cxnSp>
        <p:nvCxnSpPr>
          <p:cNvPr id="15" name="Straight Connector 14"/>
          <p:cNvCxnSpPr/>
          <p:nvPr userDrawn="1"/>
        </p:nvCxnSpPr>
        <p:spPr>
          <a:xfrm>
            <a:off x="609600" y="6350588"/>
            <a:ext cx="109728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2294960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6" name="Rectangle 25"/>
          <p:cNvSpPr/>
          <p:nvPr/>
        </p:nvSpPr>
        <p:spPr>
          <a:xfrm>
            <a:off x="2605" y="14514"/>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857" eaLnBrk="1" fontAlgn="auto" hangingPunct="1">
              <a:spcBef>
                <a:spcPts val="0"/>
              </a:spcBef>
              <a:spcAft>
                <a:spcPts val="0"/>
              </a:spcAft>
            </a:pPr>
            <a:endParaRPr lang="en-US" sz="1680">
              <a:solidFill>
                <a:prstClr val="white"/>
              </a:solidFill>
            </a:endParaRPr>
          </a:p>
        </p:txBody>
      </p:sp>
      <p:sp>
        <p:nvSpPr>
          <p:cNvPr id="10" name="Date Placeholder 9"/>
          <p:cNvSpPr>
            <a:spLocks noGrp="1"/>
          </p:cNvSpPr>
          <p:nvPr>
            <p:ph type="dt" sz="half" idx="2"/>
          </p:nvPr>
        </p:nvSpPr>
        <p:spPr>
          <a:xfrm>
            <a:off x="609601" y="6356358"/>
            <a:ext cx="2844800" cy="365125"/>
          </a:xfrm>
          <a:prstGeom prst="rect">
            <a:avLst/>
          </a:prstGeom>
        </p:spPr>
        <p:txBody>
          <a:bodyPr vert="horz" lIns="0" tIns="0" rIns="0" bIns="0" anchor="b"/>
          <a:lstStyle>
            <a:lvl1pPr algn="l" eaLnBrk="1" latinLnBrk="0" hangingPunct="1">
              <a:defRPr kumimoji="0" sz="1080">
                <a:solidFill>
                  <a:schemeClr val="tx1"/>
                </a:solidFill>
              </a:defRPr>
            </a:lvl1pPr>
          </a:lstStyle>
          <a:p>
            <a:pPr defTabSz="855857"/>
            <a:fld id="{61146459-E3C3-4969-9224-5ED50B492D17}" type="datetime1">
              <a:rPr lang="en-US" smtClean="0">
                <a:solidFill>
                  <a:prstClr val="black"/>
                </a:solidFill>
              </a:rPr>
              <a:pPr defTabSz="855857"/>
              <a:t>10/27/2021</a:t>
            </a:fld>
            <a:endParaRPr lang="en-US">
              <a:solidFill>
                <a:prstClr val="black"/>
              </a:solidFill>
            </a:endParaRPr>
          </a:p>
        </p:txBody>
      </p:sp>
      <p:sp>
        <p:nvSpPr>
          <p:cNvPr id="22" name="Footer Placeholder 21"/>
          <p:cNvSpPr>
            <a:spLocks noGrp="1"/>
          </p:cNvSpPr>
          <p:nvPr>
            <p:ph type="ftr" sz="quarter" idx="3"/>
          </p:nvPr>
        </p:nvSpPr>
        <p:spPr>
          <a:xfrm>
            <a:off x="3556001" y="6356358"/>
            <a:ext cx="4470400" cy="365125"/>
          </a:xfrm>
          <a:prstGeom prst="rect">
            <a:avLst/>
          </a:prstGeom>
        </p:spPr>
        <p:txBody>
          <a:bodyPr vert="horz" lIns="0" tIns="0" rIns="0" bIns="0" anchor="b"/>
          <a:lstStyle>
            <a:lvl1pPr algn="l" eaLnBrk="1" latinLnBrk="0" hangingPunct="1">
              <a:defRPr kumimoji="0" sz="1080">
                <a:solidFill>
                  <a:schemeClr val="tx1"/>
                </a:solidFill>
              </a:defRPr>
            </a:lvl1pPr>
          </a:lstStyle>
          <a:p>
            <a:pPr defTabSz="855857"/>
            <a:endParaRPr lang="en-US">
              <a:solidFill>
                <a:prstClr val="black"/>
              </a:solidFill>
            </a:endParaRPr>
          </a:p>
        </p:txBody>
      </p:sp>
      <p:sp>
        <p:nvSpPr>
          <p:cNvPr id="18" name="Slide Number Placeholder 17"/>
          <p:cNvSpPr>
            <a:spLocks noGrp="1"/>
          </p:cNvSpPr>
          <p:nvPr>
            <p:ph type="sldNum" sz="quarter" idx="4"/>
          </p:nvPr>
        </p:nvSpPr>
        <p:spPr>
          <a:xfrm>
            <a:off x="10566400" y="6356358"/>
            <a:ext cx="1016000" cy="365125"/>
          </a:xfrm>
          <a:prstGeom prst="rect">
            <a:avLst/>
          </a:prstGeom>
        </p:spPr>
        <p:txBody>
          <a:bodyPr vert="horz" lIns="0" tIns="0" rIns="0" bIns="0" anchor="b"/>
          <a:lstStyle>
            <a:lvl1pPr algn="r" eaLnBrk="1" latinLnBrk="0" hangingPunct="1">
              <a:defRPr kumimoji="0" sz="1080">
                <a:solidFill>
                  <a:schemeClr val="tx1"/>
                </a:solidFill>
              </a:defRPr>
            </a:lvl1pPr>
          </a:lstStyle>
          <a:p>
            <a:pPr defTabSz="855857"/>
            <a:fld id="{401CF334-2D5C-4859-84A6-CA7E6E43FAEB}" type="slidenum">
              <a:rPr lang="en-US" smtClean="0">
                <a:solidFill>
                  <a:prstClr val="black"/>
                </a:solidFill>
              </a:rPr>
              <a:pPr defTabSz="855857"/>
              <a:t>‹#›</a:t>
            </a:fld>
            <a:endParaRPr lang="en-US">
              <a:solidFill>
                <a:prstClr val="black"/>
              </a:solidFill>
            </a:endParaRPr>
          </a:p>
        </p:txBody>
      </p:sp>
      <p:sp>
        <p:nvSpPr>
          <p:cNvPr id="30" name="Text Placeholder 29"/>
          <p:cNvSpPr>
            <a:spLocks noGrp="1"/>
          </p:cNvSpPr>
          <p:nvPr>
            <p:ph type="body" idx="1"/>
          </p:nvPr>
        </p:nvSpPr>
        <p:spPr>
          <a:xfrm>
            <a:off x="609600" y="1935480"/>
            <a:ext cx="10972800" cy="4389120"/>
          </a:xfrm>
          <a:prstGeom prst="rect">
            <a:avLst/>
          </a:prstGeom>
        </p:spPr>
        <p:txBody>
          <a:bodyPr vert="horz" lIns="71323" tIns="35662" rIns="71323" bIns="35662">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tIns="35662" rIns="0" bIns="0" anchor="b">
            <a:normAutofit/>
          </a:bodyPr>
          <a:lstStyle/>
          <a:p>
            <a:r>
              <a:rPr kumimoji="0" lang="en-US"/>
              <a:t>Click to edit Master title style</a:t>
            </a:r>
            <a:endParaRPr kumimoji="0" lang="en-US" dirty="0"/>
          </a:p>
        </p:txBody>
      </p:sp>
    </p:spTree>
    <p:extLst>
      <p:ext uri="{BB962C8B-B14F-4D97-AF65-F5344CB8AC3E}">
        <p14:creationId xmlns="" xmlns:p14="http://schemas.microsoft.com/office/powerpoint/2010/main" val="4050632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rtl="0" eaLnBrk="1" latinLnBrk="0" hangingPunct="1">
        <a:spcBef>
          <a:spcPct val="0"/>
        </a:spcBef>
        <a:buNone/>
        <a:defRPr kumimoji="0" sz="4680" b="0" kern="1200">
          <a:ln>
            <a:noFill/>
          </a:ln>
          <a:solidFill>
            <a:schemeClr val="tx2"/>
          </a:solidFill>
          <a:effectLst/>
          <a:latin typeface="+mj-lt"/>
          <a:ea typeface="+mj-ea"/>
          <a:cs typeface="+mj-cs"/>
        </a:defRPr>
      </a:lvl1pPr>
    </p:titleStyle>
    <p:bodyStyle>
      <a:lvl1pPr marL="256758" indent="-256758" algn="l" rtl="0" eaLnBrk="1" latinLnBrk="0" hangingPunct="1">
        <a:spcBef>
          <a:spcPct val="20000"/>
        </a:spcBef>
        <a:buClr>
          <a:schemeClr val="accent3"/>
        </a:buClr>
        <a:buSzPct val="95000"/>
        <a:buFont typeface="Wingdings 2"/>
        <a:buChar char=""/>
        <a:defRPr kumimoji="0" sz="2400" kern="1200">
          <a:solidFill>
            <a:schemeClr val="tx1"/>
          </a:solidFill>
          <a:latin typeface="+mn-lt"/>
          <a:ea typeface="+mn-ea"/>
          <a:cs typeface="+mn-cs"/>
        </a:defRPr>
      </a:lvl1pPr>
      <a:lvl2pPr marL="599100" indent="-231082" algn="l" rtl="0" eaLnBrk="1" latinLnBrk="0" hangingPunct="1">
        <a:spcBef>
          <a:spcPct val="20000"/>
        </a:spcBef>
        <a:buClr>
          <a:schemeClr val="accent1"/>
        </a:buClr>
        <a:buSzPct val="85000"/>
        <a:buFont typeface="Wingdings 2"/>
        <a:buChar char=""/>
        <a:defRPr kumimoji="0" sz="2280" kern="1200">
          <a:solidFill>
            <a:schemeClr val="tx1"/>
          </a:solidFill>
          <a:latin typeface="+mn-lt"/>
          <a:ea typeface="+mn-ea"/>
          <a:cs typeface="+mn-cs"/>
        </a:defRPr>
      </a:lvl2pPr>
      <a:lvl3pPr marL="855857" indent="-231082" algn="l" rtl="0" eaLnBrk="1" latinLnBrk="0" hangingPunct="1">
        <a:spcBef>
          <a:spcPct val="20000"/>
        </a:spcBef>
        <a:buClr>
          <a:schemeClr val="accent2"/>
        </a:buClr>
        <a:buSzPct val="70000"/>
        <a:buFont typeface="Wingdings 2"/>
        <a:buChar char=""/>
        <a:defRPr kumimoji="0" sz="1920" kern="1200">
          <a:solidFill>
            <a:schemeClr val="tx1"/>
          </a:solidFill>
          <a:latin typeface="+mn-lt"/>
          <a:ea typeface="+mn-ea"/>
          <a:cs typeface="+mn-cs"/>
        </a:defRPr>
      </a:lvl3pPr>
      <a:lvl4pPr marL="1112615" indent="-196847" algn="l" rtl="0" eaLnBrk="1" latinLnBrk="0" hangingPunct="1">
        <a:spcBef>
          <a:spcPct val="20000"/>
        </a:spcBef>
        <a:buClr>
          <a:schemeClr val="accent3"/>
        </a:buClr>
        <a:buSzPct val="65000"/>
        <a:buFont typeface="Wingdings 2"/>
        <a:buChar char=""/>
        <a:defRPr kumimoji="0" sz="1920" kern="1200">
          <a:solidFill>
            <a:schemeClr val="tx1"/>
          </a:solidFill>
          <a:latin typeface="+mn-lt"/>
          <a:ea typeface="+mn-ea"/>
          <a:cs typeface="+mn-cs"/>
        </a:defRPr>
      </a:lvl4pPr>
      <a:lvl5pPr marL="1369371" indent="-196847" algn="l" rtl="0" eaLnBrk="1" latinLnBrk="0" hangingPunct="1">
        <a:spcBef>
          <a:spcPct val="20000"/>
        </a:spcBef>
        <a:buClr>
          <a:schemeClr val="accent4"/>
        </a:buClr>
        <a:buSzPct val="65000"/>
        <a:buFont typeface="Wingdings 2"/>
        <a:buChar char=""/>
        <a:defRPr kumimoji="0" sz="1920" kern="1200">
          <a:solidFill>
            <a:schemeClr val="tx1"/>
          </a:solidFill>
          <a:latin typeface="+mn-lt"/>
          <a:ea typeface="+mn-ea"/>
          <a:cs typeface="+mn-cs"/>
        </a:defRPr>
      </a:lvl5pPr>
      <a:lvl6pPr marL="1626129" indent="-196847" algn="l" rtl="0" eaLnBrk="1" latinLnBrk="0" hangingPunct="1">
        <a:spcBef>
          <a:spcPct val="20000"/>
        </a:spcBef>
        <a:buClr>
          <a:schemeClr val="accent5"/>
        </a:buClr>
        <a:buSzPct val="80000"/>
        <a:buFont typeface="Wingdings 2"/>
        <a:buChar char=""/>
        <a:defRPr kumimoji="0" sz="1680" kern="1200">
          <a:solidFill>
            <a:schemeClr val="tx1"/>
          </a:solidFill>
          <a:latin typeface="+mn-lt"/>
          <a:ea typeface="+mn-ea"/>
          <a:cs typeface="+mn-cs"/>
        </a:defRPr>
      </a:lvl6pPr>
      <a:lvl7pPr marL="1797299" indent="-171170" algn="l" rtl="0" eaLnBrk="1" latinLnBrk="0" hangingPunct="1">
        <a:spcBef>
          <a:spcPct val="20000"/>
        </a:spcBef>
        <a:buClr>
          <a:schemeClr val="accent6"/>
        </a:buClr>
        <a:buSzPct val="80000"/>
        <a:buFont typeface="Wingdings 2"/>
        <a:buChar char=""/>
        <a:defRPr kumimoji="0" sz="1440" kern="1200" baseline="0">
          <a:solidFill>
            <a:schemeClr val="tx1"/>
          </a:solidFill>
          <a:latin typeface="+mn-lt"/>
          <a:ea typeface="+mn-ea"/>
          <a:cs typeface="+mn-cs"/>
        </a:defRPr>
      </a:lvl7pPr>
      <a:lvl8pPr marL="2054057" indent="-171170" algn="l" rtl="0" eaLnBrk="1" latinLnBrk="0" hangingPunct="1">
        <a:spcBef>
          <a:spcPct val="20000"/>
        </a:spcBef>
        <a:buClr>
          <a:schemeClr val="tx2"/>
        </a:buClr>
        <a:buChar char="•"/>
        <a:defRPr kumimoji="0" sz="1440" kern="1200">
          <a:solidFill>
            <a:schemeClr val="tx1"/>
          </a:solidFill>
          <a:latin typeface="+mn-lt"/>
          <a:ea typeface="+mn-ea"/>
          <a:cs typeface="+mn-cs"/>
        </a:defRPr>
      </a:lvl8pPr>
      <a:lvl9pPr marL="2310813" indent="-171170" algn="l" rtl="0" eaLnBrk="1" latinLnBrk="0" hangingPunct="1">
        <a:spcBef>
          <a:spcPct val="20000"/>
        </a:spcBef>
        <a:buClr>
          <a:schemeClr val="tx2"/>
        </a:buClr>
        <a:buFontTx/>
        <a:buChar char="•"/>
        <a:defRPr kumimoji="0" sz="13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27928" algn="l" rtl="0" eaLnBrk="1" latinLnBrk="0" hangingPunct="1">
        <a:defRPr kumimoji="0" kern="1200">
          <a:solidFill>
            <a:schemeClr val="tx1"/>
          </a:solidFill>
          <a:latin typeface="+mn-lt"/>
          <a:ea typeface="+mn-ea"/>
          <a:cs typeface="+mn-cs"/>
        </a:defRPr>
      </a:lvl2pPr>
      <a:lvl3pPr marL="855857" algn="l" rtl="0" eaLnBrk="1" latinLnBrk="0" hangingPunct="1">
        <a:defRPr kumimoji="0" kern="1200">
          <a:solidFill>
            <a:schemeClr val="tx1"/>
          </a:solidFill>
          <a:latin typeface="+mn-lt"/>
          <a:ea typeface="+mn-ea"/>
          <a:cs typeface="+mn-cs"/>
        </a:defRPr>
      </a:lvl3pPr>
      <a:lvl4pPr marL="1283787" algn="l" rtl="0" eaLnBrk="1" latinLnBrk="0" hangingPunct="1">
        <a:defRPr kumimoji="0" kern="1200">
          <a:solidFill>
            <a:schemeClr val="tx1"/>
          </a:solidFill>
          <a:latin typeface="+mn-lt"/>
          <a:ea typeface="+mn-ea"/>
          <a:cs typeface="+mn-cs"/>
        </a:defRPr>
      </a:lvl4pPr>
      <a:lvl5pPr marL="1711715" algn="l" rtl="0" eaLnBrk="1" latinLnBrk="0" hangingPunct="1">
        <a:defRPr kumimoji="0" kern="1200">
          <a:solidFill>
            <a:schemeClr val="tx1"/>
          </a:solidFill>
          <a:latin typeface="+mn-lt"/>
          <a:ea typeface="+mn-ea"/>
          <a:cs typeface="+mn-cs"/>
        </a:defRPr>
      </a:lvl5pPr>
      <a:lvl6pPr marL="2139643" algn="l" rtl="0" eaLnBrk="1" latinLnBrk="0" hangingPunct="1">
        <a:defRPr kumimoji="0" kern="1200">
          <a:solidFill>
            <a:schemeClr val="tx1"/>
          </a:solidFill>
          <a:latin typeface="+mn-lt"/>
          <a:ea typeface="+mn-ea"/>
          <a:cs typeface="+mn-cs"/>
        </a:defRPr>
      </a:lvl6pPr>
      <a:lvl7pPr marL="2567570" algn="l" rtl="0" eaLnBrk="1" latinLnBrk="0" hangingPunct="1">
        <a:defRPr kumimoji="0" kern="1200">
          <a:solidFill>
            <a:schemeClr val="tx1"/>
          </a:solidFill>
          <a:latin typeface="+mn-lt"/>
          <a:ea typeface="+mn-ea"/>
          <a:cs typeface="+mn-cs"/>
        </a:defRPr>
      </a:lvl7pPr>
      <a:lvl8pPr marL="2995500" algn="l" rtl="0" eaLnBrk="1" latinLnBrk="0" hangingPunct="1">
        <a:defRPr kumimoji="0" kern="1200">
          <a:solidFill>
            <a:schemeClr val="tx1"/>
          </a:solidFill>
          <a:latin typeface="+mn-lt"/>
          <a:ea typeface="+mn-ea"/>
          <a:cs typeface="+mn-cs"/>
        </a:defRPr>
      </a:lvl8pPr>
      <a:lvl9pPr marL="3423429"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Date Placeholder 9"/>
          <p:cNvSpPr>
            <a:spLocks noGrp="1"/>
          </p:cNvSpPr>
          <p:nvPr>
            <p:ph type="dt" sz="half" idx="2"/>
          </p:nvPr>
        </p:nvSpPr>
        <p:spPr>
          <a:xfrm>
            <a:off x="609600" y="6356354"/>
            <a:ext cx="2844800" cy="365125"/>
          </a:xfrm>
          <a:prstGeom prst="rect">
            <a:avLst/>
          </a:prstGeom>
        </p:spPr>
        <p:txBody>
          <a:bodyPr vert="horz" wrap="square" lIns="0" tIns="0" rIns="0" bIns="0" numCol="1" anchor="b" anchorCtr="0" compatLnSpc="1">
            <a:prstTxWarp prst="textNoShape">
              <a:avLst/>
            </a:prstTxWarp>
          </a:bodyPr>
          <a:lstStyle>
            <a:lvl1pPr eaLnBrk="1" hangingPunct="1">
              <a:defRPr sz="1080"/>
            </a:lvl1pPr>
          </a:lstStyle>
          <a:p>
            <a:pPr>
              <a:defRPr/>
            </a:pPr>
            <a:fld id="{3874E970-7C1E-4856-9014-C969240952A7}" type="datetime1">
              <a:rPr lang="en-US" altLang="zh-CN"/>
              <a:pPr>
                <a:defRPr/>
              </a:pPr>
              <a:t>10/27/2021</a:t>
            </a:fld>
            <a:endParaRPr lang="en-US" altLang="zh-CN"/>
          </a:p>
        </p:txBody>
      </p:sp>
      <p:sp>
        <p:nvSpPr>
          <p:cNvPr id="22" name="Footer Placeholder 21"/>
          <p:cNvSpPr>
            <a:spLocks noGrp="1"/>
          </p:cNvSpPr>
          <p:nvPr>
            <p:ph type="ftr" sz="quarter" idx="3"/>
          </p:nvPr>
        </p:nvSpPr>
        <p:spPr>
          <a:xfrm>
            <a:off x="3556000" y="6356354"/>
            <a:ext cx="4470400" cy="365125"/>
          </a:xfrm>
          <a:prstGeom prst="rect">
            <a:avLst/>
          </a:prstGeom>
        </p:spPr>
        <p:txBody>
          <a:bodyPr vert="horz" wrap="square" lIns="0" tIns="0" rIns="0" bIns="0" numCol="1" anchor="b" anchorCtr="0" compatLnSpc="1">
            <a:prstTxWarp prst="textNoShape">
              <a:avLst/>
            </a:prstTxWarp>
          </a:bodyPr>
          <a:lstStyle>
            <a:lvl1pPr eaLnBrk="1" hangingPunct="1">
              <a:defRPr sz="1080"/>
            </a:lvl1pPr>
          </a:lstStyle>
          <a:p>
            <a:pPr>
              <a:defRPr/>
            </a:pPr>
            <a:endParaRPr lang="en-US" altLang="zh-CN"/>
          </a:p>
        </p:txBody>
      </p:sp>
      <p:sp>
        <p:nvSpPr>
          <p:cNvPr id="18" name="Slide Number Placeholder 17"/>
          <p:cNvSpPr>
            <a:spLocks noGrp="1"/>
          </p:cNvSpPr>
          <p:nvPr>
            <p:ph type="sldNum" sz="quarter" idx="4"/>
          </p:nvPr>
        </p:nvSpPr>
        <p:spPr>
          <a:xfrm>
            <a:off x="10566400" y="6356354"/>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080"/>
            </a:lvl1pPr>
          </a:lstStyle>
          <a:p>
            <a:fld id="{B488E59C-32E9-4803-A568-95D67BE618F4}" type="slidenum">
              <a:rPr lang="en-US" altLang="zh-CN"/>
              <a:pPr/>
              <a:t>‹#›</a:t>
            </a:fld>
            <a:endParaRPr lang="en-US" altLang="zh-CN"/>
          </a:p>
        </p:txBody>
      </p:sp>
      <p:sp>
        <p:nvSpPr>
          <p:cNvPr id="1030" name="Text Placeholder 29"/>
          <p:cNvSpPr>
            <a:spLocks noGrp="1"/>
          </p:cNvSpPr>
          <p:nvPr>
            <p:ph type="body" idx="1"/>
          </p:nvPr>
        </p:nvSpPr>
        <p:spPr bwMode="auto">
          <a:xfrm>
            <a:off x="609600" y="1935163"/>
            <a:ext cx="10972800" cy="438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71323" tIns="35662" rIns="71323" bIns="35662"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1"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35662" rIns="0" bIns="0" numCol="1" anchor="b" anchorCtr="0" compatLnSpc="1">
            <a:prstTxWarp prst="textNoShape">
              <a:avLst/>
            </a:prstTxWarp>
          </a:bodyPr>
          <a:lstStyle/>
          <a:p>
            <a:pPr lvl="0"/>
            <a:r>
              <a:rPr lang="en-US" altLang="zh-CN"/>
              <a:t>Click to edit Master title style</a:t>
            </a:r>
          </a:p>
        </p:txBody>
      </p:sp>
    </p:spTree>
    <p:extLst>
      <p:ext uri="{BB962C8B-B14F-4D97-AF65-F5344CB8AC3E}">
        <p14:creationId xmlns="" xmlns:p14="http://schemas.microsoft.com/office/powerpoint/2010/main" val="12721974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fade/>
  </p:transition>
  <p:hf sldNum="0" hdr="0" ftr="0" dt="0"/>
  <p:txStyles>
    <p:titleStyle>
      <a:lvl1pPr algn="l" rtl="0" eaLnBrk="0" fontAlgn="base" hangingPunct="0">
        <a:spcBef>
          <a:spcPct val="0"/>
        </a:spcBef>
        <a:spcAft>
          <a:spcPct val="0"/>
        </a:spcAft>
        <a:defRPr sz="4680" kern="1200">
          <a:solidFill>
            <a:schemeClr val="tx2"/>
          </a:solidFill>
          <a:latin typeface="+mj-lt"/>
          <a:ea typeface="+mj-ea"/>
          <a:cs typeface="+mj-cs"/>
        </a:defRPr>
      </a:lvl1pPr>
      <a:lvl2pPr algn="l" rtl="0" eaLnBrk="0" fontAlgn="base" hangingPunct="0">
        <a:spcBef>
          <a:spcPct val="0"/>
        </a:spcBef>
        <a:spcAft>
          <a:spcPct val="0"/>
        </a:spcAft>
        <a:defRPr sz="4680">
          <a:solidFill>
            <a:schemeClr val="tx2"/>
          </a:solidFill>
          <a:latin typeface="Century Gothic" panose="020B0502020202020204" pitchFamily="34" charset="0"/>
        </a:defRPr>
      </a:lvl2pPr>
      <a:lvl3pPr algn="l" rtl="0" eaLnBrk="0" fontAlgn="base" hangingPunct="0">
        <a:spcBef>
          <a:spcPct val="0"/>
        </a:spcBef>
        <a:spcAft>
          <a:spcPct val="0"/>
        </a:spcAft>
        <a:defRPr sz="4680">
          <a:solidFill>
            <a:schemeClr val="tx2"/>
          </a:solidFill>
          <a:latin typeface="Century Gothic" panose="020B0502020202020204" pitchFamily="34" charset="0"/>
        </a:defRPr>
      </a:lvl3pPr>
      <a:lvl4pPr algn="l" rtl="0" eaLnBrk="0" fontAlgn="base" hangingPunct="0">
        <a:spcBef>
          <a:spcPct val="0"/>
        </a:spcBef>
        <a:spcAft>
          <a:spcPct val="0"/>
        </a:spcAft>
        <a:defRPr sz="4680">
          <a:solidFill>
            <a:schemeClr val="tx2"/>
          </a:solidFill>
          <a:latin typeface="Century Gothic" panose="020B0502020202020204" pitchFamily="34" charset="0"/>
        </a:defRPr>
      </a:lvl4pPr>
      <a:lvl5pPr algn="l" rtl="0" eaLnBrk="0" fontAlgn="base" hangingPunct="0">
        <a:spcBef>
          <a:spcPct val="0"/>
        </a:spcBef>
        <a:spcAft>
          <a:spcPct val="0"/>
        </a:spcAft>
        <a:defRPr sz="4680">
          <a:solidFill>
            <a:schemeClr val="tx2"/>
          </a:solidFill>
          <a:latin typeface="Century Gothic" panose="020B0502020202020204" pitchFamily="34" charset="0"/>
        </a:defRPr>
      </a:lvl5pPr>
      <a:lvl6pPr marL="427928" algn="l" rtl="0" fontAlgn="base">
        <a:spcBef>
          <a:spcPct val="0"/>
        </a:spcBef>
        <a:spcAft>
          <a:spcPct val="0"/>
        </a:spcAft>
        <a:defRPr sz="4680">
          <a:solidFill>
            <a:schemeClr val="tx2"/>
          </a:solidFill>
          <a:latin typeface="Century Gothic" panose="020B0502020202020204" pitchFamily="34" charset="0"/>
        </a:defRPr>
      </a:lvl6pPr>
      <a:lvl7pPr marL="855857" algn="l" rtl="0" fontAlgn="base">
        <a:spcBef>
          <a:spcPct val="0"/>
        </a:spcBef>
        <a:spcAft>
          <a:spcPct val="0"/>
        </a:spcAft>
        <a:defRPr sz="4680">
          <a:solidFill>
            <a:schemeClr val="tx2"/>
          </a:solidFill>
          <a:latin typeface="Century Gothic" panose="020B0502020202020204" pitchFamily="34" charset="0"/>
        </a:defRPr>
      </a:lvl7pPr>
      <a:lvl8pPr marL="1283787" algn="l" rtl="0" fontAlgn="base">
        <a:spcBef>
          <a:spcPct val="0"/>
        </a:spcBef>
        <a:spcAft>
          <a:spcPct val="0"/>
        </a:spcAft>
        <a:defRPr sz="4680">
          <a:solidFill>
            <a:schemeClr val="tx2"/>
          </a:solidFill>
          <a:latin typeface="Century Gothic" panose="020B0502020202020204" pitchFamily="34" charset="0"/>
        </a:defRPr>
      </a:lvl8pPr>
      <a:lvl9pPr marL="1711715" algn="l" rtl="0" fontAlgn="base">
        <a:spcBef>
          <a:spcPct val="0"/>
        </a:spcBef>
        <a:spcAft>
          <a:spcPct val="0"/>
        </a:spcAft>
        <a:defRPr sz="4680">
          <a:solidFill>
            <a:schemeClr val="tx2"/>
          </a:solidFill>
          <a:latin typeface="Century Gothic" panose="020B0502020202020204" pitchFamily="34" charset="0"/>
        </a:defRPr>
      </a:lvl9pPr>
    </p:titleStyle>
    <p:bodyStyle>
      <a:lvl1pPr marL="255568" indent="-255568" algn="l" rtl="0" eaLnBrk="0" fontAlgn="base" hangingPunct="0">
        <a:spcBef>
          <a:spcPct val="20000"/>
        </a:spcBef>
        <a:spcAft>
          <a:spcPct val="0"/>
        </a:spcAft>
        <a:buClr>
          <a:srgbClr val="C0CF3A"/>
        </a:buClr>
        <a:buSzPct val="95000"/>
        <a:buFont typeface="Wingdings 2" pitchFamily="18" charset="2"/>
        <a:buChar char=""/>
        <a:defRPr sz="2400" kern="1200">
          <a:solidFill>
            <a:schemeClr val="tx1"/>
          </a:solidFill>
          <a:latin typeface="+mn-lt"/>
          <a:ea typeface="+mn-ea"/>
          <a:cs typeface="+mn-cs"/>
        </a:defRPr>
      </a:lvl1pPr>
      <a:lvl2pPr marL="598804" indent="-230309" algn="l" rtl="0" eaLnBrk="0" fontAlgn="base" hangingPunct="0">
        <a:spcBef>
          <a:spcPct val="20000"/>
        </a:spcBef>
        <a:spcAft>
          <a:spcPct val="0"/>
        </a:spcAft>
        <a:buClr>
          <a:schemeClr val="accent1"/>
        </a:buClr>
        <a:buSzPct val="85000"/>
        <a:buFont typeface="Wingdings 2" pitchFamily="18" charset="2"/>
        <a:buChar char=""/>
        <a:defRPr sz="2280" kern="1200">
          <a:solidFill>
            <a:schemeClr val="tx1"/>
          </a:solidFill>
          <a:latin typeface="+mn-lt"/>
          <a:ea typeface="+mn-ea"/>
          <a:cs typeface="+mn-cs"/>
        </a:defRPr>
      </a:lvl2pPr>
      <a:lvl3pPr marL="855857" indent="-230309" algn="l" rtl="0" eaLnBrk="0" fontAlgn="base" hangingPunct="0">
        <a:spcBef>
          <a:spcPct val="20000"/>
        </a:spcBef>
        <a:spcAft>
          <a:spcPct val="0"/>
        </a:spcAft>
        <a:buClr>
          <a:schemeClr val="accent2"/>
        </a:buClr>
        <a:buSzPct val="70000"/>
        <a:buFont typeface="Wingdings 2" pitchFamily="18" charset="2"/>
        <a:buChar char=""/>
        <a:defRPr sz="1920" kern="1200">
          <a:solidFill>
            <a:schemeClr val="tx1"/>
          </a:solidFill>
          <a:latin typeface="+mn-lt"/>
          <a:ea typeface="+mn-ea"/>
          <a:cs typeface="+mn-cs"/>
        </a:defRPr>
      </a:lvl3pPr>
      <a:lvl4pPr marL="1111426" indent="-196134" algn="l" rtl="0" eaLnBrk="0" fontAlgn="base" hangingPunct="0">
        <a:spcBef>
          <a:spcPct val="20000"/>
        </a:spcBef>
        <a:spcAft>
          <a:spcPct val="0"/>
        </a:spcAft>
        <a:buClr>
          <a:srgbClr val="C0CF3A"/>
        </a:buClr>
        <a:buSzPct val="65000"/>
        <a:buFont typeface="Wingdings 2" pitchFamily="18" charset="2"/>
        <a:buChar char=""/>
        <a:defRPr sz="1920" kern="1200">
          <a:solidFill>
            <a:schemeClr val="tx1"/>
          </a:solidFill>
          <a:latin typeface="+mn-lt"/>
          <a:ea typeface="+mn-ea"/>
          <a:cs typeface="+mn-cs"/>
        </a:defRPr>
      </a:lvl4pPr>
      <a:lvl5pPr marL="1368480" indent="-196134" algn="l" rtl="0" eaLnBrk="0" fontAlgn="base" hangingPunct="0">
        <a:spcBef>
          <a:spcPct val="20000"/>
        </a:spcBef>
        <a:spcAft>
          <a:spcPct val="0"/>
        </a:spcAft>
        <a:buClr>
          <a:srgbClr val="029676"/>
        </a:buClr>
        <a:buSzPct val="65000"/>
        <a:buFont typeface="Wingdings 2" pitchFamily="18" charset="2"/>
        <a:buChar char=""/>
        <a:defRPr sz="1920" kern="1200">
          <a:solidFill>
            <a:schemeClr val="tx1"/>
          </a:solidFill>
          <a:latin typeface="+mn-lt"/>
          <a:ea typeface="+mn-ea"/>
          <a:cs typeface="+mn-cs"/>
        </a:defRPr>
      </a:lvl5pPr>
      <a:lvl6pPr marL="1626129" indent="-196728" algn="l" rtl="0" eaLnBrk="1" latinLnBrk="0" hangingPunct="1">
        <a:spcBef>
          <a:spcPct val="20000"/>
        </a:spcBef>
        <a:buClr>
          <a:schemeClr val="accent5"/>
        </a:buClr>
        <a:buSzPct val="80000"/>
        <a:buFont typeface="Wingdings 2" panose="05020102010507070707"/>
        <a:buChar char=""/>
        <a:defRPr kumimoji="0" sz="1680" kern="1200">
          <a:solidFill>
            <a:schemeClr val="tx1"/>
          </a:solidFill>
          <a:latin typeface="+mn-lt"/>
          <a:ea typeface="+mn-ea"/>
          <a:cs typeface="+mn-cs"/>
        </a:defRPr>
      </a:lvl6pPr>
      <a:lvl7pPr marL="1797299" indent="-171170" algn="l" rtl="0" eaLnBrk="1" latinLnBrk="0" hangingPunct="1">
        <a:spcBef>
          <a:spcPct val="20000"/>
        </a:spcBef>
        <a:buClr>
          <a:schemeClr val="accent6"/>
        </a:buClr>
        <a:buSzPct val="80000"/>
        <a:buFont typeface="Wingdings 2" panose="05020102010507070707"/>
        <a:buChar char=""/>
        <a:defRPr kumimoji="0" sz="1440" kern="1200" baseline="0">
          <a:solidFill>
            <a:schemeClr val="tx1"/>
          </a:solidFill>
          <a:latin typeface="+mn-lt"/>
          <a:ea typeface="+mn-ea"/>
          <a:cs typeface="+mn-cs"/>
        </a:defRPr>
      </a:lvl7pPr>
      <a:lvl8pPr marL="2054057" indent="-171170" algn="l" rtl="0" eaLnBrk="1" latinLnBrk="0" hangingPunct="1">
        <a:spcBef>
          <a:spcPct val="20000"/>
        </a:spcBef>
        <a:buClr>
          <a:schemeClr val="tx2"/>
        </a:buClr>
        <a:buChar char="•"/>
        <a:defRPr kumimoji="0" sz="1440" kern="1200">
          <a:solidFill>
            <a:schemeClr val="tx1"/>
          </a:solidFill>
          <a:latin typeface="+mn-lt"/>
          <a:ea typeface="+mn-ea"/>
          <a:cs typeface="+mn-cs"/>
        </a:defRPr>
      </a:lvl8pPr>
      <a:lvl9pPr marL="2310813" indent="-171170" algn="l" rtl="0" eaLnBrk="1" latinLnBrk="0" hangingPunct="1">
        <a:spcBef>
          <a:spcPct val="20000"/>
        </a:spcBef>
        <a:buClr>
          <a:schemeClr val="tx2"/>
        </a:buClr>
        <a:buFontTx/>
        <a:buChar char="•"/>
        <a:defRPr kumimoji="0" sz="13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27928" algn="l" rtl="0" eaLnBrk="1" latinLnBrk="0" hangingPunct="1">
        <a:defRPr kumimoji="0" kern="1200">
          <a:solidFill>
            <a:schemeClr val="tx1"/>
          </a:solidFill>
          <a:latin typeface="+mn-lt"/>
          <a:ea typeface="+mn-ea"/>
          <a:cs typeface="+mn-cs"/>
        </a:defRPr>
      </a:lvl2pPr>
      <a:lvl3pPr marL="855857" algn="l" rtl="0" eaLnBrk="1" latinLnBrk="0" hangingPunct="1">
        <a:defRPr kumimoji="0" kern="1200">
          <a:solidFill>
            <a:schemeClr val="tx1"/>
          </a:solidFill>
          <a:latin typeface="+mn-lt"/>
          <a:ea typeface="+mn-ea"/>
          <a:cs typeface="+mn-cs"/>
        </a:defRPr>
      </a:lvl3pPr>
      <a:lvl4pPr marL="1283787" algn="l" rtl="0" eaLnBrk="1" latinLnBrk="0" hangingPunct="1">
        <a:defRPr kumimoji="0" kern="1200">
          <a:solidFill>
            <a:schemeClr val="tx1"/>
          </a:solidFill>
          <a:latin typeface="+mn-lt"/>
          <a:ea typeface="+mn-ea"/>
          <a:cs typeface="+mn-cs"/>
        </a:defRPr>
      </a:lvl4pPr>
      <a:lvl5pPr marL="1711715" algn="l" rtl="0" eaLnBrk="1" latinLnBrk="0" hangingPunct="1">
        <a:defRPr kumimoji="0" kern="1200">
          <a:solidFill>
            <a:schemeClr val="tx1"/>
          </a:solidFill>
          <a:latin typeface="+mn-lt"/>
          <a:ea typeface="+mn-ea"/>
          <a:cs typeface="+mn-cs"/>
        </a:defRPr>
      </a:lvl5pPr>
      <a:lvl6pPr marL="2139643" algn="l" rtl="0" eaLnBrk="1" latinLnBrk="0" hangingPunct="1">
        <a:defRPr kumimoji="0" kern="1200">
          <a:solidFill>
            <a:schemeClr val="tx1"/>
          </a:solidFill>
          <a:latin typeface="+mn-lt"/>
          <a:ea typeface="+mn-ea"/>
          <a:cs typeface="+mn-cs"/>
        </a:defRPr>
      </a:lvl6pPr>
      <a:lvl7pPr marL="2567570" algn="l" rtl="0" eaLnBrk="1" latinLnBrk="0" hangingPunct="1">
        <a:defRPr kumimoji="0" kern="1200">
          <a:solidFill>
            <a:schemeClr val="tx1"/>
          </a:solidFill>
          <a:latin typeface="+mn-lt"/>
          <a:ea typeface="+mn-ea"/>
          <a:cs typeface="+mn-cs"/>
        </a:defRPr>
      </a:lvl7pPr>
      <a:lvl8pPr marL="2995500" algn="l" rtl="0" eaLnBrk="1" latinLnBrk="0" hangingPunct="1">
        <a:defRPr kumimoji="0" kern="1200">
          <a:solidFill>
            <a:schemeClr val="tx1"/>
          </a:solidFill>
          <a:latin typeface="+mn-lt"/>
          <a:ea typeface="+mn-ea"/>
          <a:cs typeface="+mn-cs"/>
        </a:defRPr>
      </a:lvl8pPr>
      <a:lvl9pPr marL="34234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432560" y="3625580"/>
            <a:ext cx="9326880" cy="864095"/>
          </a:xfrm>
          <a:prstGeom prst="rect">
            <a:avLst/>
          </a:prstGeom>
        </p:spPr>
        <p:txBody>
          <a:bodyPr vert="horz" lIns="109728" tIns="54864" rIns="109728" bIns="54864"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1097253"/>
            <a:r>
              <a:rPr lang="zh-CN" altLang="en-US" sz="3600" b="1" kern="0" dirty="0">
                <a:solidFill>
                  <a:srgbClr val="1F497D"/>
                </a:solidFill>
                <a:latin typeface="微软雅黑" panose="020B0503020204020204" pitchFamily="34" charset="-122"/>
                <a:ea typeface="微软雅黑" panose="020B0503020204020204" pitchFamily="34" charset="-122"/>
              </a:rPr>
              <a:t>第</a:t>
            </a:r>
            <a:r>
              <a:rPr lang="en-US" altLang="zh-CN" sz="3600" b="1" kern="0" dirty="0">
                <a:solidFill>
                  <a:srgbClr val="1F497D"/>
                </a:solidFill>
                <a:latin typeface="微软雅黑" panose="020B0503020204020204" pitchFamily="34" charset="-122"/>
                <a:ea typeface="微软雅黑" panose="020B0503020204020204" pitchFamily="34" charset="-122"/>
              </a:rPr>
              <a:t>4</a:t>
            </a:r>
            <a:r>
              <a:rPr lang="zh-CN" altLang="en-US" sz="3600" b="1" kern="0" dirty="0">
                <a:solidFill>
                  <a:srgbClr val="1F497D"/>
                </a:solidFill>
                <a:latin typeface="微软雅黑" panose="020B0503020204020204" pitchFamily="34" charset="-122"/>
                <a:ea typeface="微软雅黑" panose="020B0503020204020204" pitchFamily="34" charset="-122"/>
              </a:rPr>
              <a:t>章</a:t>
            </a:r>
            <a:r>
              <a:rPr lang="en-US" altLang="zh-CN" sz="3600" b="1" kern="0" dirty="0">
                <a:solidFill>
                  <a:srgbClr val="1F497D"/>
                </a:solidFill>
                <a:latin typeface="微软雅黑" panose="020B0503020204020204" pitchFamily="34" charset="-122"/>
                <a:ea typeface="微软雅黑" panose="020B0503020204020204" pitchFamily="34" charset="-122"/>
              </a:rPr>
              <a:t> Android </a:t>
            </a:r>
            <a:r>
              <a:rPr lang="zh-CN" altLang="en-US" sz="3600" b="1" kern="0" dirty="0">
                <a:solidFill>
                  <a:srgbClr val="1F497D"/>
                </a:solidFill>
                <a:latin typeface="微软雅黑" panose="020B0503020204020204" pitchFamily="34" charset="-122"/>
                <a:ea typeface="微软雅黑" panose="020B0503020204020204" pitchFamily="34" charset="-122"/>
              </a:rPr>
              <a:t>列表</a:t>
            </a:r>
            <a:endParaRPr lang="zh-CN" altLang="en-US" sz="3600" b="1" dirty="0">
              <a:solidFill>
                <a:prstClr val="black"/>
              </a:solidFill>
              <a:latin typeface="Century Gothic"/>
              <a:ea typeface="宋体" panose="02010600030101010101" pitchFamily="2" charset="-122"/>
            </a:endParaRPr>
          </a:p>
        </p:txBody>
      </p:sp>
      <p:sp>
        <p:nvSpPr>
          <p:cNvPr id="4" name="文本框 3">
            <a:extLst>
              <a:ext uri="{FF2B5EF4-FFF2-40B4-BE49-F238E27FC236}">
                <a16:creationId xmlns="" xmlns:a16="http://schemas.microsoft.com/office/drawing/2014/main" id="{ACB33454-D206-41E2-8818-80F57201EA6A}"/>
              </a:ext>
            </a:extLst>
          </p:cNvPr>
          <p:cNvSpPr txBox="1"/>
          <p:nvPr/>
        </p:nvSpPr>
        <p:spPr>
          <a:xfrm>
            <a:off x="2805295" y="4718272"/>
            <a:ext cx="6960503" cy="769441"/>
          </a:xfrm>
          <a:prstGeom prst="rect">
            <a:avLst/>
          </a:prstGeom>
          <a:noFill/>
        </p:spPr>
        <p:txBody>
          <a:bodyPr wrap="square">
            <a:spAutoFit/>
          </a:bodyPr>
          <a:lstStyle/>
          <a:p>
            <a:pPr algn="ctr"/>
            <a:r>
              <a:rPr lang="en-US" altLang="zh-CN" sz="4000" b="1" dirty="0">
                <a:solidFill>
                  <a:srgbClr val="EEECE1">
                    <a:lumMod val="25000"/>
                  </a:srgbClr>
                </a:solidFill>
                <a:latin typeface="Calibri"/>
                <a:ea typeface="微软雅黑" pitchFamily="34" charset="-122"/>
              </a:rPr>
              <a:t>4.2 </a:t>
            </a:r>
            <a:r>
              <a:rPr lang="zh-CN" altLang="en-US" sz="4400" b="1" dirty="0">
                <a:solidFill>
                  <a:srgbClr val="EEECE1">
                    <a:lumMod val="25000"/>
                  </a:srgbClr>
                </a:solidFill>
                <a:latin typeface="Calibri"/>
                <a:ea typeface="微软雅黑" pitchFamily="34" charset="-122"/>
              </a:rPr>
              <a:t>使用 </a:t>
            </a:r>
            <a:r>
              <a:rPr lang="en-US" altLang="zh-CN" sz="4400" b="1" dirty="0">
                <a:solidFill>
                  <a:srgbClr val="EEECE1">
                    <a:lumMod val="25000"/>
                  </a:srgbClr>
                </a:solidFill>
                <a:latin typeface="Calibri"/>
                <a:ea typeface="微软雅黑" pitchFamily="34" charset="-122"/>
              </a:rPr>
              <a:t>Adapter </a:t>
            </a:r>
            <a:r>
              <a:rPr lang="zh-CN" altLang="en-US" sz="4400" b="1" dirty="0">
                <a:solidFill>
                  <a:srgbClr val="EEECE1">
                    <a:lumMod val="25000"/>
                  </a:srgbClr>
                </a:solidFill>
                <a:latin typeface="Calibri"/>
                <a:ea typeface="微软雅黑" pitchFamily="34" charset="-122"/>
              </a:rPr>
              <a:t>定义列表</a:t>
            </a:r>
            <a:r>
              <a:rPr lang="en-US" altLang="zh-CN" sz="4400" b="1" dirty="0">
                <a:solidFill>
                  <a:srgbClr val="EEECE1">
                    <a:lumMod val="25000"/>
                  </a:srgbClr>
                </a:solidFill>
                <a:latin typeface="Calibri"/>
                <a:ea typeface="微软雅黑" pitchFamily="34" charset="-122"/>
              </a:rPr>
              <a:t> </a:t>
            </a:r>
            <a:endParaRPr lang="zh-CN" altLang="en-US" sz="2000" dirty="0">
              <a:solidFill>
                <a:prstClr val="black"/>
              </a:solidFill>
              <a:latin typeface="Calibri"/>
            </a:endParaRPr>
          </a:p>
        </p:txBody>
      </p:sp>
    </p:spTree>
    <p:extLst>
      <p:ext uri="{BB962C8B-B14F-4D97-AF65-F5344CB8AC3E}">
        <p14:creationId xmlns="" xmlns:p14="http://schemas.microsoft.com/office/powerpoint/2010/main" val="3083134799"/>
      </p:ext>
    </p:extLst>
  </p:cSld>
  <p:clrMapOvr>
    <a:masterClrMapping/>
  </p:clrMapOvr>
  <mc:AlternateContent xmlns:mc="http://schemas.openxmlformats.org/markup-compatibility/2006">
    <mc:Choice xmlns=""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D39A5093-2709-49A2-9CAA-B3F500973584}"/>
              </a:ext>
            </a:extLst>
          </p:cNvPr>
          <p:cNvSpPr>
            <a:spLocks noGrp="1"/>
          </p:cNvSpPr>
          <p:nvPr>
            <p:ph idx="1"/>
          </p:nvPr>
        </p:nvSpPr>
        <p:spPr/>
        <p:txBody>
          <a:bodyPr/>
          <a:lstStyle/>
          <a:p>
            <a:pPr>
              <a:lnSpc>
                <a:spcPct val="120000"/>
              </a:lnSpc>
            </a:pPr>
            <a:r>
              <a:rPr lang="en-US" altLang="zh-CN" sz="2600" dirty="0" err="1"/>
              <a:t>ListView</a:t>
            </a:r>
            <a:r>
              <a:rPr lang="zh-CN" altLang="en-US" sz="2600" dirty="0"/>
              <a:t>的滚动毕竟只是获得了视觉上的效果，可是如果</a:t>
            </a:r>
            <a:r>
              <a:rPr lang="en-US" altLang="zh-CN" sz="2600" dirty="0" err="1"/>
              <a:t>ListView</a:t>
            </a:r>
            <a:r>
              <a:rPr lang="zh-CN" altLang="en-US" sz="2600" dirty="0"/>
              <a:t>的子项不能点击的话，这个控件的实际用途将非常有限。</a:t>
            </a:r>
            <a:endParaRPr lang="en-US" altLang="zh-CN" sz="2600" dirty="0"/>
          </a:p>
          <a:p>
            <a:pPr>
              <a:lnSpc>
                <a:spcPct val="120000"/>
              </a:lnSpc>
            </a:pPr>
            <a:r>
              <a:rPr lang="zh-CN" altLang="en-US" sz="2600" dirty="0"/>
              <a:t>请思考，如何实现 </a:t>
            </a:r>
            <a:r>
              <a:rPr lang="en-US" altLang="zh-CN" sz="2600" dirty="0" err="1"/>
              <a:t>ListView</a:t>
            </a:r>
            <a:r>
              <a:rPr lang="en-US" altLang="zh-CN" sz="2600" dirty="0"/>
              <a:t> </a:t>
            </a:r>
            <a:r>
              <a:rPr lang="zh-CN" altLang="en-US" sz="2600" dirty="0"/>
              <a:t>的</a:t>
            </a:r>
            <a:r>
              <a:rPr lang="zh-CN" altLang="en-US" sz="2600" dirty="0">
                <a:solidFill>
                  <a:srgbClr val="FF0000"/>
                </a:solidFill>
              </a:rPr>
              <a:t>子项点击事件</a:t>
            </a:r>
            <a:r>
              <a:rPr lang="zh-CN" altLang="en-US" sz="2600" dirty="0"/>
              <a:t>处理？</a:t>
            </a:r>
            <a:endParaRPr lang="en-US" altLang="zh-CN" sz="2600" dirty="0"/>
          </a:p>
          <a:p>
            <a:pPr lvl="1">
              <a:lnSpc>
                <a:spcPct val="120000"/>
              </a:lnSpc>
            </a:pPr>
            <a:r>
              <a:rPr lang="zh-CN" altLang="en-US" dirty="0"/>
              <a:t>方法：为 </a:t>
            </a:r>
            <a:r>
              <a:rPr lang="en-US" altLang="zh-CN" dirty="0" err="1"/>
              <a:t>ListView</a:t>
            </a:r>
            <a:r>
              <a:rPr lang="en-US" altLang="zh-CN" dirty="0"/>
              <a:t> </a:t>
            </a:r>
            <a:r>
              <a:rPr lang="zh-CN" altLang="en-US" dirty="0"/>
              <a:t>设置 </a:t>
            </a:r>
            <a:r>
              <a:rPr lang="en-US" altLang="zh-CN" dirty="0" err="1"/>
              <a:t>OnItemClieckListener</a:t>
            </a:r>
            <a:r>
              <a:rPr lang="en-US" altLang="zh-CN" dirty="0"/>
              <a:t> </a:t>
            </a:r>
            <a:r>
              <a:rPr lang="zh-CN" altLang="en-US" dirty="0"/>
              <a:t>监听器</a:t>
            </a:r>
            <a:endParaRPr lang="en-US" altLang="zh-CN" dirty="0"/>
          </a:p>
          <a:p>
            <a:pPr lvl="1">
              <a:lnSpc>
                <a:spcPct val="120000"/>
              </a:lnSpc>
            </a:pPr>
            <a:r>
              <a:rPr lang="zh-CN" altLang="en-US" dirty="0"/>
              <a:t>当用户点击</a:t>
            </a:r>
            <a:r>
              <a:rPr lang="en-US" altLang="zh-CN" dirty="0" err="1"/>
              <a:t>ListView</a:t>
            </a:r>
            <a:r>
              <a:rPr lang="zh-CN" altLang="en-US" dirty="0"/>
              <a:t>中的任何一个子项时，回调监听器的</a:t>
            </a:r>
            <a:r>
              <a:rPr lang="en-US" altLang="zh-CN" dirty="0" err="1"/>
              <a:t>onItemClick</a:t>
            </a:r>
            <a:r>
              <a:rPr lang="en-US" altLang="zh-CN" dirty="0"/>
              <a:t>()</a:t>
            </a:r>
            <a:r>
              <a:rPr lang="zh-CN" altLang="en-US" dirty="0"/>
              <a:t>方法对点击事件进行响应。</a:t>
            </a:r>
          </a:p>
          <a:p>
            <a:pPr>
              <a:lnSpc>
                <a:spcPct val="120000"/>
              </a:lnSpc>
            </a:pPr>
            <a:endParaRPr lang="zh-CN" altLang="en-US" dirty="0"/>
          </a:p>
        </p:txBody>
      </p:sp>
      <p:sp>
        <p:nvSpPr>
          <p:cNvPr id="3" name="标题 2">
            <a:extLst>
              <a:ext uri="{FF2B5EF4-FFF2-40B4-BE49-F238E27FC236}">
                <a16:creationId xmlns="" xmlns:a16="http://schemas.microsoft.com/office/drawing/2014/main" id="{8AE53790-B813-48F2-88FB-B7CE0402B113}"/>
              </a:ext>
            </a:extLst>
          </p:cNvPr>
          <p:cNvSpPr>
            <a:spLocks noGrp="1"/>
          </p:cNvSpPr>
          <p:nvPr>
            <p:ph type="title"/>
          </p:nvPr>
        </p:nvSpPr>
        <p:spPr/>
        <p:txBody>
          <a:bodyPr/>
          <a:lstStyle/>
          <a:p>
            <a:r>
              <a:rPr lang="zh-CN" altLang="en-US" dirty="0"/>
              <a:t>思考：</a:t>
            </a:r>
          </a:p>
        </p:txBody>
      </p:sp>
    </p:spTree>
    <p:extLst>
      <p:ext uri="{BB962C8B-B14F-4D97-AF65-F5344CB8AC3E}">
        <p14:creationId xmlns="" xmlns:p14="http://schemas.microsoft.com/office/powerpoint/2010/main" val="21083150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80463EB6-9DB3-4119-BC09-172F4E395F6C}"/>
              </a:ext>
            </a:extLst>
          </p:cNvPr>
          <p:cNvSpPr>
            <a:spLocks noGrp="1"/>
          </p:cNvSpPr>
          <p:nvPr>
            <p:ph idx="1"/>
          </p:nvPr>
        </p:nvSpPr>
        <p:spPr/>
        <p:txBody>
          <a:bodyPr/>
          <a:lstStyle/>
          <a:p>
            <a:pPr marL="514338" indent="-514338">
              <a:buFont typeface="+mj-lt"/>
              <a:buAutoNum type="arabicPeriod"/>
            </a:pPr>
            <a:r>
              <a:rPr lang="zh-CN" altLang="en-US" sz="2400" dirty="0"/>
              <a:t>单击列表项事件</a:t>
            </a:r>
          </a:p>
          <a:p>
            <a:pPr lvl="1" algn="just"/>
            <a:r>
              <a:rPr lang="en-US" altLang="zh-CN" sz="1800" dirty="0" err="1"/>
              <a:t>OnItemClieckListener</a:t>
            </a:r>
            <a:r>
              <a:rPr lang="zh-CN" altLang="en-US" sz="1800" dirty="0"/>
              <a:t>监听器，</a:t>
            </a:r>
            <a:r>
              <a:rPr lang="en-US" altLang="zh-CN" sz="1800" dirty="0" err="1"/>
              <a:t>onItemClick</a:t>
            </a:r>
            <a:r>
              <a:rPr lang="en-US" altLang="zh-CN" sz="1800" dirty="0"/>
              <a:t>()</a:t>
            </a:r>
            <a:r>
              <a:rPr lang="zh-CN" altLang="en-US" sz="1800" dirty="0"/>
              <a:t>方法。</a:t>
            </a:r>
          </a:p>
          <a:p>
            <a:pPr marL="514338" indent="-514338">
              <a:buFont typeface="+mj-lt"/>
              <a:buAutoNum type="arabicPeriod"/>
            </a:pPr>
            <a:r>
              <a:rPr lang="zh-CN" altLang="en-US" sz="2400" dirty="0"/>
              <a:t>长按列表项事件</a:t>
            </a:r>
          </a:p>
          <a:p>
            <a:pPr lvl="1" algn="just"/>
            <a:r>
              <a:rPr lang="en-US" altLang="zh-CN" sz="1800" dirty="0" err="1"/>
              <a:t>OnItemLongClickListener</a:t>
            </a:r>
            <a:r>
              <a:rPr lang="zh-CN" altLang="en-US" sz="1800" dirty="0"/>
              <a:t>监听器，</a:t>
            </a:r>
            <a:r>
              <a:rPr lang="en-US" altLang="zh-CN" sz="1800" dirty="0" err="1"/>
              <a:t>onItemLongClick</a:t>
            </a:r>
            <a:r>
              <a:rPr lang="en-US" altLang="zh-CN" sz="1800" dirty="0"/>
              <a:t>()</a:t>
            </a:r>
            <a:r>
              <a:rPr lang="zh-CN" altLang="en-US" sz="1800" dirty="0"/>
              <a:t>方法。</a:t>
            </a:r>
          </a:p>
          <a:p>
            <a:endParaRPr lang="zh-CN" altLang="en-US" dirty="0"/>
          </a:p>
        </p:txBody>
      </p:sp>
      <p:sp>
        <p:nvSpPr>
          <p:cNvPr id="3" name="标题 2">
            <a:extLst>
              <a:ext uri="{FF2B5EF4-FFF2-40B4-BE49-F238E27FC236}">
                <a16:creationId xmlns="" xmlns:a16="http://schemas.microsoft.com/office/drawing/2014/main" id="{1A4D792C-8CEC-477E-BE23-D455FBAAB6CC}"/>
              </a:ext>
            </a:extLst>
          </p:cNvPr>
          <p:cNvSpPr>
            <a:spLocks noGrp="1"/>
          </p:cNvSpPr>
          <p:nvPr>
            <p:ph type="title"/>
          </p:nvPr>
        </p:nvSpPr>
        <p:spPr/>
        <p:txBody>
          <a:bodyPr/>
          <a:lstStyle/>
          <a:p>
            <a:r>
              <a:rPr lang="en-US" altLang="zh-CN" dirty="0" err="1"/>
              <a:t>ListView</a:t>
            </a:r>
            <a:r>
              <a:rPr lang="zh-CN" altLang="en-US" dirty="0"/>
              <a:t>控件的常用事件</a:t>
            </a:r>
          </a:p>
        </p:txBody>
      </p:sp>
      <p:sp>
        <p:nvSpPr>
          <p:cNvPr id="7" name="矩形 6">
            <a:extLst>
              <a:ext uri="{FF2B5EF4-FFF2-40B4-BE49-F238E27FC236}">
                <a16:creationId xmlns="" xmlns:a16="http://schemas.microsoft.com/office/drawing/2014/main" id="{22A4944B-C202-44B4-AE2F-2E1242636CA5}"/>
              </a:ext>
            </a:extLst>
          </p:cNvPr>
          <p:cNvSpPr/>
          <p:nvPr/>
        </p:nvSpPr>
        <p:spPr>
          <a:xfrm>
            <a:off x="1055165" y="2850811"/>
            <a:ext cx="9606350" cy="1938992"/>
          </a:xfrm>
          <a:prstGeom prst="rect">
            <a:avLst/>
          </a:prstGeom>
          <a:solidFill>
            <a:schemeClr val="accent2">
              <a:lumMod val="20000"/>
              <a:lumOff val="80000"/>
            </a:schemeClr>
          </a:solidFill>
          <a:ln>
            <a:solidFill>
              <a:schemeClr val="accent1">
                <a:lumMod val="50000"/>
              </a:schemeClr>
            </a:solidFill>
          </a:ln>
        </p:spPr>
        <p:txBody>
          <a:bodyPr wrap="square">
            <a:spAutoFit/>
          </a:bodyPr>
          <a:lstStyle/>
          <a:p>
            <a:r>
              <a:rPr lang="en-US" altLang="zh-CN" sz="2000" dirty="0" err="1">
                <a:solidFill>
                  <a:srgbClr val="000000"/>
                </a:solidFill>
                <a:latin typeface="??"/>
              </a:rPr>
              <a:t>listView.setOnItemClickListener</a:t>
            </a:r>
            <a:r>
              <a:rPr lang="en-US" altLang="zh-CN" sz="2000" dirty="0">
                <a:solidFill>
                  <a:srgbClr val="000000"/>
                </a:solidFill>
                <a:latin typeface="??"/>
              </a:rPr>
              <a:t>(</a:t>
            </a:r>
            <a:r>
              <a:rPr lang="en-US" altLang="zh-CN" sz="2000" b="1" dirty="0">
                <a:solidFill>
                  <a:srgbClr val="000080"/>
                </a:solidFill>
                <a:latin typeface="??"/>
              </a:rPr>
              <a:t>new </a:t>
            </a:r>
            <a:r>
              <a:rPr lang="en-US" altLang="zh-CN" sz="2000" dirty="0" err="1">
                <a:solidFill>
                  <a:srgbClr val="000000"/>
                </a:solidFill>
                <a:latin typeface="??"/>
              </a:rPr>
              <a:t>AdapterView.OnItemClickListener</a:t>
            </a:r>
            <a:r>
              <a:rPr lang="en-US" altLang="zh-CN" sz="2000" dirty="0">
                <a:solidFill>
                  <a:srgbClr val="000000"/>
                </a:solidFill>
                <a:latin typeface="??"/>
              </a:rPr>
              <a:t>() {</a:t>
            </a:r>
            <a:br>
              <a:rPr lang="en-US" altLang="zh-CN" sz="2000" dirty="0">
                <a:solidFill>
                  <a:srgbClr val="000000"/>
                </a:solidFill>
                <a:latin typeface="??"/>
              </a:rPr>
            </a:br>
            <a:r>
              <a:rPr lang="en-US" altLang="zh-CN" sz="2000" dirty="0">
                <a:solidFill>
                  <a:srgbClr val="000000"/>
                </a:solidFill>
                <a:latin typeface="??"/>
              </a:rPr>
              <a:t>    </a:t>
            </a:r>
            <a:r>
              <a:rPr lang="en-US" altLang="zh-CN" sz="2000" dirty="0">
                <a:solidFill>
                  <a:srgbClr val="808000"/>
                </a:solidFill>
                <a:latin typeface="??"/>
              </a:rPr>
              <a:t>@Override</a:t>
            </a:r>
            <a:br>
              <a:rPr lang="en-US" altLang="zh-CN" sz="2000" dirty="0">
                <a:solidFill>
                  <a:srgbClr val="808000"/>
                </a:solidFill>
                <a:latin typeface="??"/>
              </a:rPr>
            </a:br>
            <a:r>
              <a:rPr lang="en-US" altLang="zh-CN" sz="2000" dirty="0">
                <a:solidFill>
                  <a:srgbClr val="808000"/>
                </a:solidFill>
                <a:latin typeface="??"/>
              </a:rPr>
              <a:t>    </a:t>
            </a:r>
            <a:r>
              <a:rPr lang="en-US" altLang="zh-CN" sz="2000" b="1" dirty="0">
                <a:solidFill>
                  <a:srgbClr val="000080"/>
                </a:solidFill>
                <a:latin typeface="??"/>
              </a:rPr>
              <a:t>public void </a:t>
            </a:r>
            <a:r>
              <a:rPr lang="en-US" altLang="zh-CN" sz="2000" dirty="0" err="1">
                <a:solidFill>
                  <a:srgbClr val="000000"/>
                </a:solidFill>
                <a:latin typeface="??"/>
              </a:rPr>
              <a:t>onItemClick</a:t>
            </a:r>
            <a:r>
              <a:rPr lang="en-US" altLang="zh-CN" sz="2000" dirty="0">
                <a:solidFill>
                  <a:srgbClr val="000000"/>
                </a:solidFill>
                <a:latin typeface="??"/>
              </a:rPr>
              <a:t>(</a:t>
            </a:r>
            <a:r>
              <a:rPr lang="en-US" altLang="zh-CN" sz="2000" dirty="0" err="1">
                <a:solidFill>
                  <a:srgbClr val="000000"/>
                </a:solidFill>
                <a:latin typeface="??"/>
              </a:rPr>
              <a:t>AdapterView</a:t>
            </a:r>
            <a:r>
              <a:rPr lang="en-US" altLang="zh-CN" sz="2000" dirty="0">
                <a:solidFill>
                  <a:srgbClr val="000000"/>
                </a:solidFill>
                <a:latin typeface="??"/>
              </a:rPr>
              <a:t>&lt;?&gt; parent, View </a:t>
            </a:r>
            <a:r>
              <a:rPr lang="en-US" altLang="zh-CN" sz="2000" dirty="0" err="1">
                <a:solidFill>
                  <a:srgbClr val="000000"/>
                </a:solidFill>
                <a:latin typeface="??"/>
              </a:rPr>
              <a:t>view</a:t>
            </a:r>
            <a:r>
              <a:rPr lang="en-US" altLang="zh-CN" sz="2000" dirty="0">
                <a:solidFill>
                  <a:srgbClr val="000000"/>
                </a:solidFill>
                <a:latin typeface="??"/>
              </a:rPr>
              <a:t>,                 </a:t>
            </a:r>
          </a:p>
          <a:p>
            <a:r>
              <a:rPr lang="en-US" altLang="zh-CN" sz="2000" b="1" dirty="0">
                <a:solidFill>
                  <a:srgbClr val="000000"/>
                </a:solidFill>
                <a:latin typeface="??"/>
              </a:rPr>
              <a:t>                                               </a:t>
            </a:r>
            <a:r>
              <a:rPr lang="en-US" altLang="zh-CN" sz="2000" b="1" dirty="0">
                <a:solidFill>
                  <a:srgbClr val="000080"/>
                </a:solidFill>
                <a:latin typeface="??"/>
              </a:rPr>
              <a:t>int </a:t>
            </a:r>
            <a:r>
              <a:rPr lang="en-US" altLang="zh-CN" sz="2000" dirty="0">
                <a:solidFill>
                  <a:srgbClr val="000000"/>
                </a:solidFill>
                <a:latin typeface="??"/>
              </a:rPr>
              <a:t>position, </a:t>
            </a:r>
            <a:r>
              <a:rPr lang="en-US" altLang="zh-CN" sz="2000" b="1" dirty="0">
                <a:solidFill>
                  <a:srgbClr val="000080"/>
                </a:solidFill>
                <a:latin typeface="??"/>
              </a:rPr>
              <a:t>long </a:t>
            </a:r>
            <a:r>
              <a:rPr lang="en-US" altLang="zh-CN" sz="2000" dirty="0">
                <a:solidFill>
                  <a:srgbClr val="000000"/>
                </a:solidFill>
                <a:latin typeface="??"/>
              </a:rPr>
              <a:t>id) {</a:t>
            </a:r>
            <a:br>
              <a:rPr lang="en-US" altLang="zh-CN" sz="2000" dirty="0">
                <a:solidFill>
                  <a:srgbClr val="000000"/>
                </a:solidFill>
                <a:latin typeface="??"/>
              </a:rPr>
            </a:br>
            <a:r>
              <a:rPr lang="en-US" altLang="zh-CN" sz="2000" dirty="0">
                <a:solidFill>
                  <a:srgbClr val="000000"/>
                </a:solidFill>
                <a:latin typeface="??"/>
              </a:rPr>
              <a:t>    }</a:t>
            </a:r>
            <a:br>
              <a:rPr lang="en-US" altLang="zh-CN" sz="2000" dirty="0">
                <a:solidFill>
                  <a:srgbClr val="000000"/>
                </a:solidFill>
                <a:latin typeface="??"/>
              </a:rPr>
            </a:br>
            <a:r>
              <a:rPr lang="en-US" altLang="zh-CN" sz="2000" dirty="0">
                <a:solidFill>
                  <a:srgbClr val="000000"/>
                </a:solidFill>
                <a:latin typeface="??"/>
              </a:rPr>
              <a:t>});</a:t>
            </a:r>
          </a:p>
        </p:txBody>
      </p:sp>
    </p:spTree>
    <p:extLst>
      <p:ext uri="{BB962C8B-B14F-4D97-AF65-F5344CB8AC3E}">
        <p14:creationId xmlns="" xmlns:p14="http://schemas.microsoft.com/office/powerpoint/2010/main" val="115309907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112363F5-BF36-4DAF-9C15-6B1898139E41}"/>
              </a:ext>
            </a:extLst>
          </p:cNvPr>
          <p:cNvSpPr>
            <a:spLocks noGrp="1"/>
          </p:cNvSpPr>
          <p:nvPr>
            <p:ph type="title"/>
          </p:nvPr>
        </p:nvSpPr>
        <p:spPr/>
        <p:txBody>
          <a:bodyPr/>
          <a:lstStyle/>
          <a:p>
            <a:r>
              <a:rPr lang="zh-CN" altLang="en-US" dirty="0"/>
              <a:t>事件处理方法</a:t>
            </a:r>
            <a:r>
              <a:rPr lang="en-US" altLang="zh-CN" dirty="0" err="1"/>
              <a:t>onItemClick</a:t>
            </a:r>
            <a:r>
              <a:rPr lang="en-US" altLang="zh-CN" dirty="0"/>
              <a:t>()</a:t>
            </a:r>
            <a:endParaRPr lang="zh-CN" altLang="en-US" dirty="0"/>
          </a:p>
        </p:txBody>
      </p:sp>
      <p:sp>
        <p:nvSpPr>
          <p:cNvPr id="5" name="矩形 4">
            <a:extLst>
              <a:ext uri="{FF2B5EF4-FFF2-40B4-BE49-F238E27FC236}">
                <a16:creationId xmlns="" xmlns:a16="http://schemas.microsoft.com/office/drawing/2014/main" id="{41A17EB7-4770-4A4D-B358-BF17C975331D}"/>
              </a:ext>
            </a:extLst>
          </p:cNvPr>
          <p:cNvSpPr/>
          <p:nvPr/>
        </p:nvSpPr>
        <p:spPr>
          <a:xfrm>
            <a:off x="591707" y="1382094"/>
            <a:ext cx="11042574" cy="4524315"/>
          </a:xfrm>
          <a:prstGeom prst="rect">
            <a:avLst/>
          </a:prstGeom>
          <a:solidFill>
            <a:schemeClr val="accent2">
              <a:lumMod val="20000"/>
              <a:lumOff val="80000"/>
            </a:schemeClr>
          </a:solidFill>
          <a:ln>
            <a:solidFill>
              <a:schemeClr val="accent1">
                <a:lumMod val="50000"/>
              </a:schemeClr>
            </a:solidFill>
          </a:ln>
        </p:spPr>
        <p:txBody>
          <a:bodyPr wrap="square">
            <a:spAutoFit/>
          </a:bodyPr>
          <a:lstStyle/>
          <a:p>
            <a:r>
              <a:rPr lang="en-US" altLang="zh-CN" sz="2400" dirty="0" err="1">
                <a:solidFill>
                  <a:srgbClr val="000000"/>
                </a:solidFill>
                <a:latin typeface="??"/>
              </a:rPr>
              <a:t>listView.setOnItemClickListener</a:t>
            </a:r>
            <a:r>
              <a:rPr lang="en-US" altLang="zh-CN" sz="2400" dirty="0">
                <a:solidFill>
                  <a:srgbClr val="000000"/>
                </a:solidFill>
                <a:latin typeface="??"/>
              </a:rPr>
              <a:t>(</a:t>
            </a:r>
            <a:r>
              <a:rPr lang="en-US" altLang="zh-CN" sz="2400" b="1" dirty="0">
                <a:solidFill>
                  <a:srgbClr val="000080"/>
                </a:solidFill>
                <a:latin typeface="??"/>
              </a:rPr>
              <a:t>new </a:t>
            </a:r>
            <a:r>
              <a:rPr lang="en-US" altLang="zh-CN" sz="2400" dirty="0" err="1">
                <a:solidFill>
                  <a:srgbClr val="000000"/>
                </a:solidFill>
                <a:latin typeface="??"/>
              </a:rPr>
              <a:t>AdapterView.OnItemClickListener</a:t>
            </a:r>
            <a:r>
              <a:rPr lang="en-US" altLang="zh-CN" sz="2400" dirty="0">
                <a:solidFill>
                  <a:srgbClr val="000000"/>
                </a:solidFill>
                <a:latin typeface="??"/>
              </a:rPr>
              <a:t>() {</a:t>
            </a:r>
            <a:br>
              <a:rPr lang="en-US" altLang="zh-CN" sz="2400" dirty="0">
                <a:solidFill>
                  <a:srgbClr val="000000"/>
                </a:solidFill>
                <a:latin typeface="??"/>
              </a:rPr>
            </a:br>
            <a:r>
              <a:rPr lang="en-US" altLang="zh-CN" sz="2400" dirty="0">
                <a:solidFill>
                  <a:srgbClr val="000000"/>
                </a:solidFill>
                <a:latin typeface="??"/>
              </a:rPr>
              <a:t>    </a:t>
            </a:r>
            <a:r>
              <a:rPr lang="en-US" altLang="zh-CN" sz="2400" dirty="0">
                <a:solidFill>
                  <a:srgbClr val="808000"/>
                </a:solidFill>
                <a:latin typeface="??"/>
              </a:rPr>
              <a:t>@Override</a:t>
            </a:r>
            <a:br>
              <a:rPr lang="en-US" altLang="zh-CN" sz="2400" dirty="0">
                <a:solidFill>
                  <a:srgbClr val="808000"/>
                </a:solidFill>
                <a:latin typeface="??"/>
              </a:rPr>
            </a:br>
            <a:r>
              <a:rPr lang="en-US" altLang="zh-CN" sz="2400" dirty="0">
                <a:solidFill>
                  <a:srgbClr val="808000"/>
                </a:solidFill>
                <a:latin typeface="??"/>
              </a:rPr>
              <a:t>    </a:t>
            </a:r>
            <a:r>
              <a:rPr lang="en-US" altLang="zh-CN" sz="2400" b="1" dirty="0">
                <a:solidFill>
                  <a:srgbClr val="000080"/>
                </a:solidFill>
                <a:latin typeface="??"/>
              </a:rPr>
              <a:t>public void </a:t>
            </a:r>
            <a:r>
              <a:rPr lang="en-US" altLang="zh-CN" sz="2400" dirty="0" err="1">
                <a:solidFill>
                  <a:srgbClr val="000000"/>
                </a:solidFill>
                <a:latin typeface="??"/>
              </a:rPr>
              <a:t>onItemClick</a:t>
            </a:r>
            <a:r>
              <a:rPr lang="en-US" altLang="zh-CN" sz="2400" dirty="0">
                <a:solidFill>
                  <a:srgbClr val="000000"/>
                </a:solidFill>
                <a:latin typeface="??"/>
              </a:rPr>
              <a:t>(</a:t>
            </a:r>
            <a:r>
              <a:rPr lang="en-US" altLang="zh-CN" sz="2400" dirty="0" err="1">
                <a:solidFill>
                  <a:srgbClr val="000000"/>
                </a:solidFill>
                <a:latin typeface="??"/>
              </a:rPr>
              <a:t>AdapterView</a:t>
            </a:r>
            <a:r>
              <a:rPr lang="en-US" altLang="zh-CN" sz="2400" dirty="0">
                <a:solidFill>
                  <a:srgbClr val="000000"/>
                </a:solidFill>
                <a:latin typeface="??"/>
              </a:rPr>
              <a:t>&lt;?&gt; parent, View </a:t>
            </a:r>
            <a:r>
              <a:rPr lang="en-US" altLang="zh-CN" sz="2400" dirty="0" err="1">
                <a:solidFill>
                  <a:srgbClr val="000000"/>
                </a:solidFill>
                <a:latin typeface="??"/>
              </a:rPr>
              <a:t>view</a:t>
            </a:r>
            <a:r>
              <a:rPr lang="en-US" altLang="zh-CN" sz="2400" dirty="0">
                <a:solidFill>
                  <a:srgbClr val="000000"/>
                </a:solidFill>
                <a:latin typeface="??"/>
              </a:rPr>
              <a:t>,                 </a:t>
            </a:r>
          </a:p>
          <a:p>
            <a:r>
              <a:rPr lang="en-US" altLang="zh-CN" sz="2400" b="1" dirty="0">
                <a:solidFill>
                  <a:srgbClr val="000000"/>
                </a:solidFill>
                <a:latin typeface="??"/>
              </a:rPr>
              <a:t>                                               </a:t>
            </a:r>
            <a:r>
              <a:rPr lang="en-US" altLang="zh-CN" sz="2400" b="1" dirty="0">
                <a:solidFill>
                  <a:srgbClr val="000080"/>
                </a:solidFill>
                <a:latin typeface="??"/>
              </a:rPr>
              <a:t>int </a:t>
            </a:r>
            <a:r>
              <a:rPr lang="en-US" altLang="zh-CN" sz="2400" dirty="0">
                <a:solidFill>
                  <a:srgbClr val="000000"/>
                </a:solidFill>
                <a:latin typeface="??"/>
              </a:rPr>
              <a:t>position, </a:t>
            </a:r>
            <a:r>
              <a:rPr lang="en-US" altLang="zh-CN" sz="2400" b="1" dirty="0">
                <a:solidFill>
                  <a:srgbClr val="000080"/>
                </a:solidFill>
                <a:latin typeface="??"/>
              </a:rPr>
              <a:t>long </a:t>
            </a:r>
            <a:r>
              <a:rPr lang="en-US" altLang="zh-CN" sz="2400" dirty="0">
                <a:solidFill>
                  <a:srgbClr val="000000"/>
                </a:solidFill>
                <a:latin typeface="??"/>
              </a:rPr>
              <a:t>id) {</a:t>
            </a:r>
          </a:p>
          <a:p>
            <a:r>
              <a:rPr lang="en-US" altLang="zh-CN" sz="2400" b="1" dirty="0">
                <a:solidFill>
                  <a:srgbClr val="000080"/>
                </a:solidFill>
                <a:latin typeface="??"/>
              </a:rPr>
              <a:t>      if</a:t>
            </a:r>
            <a:r>
              <a:rPr lang="en-US" altLang="zh-CN" sz="2400" dirty="0">
                <a:solidFill>
                  <a:srgbClr val="000000"/>
                </a:solidFill>
                <a:latin typeface="??"/>
              </a:rPr>
              <a:t>(id == -1) { </a:t>
            </a:r>
          </a:p>
          <a:p>
            <a:r>
              <a:rPr lang="en-US" altLang="zh-CN" sz="2400" dirty="0">
                <a:solidFill>
                  <a:srgbClr val="000000"/>
                </a:solidFill>
                <a:latin typeface="??"/>
              </a:rPr>
              <a:t>            // </a:t>
            </a:r>
            <a:r>
              <a:rPr lang="zh-CN" altLang="en-US" sz="2400" dirty="0">
                <a:solidFill>
                  <a:srgbClr val="000000"/>
                </a:solidFill>
                <a:latin typeface="??"/>
              </a:rPr>
              <a:t>点击的是</a:t>
            </a:r>
            <a:r>
              <a:rPr lang="en-US" altLang="zh-CN" sz="2400" dirty="0" err="1">
                <a:solidFill>
                  <a:srgbClr val="000000"/>
                </a:solidFill>
                <a:latin typeface="??"/>
              </a:rPr>
              <a:t>headerView</a:t>
            </a:r>
            <a:r>
              <a:rPr lang="zh-CN" altLang="en-US" sz="2400" dirty="0">
                <a:solidFill>
                  <a:srgbClr val="000000"/>
                </a:solidFill>
                <a:latin typeface="??"/>
              </a:rPr>
              <a:t>或者</a:t>
            </a:r>
            <a:r>
              <a:rPr lang="en-US" altLang="zh-CN" sz="2400" dirty="0" err="1">
                <a:solidFill>
                  <a:srgbClr val="000000"/>
                </a:solidFill>
                <a:latin typeface="??"/>
              </a:rPr>
              <a:t>footerView</a:t>
            </a:r>
            <a:r>
              <a:rPr lang="en-US" altLang="zh-CN" sz="2400" dirty="0">
                <a:solidFill>
                  <a:srgbClr val="000000"/>
                </a:solidFill>
                <a:latin typeface="??"/>
              </a:rPr>
              <a:t> </a:t>
            </a:r>
          </a:p>
          <a:p>
            <a:r>
              <a:rPr lang="en-US" altLang="zh-CN" sz="2400" dirty="0">
                <a:solidFill>
                  <a:srgbClr val="000000"/>
                </a:solidFill>
                <a:latin typeface="??"/>
              </a:rPr>
              <a:t>             </a:t>
            </a:r>
            <a:r>
              <a:rPr lang="en-US" altLang="zh-CN" sz="2400" b="1" dirty="0">
                <a:solidFill>
                  <a:srgbClr val="000080"/>
                </a:solidFill>
                <a:latin typeface="??"/>
              </a:rPr>
              <a:t>return</a:t>
            </a:r>
            <a:r>
              <a:rPr lang="en-US" altLang="zh-CN" sz="2400" dirty="0">
                <a:solidFill>
                  <a:srgbClr val="000000"/>
                </a:solidFill>
                <a:latin typeface="??"/>
              </a:rPr>
              <a:t>; </a:t>
            </a:r>
          </a:p>
          <a:p>
            <a:r>
              <a:rPr lang="en-US" altLang="zh-CN" sz="2400" dirty="0">
                <a:solidFill>
                  <a:srgbClr val="000000"/>
                </a:solidFill>
                <a:latin typeface="??"/>
              </a:rPr>
              <a:t>      } </a:t>
            </a:r>
          </a:p>
          <a:p>
            <a:r>
              <a:rPr lang="en-US" altLang="zh-CN" sz="2400" dirty="0">
                <a:solidFill>
                  <a:srgbClr val="000000"/>
                </a:solidFill>
                <a:latin typeface="??"/>
              </a:rPr>
              <a:t>      int </a:t>
            </a:r>
            <a:r>
              <a:rPr lang="en-US" altLang="zh-CN" sz="2400" dirty="0" err="1">
                <a:solidFill>
                  <a:srgbClr val="000000"/>
                </a:solidFill>
                <a:latin typeface="??"/>
              </a:rPr>
              <a:t>realPosition</a:t>
            </a:r>
            <a:r>
              <a:rPr lang="en-US" altLang="zh-CN" sz="2400" dirty="0">
                <a:solidFill>
                  <a:srgbClr val="000000"/>
                </a:solidFill>
                <a:latin typeface="??"/>
              </a:rPr>
              <a:t> = (</a:t>
            </a:r>
            <a:r>
              <a:rPr lang="en-US" altLang="zh-CN" sz="2400" b="1" dirty="0">
                <a:solidFill>
                  <a:srgbClr val="000080"/>
                </a:solidFill>
                <a:latin typeface="??"/>
              </a:rPr>
              <a:t>int</a:t>
            </a:r>
            <a:r>
              <a:rPr lang="en-US" altLang="zh-CN" sz="2400" dirty="0">
                <a:solidFill>
                  <a:srgbClr val="000000"/>
                </a:solidFill>
                <a:latin typeface="??"/>
              </a:rPr>
              <a:t>)id; </a:t>
            </a:r>
          </a:p>
          <a:p>
            <a:r>
              <a:rPr lang="en-US" altLang="zh-CN" sz="2400" dirty="0">
                <a:solidFill>
                  <a:srgbClr val="000000"/>
                </a:solidFill>
                <a:latin typeface="??"/>
              </a:rPr>
              <a:t>      T item = </a:t>
            </a:r>
            <a:r>
              <a:rPr lang="en-US" altLang="zh-CN" sz="2400" dirty="0" err="1">
                <a:solidFill>
                  <a:srgbClr val="000000"/>
                </a:solidFill>
                <a:latin typeface="??"/>
              </a:rPr>
              <a:t>getItem</a:t>
            </a:r>
            <a:r>
              <a:rPr lang="en-US" altLang="zh-CN" sz="2400" dirty="0">
                <a:solidFill>
                  <a:srgbClr val="000000"/>
                </a:solidFill>
                <a:latin typeface="??"/>
              </a:rPr>
              <a:t>(</a:t>
            </a:r>
            <a:r>
              <a:rPr lang="en-US" altLang="zh-CN" sz="2400" dirty="0" err="1">
                <a:solidFill>
                  <a:srgbClr val="000000"/>
                </a:solidFill>
                <a:latin typeface="??"/>
              </a:rPr>
              <a:t>realPosition</a:t>
            </a:r>
            <a:r>
              <a:rPr lang="en-US" altLang="zh-CN" sz="2400" dirty="0">
                <a:solidFill>
                  <a:srgbClr val="000000"/>
                </a:solidFill>
                <a:latin typeface="??"/>
              </a:rPr>
              <a:t>); // </a:t>
            </a:r>
            <a:r>
              <a:rPr lang="zh-CN" altLang="en-US" sz="2400" dirty="0">
                <a:solidFill>
                  <a:srgbClr val="000000"/>
                </a:solidFill>
                <a:latin typeface="??"/>
              </a:rPr>
              <a:t>响应代码 </a:t>
            </a:r>
            <a:r>
              <a:rPr lang="en-US" altLang="zh-CN" sz="2400" dirty="0">
                <a:solidFill>
                  <a:srgbClr val="000000"/>
                </a:solidFill>
                <a:latin typeface="??"/>
              </a:rPr>
              <a:t/>
            </a:r>
            <a:br>
              <a:rPr lang="en-US" altLang="zh-CN" sz="2400" dirty="0">
                <a:solidFill>
                  <a:srgbClr val="000000"/>
                </a:solidFill>
                <a:latin typeface="??"/>
              </a:rPr>
            </a:br>
            <a:r>
              <a:rPr lang="en-US" altLang="zh-CN" sz="2400" dirty="0">
                <a:solidFill>
                  <a:srgbClr val="000000"/>
                </a:solidFill>
                <a:latin typeface="??"/>
              </a:rPr>
              <a:t>    }</a:t>
            </a:r>
            <a:br>
              <a:rPr lang="en-US" altLang="zh-CN" sz="2400" dirty="0">
                <a:solidFill>
                  <a:srgbClr val="000000"/>
                </a:solidFill>
                <a:latin typeface="??"/>
              </a:rPr>
            </a:br>
            <a:r>
              <a:rPr lang="en-US" altLang="zh-CN" sz="2400" dirty="0">
                <a:solidFill>
                  <a:srgbClr val="000000"/>
                </a:solidFill>
                <a:latin typeface="??"/>
              </a:rPr>
              <a:t>});</a:t>
            </a:r>
          </a:p>
        </p:txBody>
      </p:sp>
      <p:sp>
        <p:nvSpPr>
          <p:cNvPr id="6" name="矩形 5">
            <a:extLst>
              <a:ext uri="{FF2B5EF4-FFF2-40B4-BE49-F238E27FC236}">
                <a16:creationId xmlns="" xmlns:a16="http://schemas.microsoft.com/office/drawing/2014/main" id="{B551E31C-9344-452E-A570-BC934C908BE5}"/>
              </a:ext>
            </a:extLst>
          </p:cNvPr>
          <p:cNvSpPr/>
          <p:nvPr/>
        </p:nvSpPr>
        <p:spPr>
          <a:xfrm>
            <a:off x="1048556" y="2913662"/>
            <a:ext cx="6889214" cy="2511188"/>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19333065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B40188F0-368D-4342-ACBB-9751A10342C4}"/>
              </a:ext>
            </a:extLst>
          </p:cNvPr>
          <p:cNvSpPr>
            <a:spLocks noGrp="1"/>
          </p:cNvSpPr>
          <p:nvPr>
            <p:ph idx="1"/>
          </p:nvPr>
        </p:nvSpPr>
        <p:spPr>
          <a:xfrm>
            <a:off x="555315" y="1230941"/>
            <a:ext cx="5832788" cy="5119063"/>
          </a:xfrm>
        </p:spPr>
        <p:txBody>
          <a:bodyPr/>
          <a:lstStyle/>
          <a:p>
            <a:pPr algn="just">
              <a:lnSpc>
                <a:spcPct val="120000"/>
              </a:lnSpc>
            </a:pPr>
            <a:r>
              <a:rPr lang="zh-CN" altLang="en-US" sz="2400" dirty="0"/>
              <a:t>使用</a:t>
            </a:r>
            <a:r>
              <a:rPr lang="en-US" altLang="zh-CN" sz="2400" dirty="0" err="1"/>
              <a:t>ArrayAdapter</a:t>
            </a:r>
            <a:r>
              <a:rPr lang="zh-CN" altLang="en-US" sz="2400" dirty="0"/>
              <a:t>实现</a:t>
            </a:r>
            <a:r>
              <a:rPr lang="en-US" altLang="zh-CN" sz="2400" dirty="0"/>
              <a:t>Adapter</a:t>
            </a:r>
            <a:r>
              <a:rPr lang="zh-CN" altLang="en-US" sz="2400" dirty="0"/>
              <a:t>，效果单一。如果需要在每一个列表项放置多个不同的控件，则可以考虑使用</a:t>
            </a:r>
            <a:r>
              <a:rPr lang="en-US" altLang="zh-CN" sz="2400" dirty="0" err="1"/>
              <a:t>SimpleAdapter</a:t>
            </a:r>
            <a:r>
              <a:rPr lang="zh-CN" altLang="en-US" sz="2400" dirty="0"/>
              <a:t>。</a:t>
            </a:r>
            <a:endParaRPr lang="en-US" altLang="zh-CN" sz="2400" dirty="0"/>
          </a:p>
          <a:p>
            <a:pPr algn="just">
              <a:lnSpc>
                <a:spcPct val="120000"/>
              </a:lnSpc>
            </a:pPr>
            <a:r>
              <a:rPr lang="en-US" altLang="zh-CN" sz="2400" dirty="0" err="1"/>
              <a:t>SimpleAdapter</a:t>
            </a:r>
            <a:r>
              <a:rPr lang="zh-CN" altLang="en-US" sz="2400" dirty="0"/>
              <a:t>的扩展性较好，用户通过自定义子项布局，放上</a:t>
            </a:r>
            <a:r>
              <a:rPr lang="en-US" altLang="zh-CN" sz="2400" dirty="0" err="1"/>
              <a:t>ImageView</a:t>
            </a:r>
            <a:r>
              <a:rPr lang="zh-CN" altLang="en-US" sz="2400" dirty="0"/>
              <a:t>，</a:t>
            </a:r>
            <a:r>
              <a:rPr lang="en-US" altLang="zh-CN" sz="2400" dirty="0"/>
              <a:t>Button</a:t>
            </a:r>
            <a:r>
              <a:rPr lang="zh-CN" altLang="en-US" sz="2400" dirty="0"/>
              <a:t>，</a:t>
            </a:r>
            <a:r>
              <a:rPr lang="en-US" altLang="zh-CN" sz="2400" dirty="0" err="1"/>
              <a:t>CheckBox</a:t>
            </a:r>
            <a:r>
              <a:rPr lang="zh-CN" altLang="en-US" sz="2400" dirty="0"/>
              <a:t>等各种视图控件，可以丰富列表的显示。</a:t>
            </a:r>
          </a:p>
          <a:p>
            <a:pPr algn="just">
              <a:lnSpc>
                <a:spcPct val="120000"/>
              </a:lnSpc>
            </a:pPr>
            <a:endParaRPr lang="zh-CN" altLang="en-US" sz="2400" dirty="0"/>
          </a:p>
        </p:txBody>
      </p:sp>
      <p:sp>
        <p:nvSpPr>
          <p:cNvPr id="3" name="标题 2">
            <a:extLst>
              <a:ext uri="{FF2B5EF4-FFF2-40B4-BE49-F238E27FC236}">
                <a16:creationId xmlns="" xmlns:a16="http://schemas.microsoft.com/office/drawing/2014/main" id="{5F0E00C1-847A-410D-93D7-B2A5A3909797}"/>
              </a:ext>
            </a:extLst>
          </p:cNvPr>
          <p:cNvSpPr>
            <a:spLocks noGrp="1"/>
          </p:cNvSpPr>
          <p:nvPr>
            <p:ph type="title"/>
          </p:nvPr>
        </p:nvSpPr>
        <p:spPr/>
        <p:txBody>
          <a:bodyPr/>
          <a:lstStyle/>
          <a:p>
            <a:r>
              <a:rPr lang="en-US" altLang="zh-CN" dirty="0"/>
              <a:t>3. </a:t>
            </a:r>
            <a:r>
              <a:rPr lang="zh-CN" altLang="en-US" dirty="0"/>
              <a:t>基于</a:t>
            </a:r>
            <a:r>
              <a:rPr lang="en-US" altLang="zh-CN" dirty="0" err="1"/>
              <a:t>SimpleAdapter</a:t>
            </a:r>
            <a:r>
              <a:rPr lang="zh-CN" altLang="en-US" dirty="0"/>
              <a:t>定义</a:t>
            </a:r>
            <a:r>
              <a:rPr lang="en-US" altLang="zh-CN" dirty="0" err="1"/>
              <a:t>ListView</a:t>
            </a:r>
            <a:endParaRPr lang="zh-CN" altLang="en-US" dirty="0"/>
          </a:p>
        </p:txBody>
      </p:sp>
      <p:pic>
        <p:nvPicPr>
          <p:cNvPr id="8" name="图片 7">
            <a:extLst>
              <a:ext uri="{FF2B5EF4-FFF2-40B4-BE49-F238E27FC236}">
                <a16:creationId xmlns="" xmlns:a16="http://schemas.microsoft.com/office/drawing/2014/main" id="{FC61A090-7AE8-4E7D-B1B0-9E3ECB8D92E8}"/>
              </a:ext>
            </a:extLst>
          </p:cNvPr>
          <p:cNvPicPr>
            <a:picLocks noChangeAspect="1"/>
          </p:cNvPicPr>
          <p:nvPr/>
        </p:nvPicPr>
        <p:blipFill>
          <a:blip r:embed="rId3"/>
          <a:stretch>
            <a:fillRect/>
          </a:stretch>
        </p:blipFill>
        <p:spPr>
          <a:xfrm>
            <a:off x="6699589" y="1076923"/>
            <a:ext cx="2980195" cy="5119063"/>
          </a:xfrm>
          <a:prstGeom prst="rect">
            <a:avLst/>
          </a:prstGeom>
          <a:ln>
            <a:solidFill>
              <a:schemeClr val="tx1"/>
            </a:solidFill>
          </a:ln>
        </p:spPr>
      </p:pic>
    </p:spTree>
    <p:extLst>
      <p:ext uri="{BB962C8B-B14F-4D97-AF65-F5344CB8AC3E}">
        <p14:creationId xmlns="" xmlns:p14="http://schemas.microsoft.com/office/powerpoint/2010/main" val="81834130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67D6E87F-5F1A-46D0-A802-081D16C399BA}"/>
              </a:ext>
            </a:extLst>
          </p:cNvPr>
          <p:cNvSpPr>
            <a:spLocks noGrp="1"/>
          </p:cNvSpPr>
          <p:nvPr>
            <p:ph idx="1"/>
          </p:nvPr>
        </p:nvSpPr>
        <p:spPr>
          <a:xfrm>
            <a:off x="555312" y="1230941"/>
            <a:ext cx="11009195" cy="521663"/>
          </a:xfrm>
        </p:spPr>
        <p:txBody>
          <a:bodyPr/>
          <a:lstStyle/>
          <a:p>
            <a:r>
              <a:rPr lang="en-US" altLang="zh-CN" dirty="0" err="1"/>
              <a:t>SimpleAdapter</a:t>
            </a:r>
            <a:r>
              <a:rPr lang="en-US" altLang="zh-CN" dirty="0"/>
              <a:t> </a:t>
            </a:r>
            <a:r>
              <a:rPr lang="zh-CN" altLang="en-US" dirty="0"/>
              <a:t>的构造函数如下：</a:t>
            </a:r>
          </a:p>
        </p:txBody>
      </p:sp>
      <p:sp>
        <p:nvSpPr>
          <p:cNvPr id="3" name="标题 2">
            <a:extLst>
              <a:ext uri="{FF2B5EF4-FFF2-40B4-BE49-F238E27FC236}">
                <a16:creationId xmlns="" xmlns:a16="http://schemas.microsoft.com/office/drawing/2014/main" id="{A0117213-E63F-4A6E-9192-E17C7D4D1BF5}"/>
              </a:ext>
            </a:extLst>
          </p:cNvPr>
          <p:cNvSpPr>
            <a:spLocks noGrp="1"/>
          </p:cNvSpPr>
          <p:nvPr>
            <p:ph type="title"/>
          </p:nvPr>
        </p:nvSpPr>
        <p:spPr/>
        <p:txBody>
          <a:bodyPr/>
          <a:lstStyle/>
          <a:p>
            <a:r>
              <a:rPr lang="en-US" altLang="zh-CN" dirty="0"/>
              <a:t>3. </a:t>
            </a:r>
            <a:r>
              <a:rPr lang="zh-CN" altLang="en-US" dirty="0"/>
              <a:t>基于</a:t>
            </a:r>
            <a:r>
              <a:rPr lang="en-US" altLang="zh-CN" dirty="0" err="1"/>
              <a:t>SimpleAdapter</a:t>
            </a:r>
            <a:r>
              <a:rPr lang="zh-CN" altLang="en-US" dirty="0"/>
              <a:t>定义</a:t>
            </a:r>
            <a:r>
              <a:rPr lang="en-US" altLang="zh-CN" dirty="0" err="1"/>
              <a:t>ListView</a:t>
            </a:r>
            <a:endParaRPr lang="zh-CN" altLang="en-US" dirty="0"/>
          </a:p>
        </p:txBody>
      </p:sp>
      <p:sp>
        <p:nvSpPr>
          <p:cNvPr id="6" name="内容占位符 1">
            <a:extLst>
              <a:ext uri="{FF2B5EF4-FFF2-40B4-BE49-F238E27FC236}">
                <a16:creationId xmlns="" xmlns:a16="http://schemas.microsoft.com/office/drawing/2014/main" id="{4D45380D-D868-4B64-B8DF-7C4F148E0D0C}"/>
              </a:ext>
            </a:extLst>
          </p:cNvPr>
          <p:cNvSpPr txBox="1">
            <a:spLocks/>
          </p:cNvSpPr>
          <p:nvPr/>
        </p:nvSpPr>
        <p:spPr bwMode="auto">
          <a:xfrm>
            <a:off x="619119" y="4615468"/>
            <a:ext cx="8027079" cy="2023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71323" tIns="35663" rIns="71323" bIns="35663" numCol="1" anchor="t" anchorCtr="0" compatLnSpc="1">
            <a:prstTxWarp prst="textNoShape">
              <a:avLst/>
            </a:prstTxWarp>
          </a:bodyPr>
          <a:lstStyle>
            <a:lvl1pPr marL="255575" indent="-255575" algn="l" rtl="0" eaLnBrk="0" fontAlgn="base" hangingPunct="0">
              <a:spcBef>
                <a:spcPct val="20000"/>
              </a:spcBef>
              <a:spcAft>
                <a:spcPct val="0"/>
              </a:spcAft>
              <a:buClr>
                <a:srgbClr val="C0CF3A"/>
              </a:buClr>
              <a:buSzPct val="95000"/>
              <a:buFont typeface="Wingdings" pitchFamily="2" charset="2"/>
              <a:buChar char="p"/>
              <a:defRPr sz="2880" b="1" kern="1200" baseline="0">
                <a:solidFill>
                  <a:schemeClr val="tx1"/>
                </a:solidFill>
                <a:latin typeface="Palatino Linotype" pitchFamily="18" charset="0"/>
                <a:ea typeface="+mn-ea"/>
                <a:cs typeface="+mn-cs"/>
              </a:defRPr>
            </a:lvl1pPr>
            <a:lvl2pPr marL="598818" indent="-230315" algn="l" rtl="0" eaLnBrk="0" fontAlgn="base" hangingPunct="0">
              <a:spcBef>
                <a:spcPct val="20000"/>
              </a:spcBef>
              <a:spcAft>
                <a:spcPct val="0"/>
              </a:spcAft>
              <a:buClr>
                <a:schemeClr val="accent1"/>
              </a:buClr>
              <a:buSzPct val="85000"/>
              <a:buFont typeface="Wingdings" pitchFamily="2" charset="2"/>
              <a:buChar char="Ø"/>
              <a:defRPr sz="2640" b="1" kern="1200" baseline="0">
                <a:solidFill>
                  <a:schemeClr val="tx1"/>
                </a:solidFill>
                <a:latin typeface="Palatino Linotype" pitchFamily="18" charset="0"/>
                <a:ea typeface="+mn-ea"/>
                <a:cs typeface="+mn-cs"/>
              </a:defRPr>
            </a:lvl2pPr>
            <a:lvl3pPr marL="855878" indent="-230315" algn="l" rtl="0" eaLnBrk="0" fontAlgn="base" hangingPunct="0">
              <a:spcBef>
                <a:spcPct val="20000"/>
              </a:spcBef>
              <a:spcAft>
                <a:spcPct val="0"/>
              </a:spcAft>
              <a:buClr>
                <a:schemeClr val="accent2"/>
              </a:buClr>
              <a:buSzPct val="70000"/>
              <a:buFont typeface="Wingdings 2" pitchFamily="18" charset="2"/>
              <a:buChar char=""/>
              <a:defRPr sz="2400" kern="1200" baseline="0">
                <a:solidFill>
                  <a:schemeClr val="tx1"/>
                </a:solidFill>
                <a:latin typeface="Palatino Linotype" pitchFamily="18" charset="0"/>
                <a:ea typeface="微软雅黑" pitchFamily="34" charset="-122"/>
                <a:cs typeface="+mn-cs"/>
              </a:defRPr>
            </a:lvl3pPr>
            <a:lvl4pPr marL="1111453" indent="-196139" algn="l" rtl="0" eaLnBrk="0" fontAlgn="base" hangingPunct="0">
              <a:spcBef>
                <a:spcPct val="20000"/>
              </a:spcBef>
              <a:spcAft>
                <a:spcPct val="0"/>
              </a:spcAft>
              <a:buClr>
                <a:srgbClr val="C0CF3A"/>
              </a:buClr>
              <a:buSzPct val="65000"/>
              <a:buFont typeface="Wingdings 2" pitchFamily="18" charset="2"/>
              <a:buChar char=""/>
              <a:defRPr sz="2160" kern="1200" baseline="0">
                <a:solidFill>
                  <a:schemeClr val="tx1"/>
                </a:solidFill>
                <a:latin typeface="Palatino Linotype" pitchFamily="18" charset="0"/>
                <a:ea typeface="+mn-ea"/>
                <a:cs typeface="+mn-cs"/>
              </a:defRPr>
            </a:lvl4pPr>
            <a:lvl5pPr marL="1368515" indent="-196139" algn="l" rtl="0" eaLnBrk="0" fontAlgn="base" hangingPunct="0">
              <a:spcBef>
                <a:spcPct val="20000"/>
              </a:spcBef>
              <a:spcAft>
                <a:spcPct val="0"/>
              </a:spcAft>
              <a:buClr>
                <a:srgbClr val="029676"/>
              </a:buClr>
              <a:buSzPct val="65000"/>
              <a:buFont typeface="Wingdings 2" pitchFamily="18" charset="2"/>
              <a:buChar char=""/>
              <a:defRPr sz="2160" kern="1200" baseline="0">
                <a:solidFill>
                  <a:schemeClr val="tx1"/>
                </a:solidFill>
                <a:latin typeface="Palatino Linotype" pitchFamily="18" charset="0"/>
                <a:ea typeface="+mn-ea"/>
                <a:cs typeface="+mn-cs"/>
              </a:defRPr>
            </a:lvl5pPr>
            <a:lvl6pPr marL="1626169" indent="-196733" algn="l" rtl="0" eaLnBrk="1" latinLnBrk="0" hangingPunct="1">
              <a:spcBef>
                <a:spcPct val="20000"/>
              </a:spcBef>
              <a:buClr>
                <a:schemeClr val="accent5"/>
              </a:buClr>
              <a:buSzPct val="80000"/>
              <a:buFont typeface="Wingdings 2" panose="05020102010507070707"/>
              <a:buChar char=""/>
              <a:defRPr kumimoji="0" sz="1680" kern="1200">
                <a:solidFill>
                  <a:schemeClr val="tx1"/>
                </a:solidFill>
                <a:latin typeface="+mn-lt"/>
                <a:ea typeface="+mn-ea"/>
                <a:cs typeface="+mn-cs"/>
              </a:defRPr>
            </a:lvl6pPr>
            <a:lvl7pPr marL="1797344" indent="-171175" algn="l" rtl="0" eaLnBrk="1" latinLnBrk="0" hangingPunct="1">
              <a:spcBef>
                <a:spcPct val="20000"/>
              </a:spcBef>
              <a:buClr>
                <a:schemeClr val="accent6"/>
              </a:buClr>
              <a:buSzPct val="80000"/>
              <a:buFont typeface="Wingdings 2" panose="05020102010507070707"/>
              <a:buChar char=""/>
              <a:defRPr kumimoji="0" sz="1440" kern="1200" baseline="0">
                <a:solidFill>
                  <a:schemeClr val="tx1"/>
                </a:solidFill>
                <a:latin typeface="+mn-lt"/>
                <a:ea typeface="+mn-ea"/>
                <a:cs typeface="+mn-cs"/>
              </a:defRPr>
            </a:lvl7pPr>
            <a:lvl8pPr marL="2054108" indent="-171175" algn="l" rtl="0" eaLnBrk="1" latinLnBrk="0" hangingPunct="1">
              <a:spcBef>
                <a:spcPct val="20000"/>
              </a:spcBef>
              <a:buClr>
                <a:schemeClr val="tx2"/>
              </a:buClr>
              <a:buChar char="•"/>
              <a:defRPr kumimoji="0" sz="1440" kern="1200">
                <a:solidFill>
                  <a:schemeClr val="tx1"/>
                </a:solidFill>
                <a:latin typeface="+mn-lt"/>
                <a:ea typeface="+mn-ea"/>
                <a:cs typeface="+mn-cs"/>
              </a:defRPr>
            </a:lvl8pPr>
            <a:lvl9pPr marL="2310871" indent="-171175" algn="l" rtl="0" eaLnBrk="1" latinLnBrk="0" hangingPunct="1">
              <a:spcBef>
                <a:spcPct val="20000"/>
              </a:spcBef>
              <a:buClr>
                <a:schemeClr val="tx2"/>
              </a:buClr>
              <a:buFontTx/>
              <a:buChar char="•"/>
              <a:defRPr kumimoji="0" sz="1320" kern="1200" baseline="0">
                <a:solidFill>
                  <a:schemeClr val="tx1"/>
                </a:solidFill>
                <a:latin typeface="+mn-lt"/>
                <a:ea typeface="+mn-ea"/>
                <a:cs typeface="+mn-cs"/>
              </a:defRPr>
            </a:lvl9pPr>
          </a:lstStyle>
          <a:p>
            <a:r>
              <a:rPr lang="zh-CN" altLang="en-US" sz="2200" dirty="0"/>
              <a:t>要求</a:t>
            </a:r>
            <a:r>
              <a:rPr lang="en-US" altLang="zh-CN" sz="2200" dirty="0"/>
              <a:t>from</a:t>
            </a:r>
            <a:r>
              <a:rPr lang="zh-CN" altLang="en-US" sz="2200" dirty="0"/>
              <a:t>数组的键值序列与</a:t>
            </a:r>
            <a:r>
              <a:rPr lang="en-US" altLang="zh-CN" sz="2200" dirty="0"/>
              <a:t>to</a:t>
            </a:r>
            <a:r>
              <a:rPr lang="zh-CN" altLang="en-US" sz="2200" dirty="0"/>
              <a:t>数据的子控件</a:t>
            </a:r>
            <a:r>
              <a:rPr lang="en-US" altLang="zh-CN" sz="2200" dirty="0"/>
              <a:t>id</a:t>
            </a:r>
            <a:r>
              <a:rPr lang="zh-CN" altLang="en-US" sz="2200" dirty="0"/>
              <a:t>序列一一对应。</a:t>
            </a:r>
          </a:p>
          <a:p>
            <a:endParaRPr lang="zh-CN" altLang="en-US" sz="2200" dirty="0"/>
          </a:p>
        </p:txBody>
      </p:sp>
      <p:sp>
        <p:nvSpPr>
          <p:cNvPr id="7" name="TextBox 14">
            <a:extLst>
              <a:ext uri="{FF2B5EF4-FFF2-40B4-BE49-F238E27FC236}">
                <a16:creationId xmlns="" xmlns:a16="http://schemas.microsoft.com/office/drawing/2014/main" id="{EEE19BAE-EE1A-4D0D-B54E-9E80AD09E02B}"/>
              </a:ext>
            </a:extLst>
          </p:cNvPr>
          <p:cNvSpPr txBox="1"/>
          <p:nvPr/>
        </p:nvSpPr>
        <p:spPr>
          <a:xfrm>
            <a:off x="848392" y="1905646"/>
            <a:ext cx="10805343" cy="2549622"/>
          </a:xfrm>
          <a:prstGeom prst="rect">
            <a:avLst/>
          </a:prstGeom>
          <a:solidFill>
            <a:schemeClr val="accent2">
              <a:lumMod val="20000"/>
              <a:lumOff val="80000"/>
            </a:schemeClr>
          </a:solidFill>
          <a:ln>
            <a:noFill/>
          </a:ln>
        </p:spPr>
        <p:txBody>
          <a:bodyPr anchor="ctr" anchorCtr="0"/>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r>
              <a:rPr lang="en-US" altLang="zh-CN" sz="2800" dirty="0" smtClean="0">
                <a:solidFill>
                  <a:prstClr val="black"/>
                </a:solidFill>
                <a:ea typeface="等线" panose="02010600030101010101" pitchFamily="2" charset="-122"/>
              </a:rPr>
              <a:t>public </a:t>
            </a:r>
            <a:r>
              <a:rPr lang="en-US" altLang="zh-CN" sz="2800" dirty="0">
                <a:solidFill>
                  <a:prstClr val="black"/>
                </a:solidFill>
                <a:ea typeface="等线" panose="02010600030101010101" pitchFamily="2" charset="-122"/>
              </a:rPr>
              <a:t>SimpleAdapter(Context context, List&lt;? extends Map&lt;String, ?&gt;&gt; </a:t>
            </a:r>
            <a:r>
              <a:rPr lang="en-US" altLang="zh-CN" sz="2800" dirty="0" err="1" smtClean="0">
                <a:solidFill>
                  <a:prstClr val="black"/>
                </a:solidFill>
                <a:ea typeface="等线" panose="02010600030101010101" pitchFamily="2" charset="-122"/>
              </a:rPr>
              <a:t>data,int</a:t>
            </a:r>
            <a:r>
              <a:rPr lang="en-US" altLang="zh-CN" sz="2800" dirty="0" smtClean="0">
                <a:solidFill>
                  <a:prstClr val="black"/>
                </a:solidFill>
                <a:ea typeface="等线" panose="02010600030101010101" pitchFamily="2" charset="-122"/>
              </a:rPr>
              <a:t> </a:t>
            </a:r>
            <a:r>
              <a:rPr lang="en-US" altLang="zh-CN" sz="2800" dirty="0">
                <a:solidFill>
                  <a:prstClr val="black"/>
                </a:solidFill>
                <a:ea typeface="等线" panose="02010600030101010101" pitchFamily="2" charset="-122"/>
              </a:rPr>
              <a:t>resource, String[] from, int[] to)</a:t>
            </a:r>
          </a:p>
        </p:txBody>
      </p:sp>
    </p:spTree>
    <p:extLst>
      <p:ext uri="{BB962C8B-B14F-4D97-AF65-F5344CB8AC3E}">
        <p14:creationId xmlns="" xmlns:p14="http://schemas.microsoft.com/office/powerpoint/2010/main" val="25304948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CE811C24-371C-4D66-826A-2F7A202C1A2A}"/>
              </a:ext>
            </a:extLst>
          </p:cNvPr>
          <p:cNvSpPr>
            <a:spLocks noGrp="1"/>
          </p:cNvSpPr>
          <p:nvPr>
            <p:ph type="title"/>
          </p:nvPr>
        </p:nvSpPr>
        <p:spPr/>
        <p:txBody>
          <a:bodyPr/>
          <a:lstStyle/>
          <a:p>
            <a:r>
              <a:rPr lang="en-US" altLang="zh-CN" dirty="0" err="1"/>
              <a:t>SimpleAdapter</a:t>
            </a:r>
            <a:r>
              <a:rPr lang="en-US" altLang="zh-CN" dirty="0"/>
              <a:t> </a:t>
            </a:r>
            <a:r>
              <a:rPr lang="zh-CN" altLang="en-US" dirty="0"/>
              <a:t>的构造函数参数</a:t>
            </a:r>
          </a:p>
        </p:txBody>
      </p:sp>
      <p:graphicFrame>
        <p:nvGraphicFramePr>
          <p:cNvPr id="6" name="表格 -1">
            <a:extLst>
              <a:ext uri="{FF2B5EF4-FFF2-40B4-BE49-F238E27FC236}">
                <a16:creationId xmlns="" xmlns:a16="http://schemas.microsoft.com/office/drawing/2014/main" id="{07C01F7C-B796-4203-B268-45A0D88C01FD}"/>
              </a:ext>
            </a:extLst>
          </p:cNvPr>
          <p:cNvGraphicFramePr>
            <a:graphicFrameLocks noGrp="1"/>
          </p:cNvGraphicFramePr>
          <p:nvPr>
            <p:extLst>
              <p:ext uri="{D42A27DB-BD31-4B8C-83A1-F6EECF244321}">
                <p14:modId xmlns="" xmlns:p14="http://schemas.microsoft.com/office/powerpoint/2010/main" val="1197525005"/>
              </p:ext>
            </p:extLst>
          </p:nvPr>
        </p:nvGraphicFramePr>
        <p:xfrm>
          <a:off x="591709" y="1454532"/>
          <a:ext cx="10283559" cy="5221261"/>
        </p:xfrm>
        <a:graphic>
          <a:graphicData uri="http://schemas.openxmlformats.org/drawingml/2006/table">
            <a:tbl>
              <a:tblPr firstRow="1">
                <a:tableStyleId>{0505E3EF-67EA-436B-97B2-0124C06EBD24}</a:tableStyleId>
              </a:tblPr>
              <a:tblGrid>
                <a:gridCol w="4111800">
                  <a:extLst>
                    <a:ext uri="{9D8B030D-6E8A-4147-A177-3AD203B41FA5}">
                      <a16:colId xmlns="" xmlns:a16="http://schemas.microsoft.com/office/drawing/2014/main" val="20000"/>
                    </a:ext>
                  </a:extLst>
                </a:gridCol>
                <a:gridCol w="6171759">
                  <a:extLst>
                    <a:ext uri="{9D8B030D-6E8A-4147-A177-3AD203B41FA5}">
                      <a16:colId xmlns="" xmlns:a16="http://schemas.microsoft.com/office/drawing/2014/main" val="20001"/>
                    </a:ext>
                  </a:extLst>
                </a:gridCol>
              </a:tblGrid>
              <a:tr h="447421">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900" b="1" u="none" strike="noStrike" cap="none" normalizeH="0" baseline="0" dirty="0">
                          <a:ln>
                            <a:noFill/>
                          </a:ln>
                          <a:solidFill>
                            <a:schemeClr val="tx1"/>
                          </a:solidFill>
                          <a:effectLst/>
                        </a:rPr>
                        <a:t>参数名称</a:t>
                      </a:r>
                      <a:endParaRPr kumimoji="0" lang="zh-CN" altLang="en-US" sz="1900" b="1" i="0" u="none" strike="noStrike" cap="none" normalizeH="0" baseline="0" dirty="0">
                        <a:ln>
                          <a:noFill/>
                        </a:ln>
                        <a:solidFill>
                          <a:schemeClr val="tx1"/>
                        </a:solidFill>
                        <a:effectLst/>
                        <a:latin typeface="宋体" pitchFamily="2" charset="-122"/>
                        <a:ea typeface="宋体" pitchFamily="2" charset="-122"/>
                      </a:endParaRPr>
                    </a:p>
                  </a:txBody>
                  <a:tcPr marL="72000" marR="72000" marT="72000" marB="72000" anchor="ctr" horzOverflow="overflow"/>
                </a:tc>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900" b="1" u="none" strike="noStrike" cap="none" normalizeH="0" baseline="0" dirty="0">
                          <a:ln>
                            <a:noFill/>
                          </a:ln>
                          <a:solidFill>
                            <a:schemeClr val="tx1"/>
                          </a:solidFill>
                          <a:effectLst/>
                        </a:rPr>
                        <a:t>含义</a:t>
                      </a:r>
                      <a:endParaRPr kumimoji="0" lang="zh-CN" altLang="en-US" sz="1900" b="1" i="0" u="none" strike="noStrike" cap="none" normalizeH="0" baseline="0" dirty="0">
                        <a:ln>
                          <a:noFill/>
                        </a:ln>
                        <a:solidFill>
                          <a:schemeClr val="tx1"/>
                        </a:solidFill>
                        <a:effectLst/>
                        <a:latin typeface="宋体" pitchFamily="2" charset="-122"/>
                        <a:ea typeface="宋体" pitchFamily="2" charset="-122"/>
                      </a:endParaRPr>
                    </a:p>
                  </a:txBody>
                  <a:tcPr marL="72000" marR="72000" marT="72000" marB="72000" anchor="ctr" horzOverflow="overflow"/>
                </a:tc>
                <a:extLst>
                  <a:ext uri="{0D108BD9-81ED-4DB2-BD59-A6C34878D82A}">
                    <a16:rowId xmlns="" xmlns:a16="http://schemas.microsoft.com/office/drawing/2014/main" val="10000"/>
                  </a:ext>
                </a:extLst>
              </a:tr>
              <a:tr h="997440">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900" b="0" u="none" strike="noStrike" cap="none" normalizeH="0" baseline="0" dirty="0">
                          <a:ln>
                            <a:noFill/>
                          </a:ln>
                          <a:solidFill>
                            <a:schemeClr val="tx1"/>
                          </a:solidFill>
                          <a:effectLst/>
                        </a:rPr>
                        <a:t>Context </a:t>
                      </a:r>
                      <a:r>
                        <a:rPr kumimoji="0" lang="en-US" altLang="zh-CN" sz="1900" b="0" u="none" strike="noStrike" cap="none" normalizeH="0" baseline="0" dirty="0" err="1">
                          <a:ln>
                            <a:noFill/>
                          </a:ln>
                          <a:solidFill>
                            <a:schemeClr val="tx1"/>
                          </a:solidFill>
                          <a:effectLst/>
                        </a:rPr>
                        <a:t>context</a:t>
                      </a:r>
                      <a:endParaRPr kumimoji="0" lang="en-US" altLang="zh-CN" sz="1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anchor="ctr" horzOverflow="overflow"/>
                </a:tc>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900" b="0" u="none" strike="noStrike" cap="none" normalizeH="0" baseline="0" dirty="0">
                          <a:ln>
                            <a:noFill/>
                          </a:ln>
                          <a:solidFill>
                            <a:schemeClr val="tx1"/>
                          </a:solidFill>
                          <a:effectLst/>
                        </a:rPr>
                        <a:t>表示上下文对象，通常是要展示</a:t>
                      </a:r>
                      <a:r>
                        <a:rPr kumimoji="0" lang="en-US" altLang="zh-CN" sz="1900" b="0" u="none" strike="noStrike" cap="none" normalizeH="0" baseline="0" dirty="0" err="1">
                          <a:ln>
                            <a:noFill/>
                          </a:ln>
                          <a:solidFill>
                            <a:schemeClr val="tx1"/>
                          </a:solidFill>
                          <a:effectLst/>
                        </a:rPr>
                        <a:t>ListView</a:t>
                      </a:r>
                      <a:r>
                        <a:rPr kumimoji="0" lang="zh-CN" altLang="en-US" sz="1900" b="0" u="none" strike="noStrike" cap="none" normalizeH="0" baseline="0" dirty="0">
                          <a:ln>
                            <a:noFill/>
                          </a:ln>
                          <a:solidFill>
                            <a:schemeClr val="tx1"/>
                          </a:solidFill>
                          <a:effectLst/>
                        </a:rPr>
                        <a:t>的</a:t>
                      </a:r>
                      <a:r>
                        <a:rPr kumimoji="0" lang="en-US" altLang="zh-CN" sz="1900" b="0" u="none" strike="noStrike" cap="none" normalizeH="0" baseline="0" dirty="0">
                          <a:ln>
                            <a:noFill/>
                          </a:ln>
                          <a:solidFill>
                            <a:schemeClr val="tx1"/>
                          </a:solidFill>
                          <a:effectLst/>
                        </a:rPr>
                        <a:t>Activity</a:t>
                      </a:r>
                      <a:r>
                        <a:rPr kumimoji="0" lang="zh-CN" altLang="en-US" sz="1900" b="0" u="none" strike="noStrike" cap="none" normalizeH="0" baseline="0" dirty="0">
                          <a:ln>
                            <a:noFill/>
                          </a:ln>
                          <a:solidFill>
                            <a:schemeClr val="tx1"/>
                          </a:solidFill>
                          <a:effectLst/>
                        </a:rPr>
                        <a:t>，或者是</a:t>
                      </a:r>
                      <a:r>
                        <a:rPr kumimoji="0" lang="en-US" altLang="zh-CN" sz="1900" b="0" u="none" strike="noStrike" cap="none" normalizeH="0" baseline="0" dirty="0" err="1">
                          <a:ln>
                            <a:noFill/>
                          </a:ln>
                          <a:solidFill>
                            <a:schemeClr val="tx1"/>
                          </a:solidFill>
                          <a:effectLst/>
                        </a:rPr>
                        <a:t>getApplicationContext</a:t>
                      </a:r>
                      <a:r>
                        <a:rPr kumimoji="0" lang="en-US" altLang="zh-CN" sz="1900" b="0" u="none" strike="noStrike" cap="none" normalizeH="0" baseline="0" dirty="0">
                          <a:ln>
                            <a:noFill/>
                          </a:ln>
                          <a:solidFill>
                            <a:schemeClr val="tx1"/>
                          </a:solidFill>
                          <a:effectLst/>
                        </a:rPr>
                        <a:t>()</a:t>
                      </a:r>
                      <a:r>
                        <a:rPr kumimoji="0" lang="zh-CN" altLang="en-US" sz="1900" b="0" u="none" strike="noStrike" cap="none" normalizeH="0" baseline="0" dirty="0">
                          <a:ln>
                            <a:noFill/>
                          </a:ln>
                          <a:solidFill>
                            <a:schemeClr val="tx1"/>
                          </a:solidFill>
                          <a:effectLst/>
                        </a:rPr>
                        <a:t>得到的上下文对象，建议使用</a:t>
                      </a:r>
                      <a:r>
                        <a:rPr kumimoji="0" lang="en-US" altLang="zh-CN" sz="1900" b="0" u="none" strike="noStrike" cap="none" normalizeH="0" baseline="0" dirty="0" err="1">
                          <a:ln>
                            <a:noFill/>
                          </a:ln>
                          <a:solidFill>
                            <a:schemeClr val="tx1"/>
                          </a:solidFill>
                          <a:effectLst/>
                        </a:rPr>
                        <a:t>ListView</a:t>
                      </a:r>
                      <a:r>
                        <a:rPr kumimoji="0" lang="zh-CN" altLang="en-US" sz="1900" b="0" u="none" strike="noStrike" cap="none" normalizeH="0" baseline="0" dirty="0">
                          <a:ln>
                            <a:noFill/>
                          </a:ln>
                          <a:solidFill>
                            <a:schemeClr val="tx1"/>
                          </a:solidFill>
                          <a:effectLst/>
                        </a:rPr>
                        <a:t>所在的</a:t>
                      </a:r>
                      <a:r>
                        <a:rPr kumimoji="0" lang="en-US" altLang="zh-CN" sz="1900" b="0" u="none" strike="noStrike" cap="none" normalizeH="0" baseline="0" dirty="0">
                          <a:ln>
                            <a:noFill/>
                          </a:ln>
                          <a:solidFill>
                            <a:schemeClr val="tx1"/>
                          </a:solidFill>
                          <a:effectLst/>
                        </a:rPr>
                        <a:t>Activity</a:t>
                      </a:r>
                      <a:r>
                        <a:rPr kumimoji="0" lang="zh-CN" altLang="en-US" sz="1900" b="0" u="none" strike="noStrike" cap="none" normalizeH="0" baseline="0" dirty="0">
                          <a:ln>
                            <a:noFill/>
                          </a:ln>
                          <a:solidFill>
                            <a:schemeClr val="tx1"/>
                          </a:solidFill>
                          <a:effectLst/>
                        </a:rPr>
                        <a:t>对象。</a:t>
                      </a:r>
                      <a:endParaRPr kumimoji="0" lang="zh-CN" altLang="en-US" sz="1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horzOverflow="overflow"/>
                </a:tc>
                <a:extLst>
                  <a:ext uri="{0D108BD9-81ED-4DB2-BD59-A6C34878D82A}">
                    <a16:rowId xmlns="" xmlns:a16="http://schemas.microsoft.com/office/drawing/2014/main" val="10001"/>
                  </a:ext>
                </a:extLst>
              </a:tr>
              <a:tr h="1566400">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900" b="0" u="none" strike="noStrike" cap="none" normalizeH="0" baseline="0" dirty="0">
                          <a:ln>
                            <a:noFill/>
                          </a:ln>
                          <a:solidFill>
                            <a:schemeClr val="tx1"/>
                          </a:solidFill>
                          <a:effectLst/>
                        </a:rPr>
                        <a:t>List&lt;? extends Map&lt;String, ?&gt;&gt; data</a:t>
                      </a:r>
                      <a:endParaRPr kumimoji="0" lang="en-US" altLang="zh-CN" sz="1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anchor="ctr" horzOverflow="overflow"/>
                </a:tc>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900" b="0" u="none" strike="noStrike" cap="none" normalizeH="0" baseline="0" dirty="0">
                          <a:ln>
                            <a:noFill/>
                          </a:ln>
                          <a:solidFill>
                            <a:schemeClr val="tx1"/>
                          </a:solidFill>
                          <a:effectLst/>
                        </a:rPr>
                        <a:t>用于在列表中显示的数据，传入的数据必须是</a:t>
                      </a:r>
                      <a:r>
                        <a:rPr kumimoji="0" lang="en-US" altLang="zh-CN" sz="1900" b="0" u="none" strike="noStrike" cap="none" normalizeH="0" baseline="0" dirty="0">
                          <a:ln>
                            <a:noFill/>
                          </a:ln>
                          <a:solidFill>
                            <a:schemeClr val="tx1"/>
                          </a:solidFill>
                          <a:effectLst/>
                        </a:rPr>
                        <a:t>List&lt;? Extends Map&lt;String,?&gt;&gt; </a:t>
                      </a:r>
                      <a:r>
                        <a:rPr kumimoji="0" lang="zh-CN" altLang="en-US" sz="1900" b="0" u="none" strike="noStrike" cap="none" normalizeH="0" baseline="0" dirty="0">
                          <a:ln>
                            <a:noFill/>
                          </a:ln>
                          <a:solidFill>
                            <a:schemeClr val="tx1"/>
                          </a:solidFill>
                          <a:effectLst/>
                        </a:rPr>
                        <a:t>实现类，比如</a:t>
                      </a:r>
                      <a:r>
                        <a:rPr kumimoji="0" lang="en-US" altLang="zh-CN" sz="1900" b="0" u="none" strike="noStrike" cap="none" normalizeH="0" baseline="0" dirty="0" err="1">
                          <a:ln>
                            <a:noFill/>
                          </a:ln>
                          <a:solidFill>
                            <a:schemeClr val="tx1"/>
                          </a:solidFill>
                          <a:effectLst/>
                        </a:rPr>
                        <a:t>ArrayList</a:t>
                      </a:r>
                      <a:r>
                        <a:rPr kumimoji="0" lang="zh-CN" altLang="en-US" sz="1900" b="0" u="none" strike="noStrike" cap="none" normalizeH="0" baseline="0" dirty="0">
                          <a:ln>
                            <a:noFill/>
                          </a:ln>
                          <a:solidFill>
                            <a:schemeClr val="tx1"/>
                          </a:solidFill>
                          <a:effectLst/>
                        </a:rPr>
                        <a:t>，</a:t>
                      </a:r>
                      <a:r>
                        <a:rPr kumimoji="0" lang="en-US" altLang="zh-CN" sz="1900" b="0" u="none" strike="noStrike" cap="none" normalizeH="0" baseline="0" dirty="0">
                          <a:ln>
                            <a:noFill/>
                          </a:ln>
                          <a:solidFill>
                            <a:schemeClr val="tx1"/>
                          </a:solidFill>
                          <a:effectLst/>
                        </a:rPr>
                        <a:t>LinkedList</a:t>
                      </a:r>
                      <a:r>
                        <a:rPr kumimoji="0" lang="zh-CN" altLang="en-US" sz="1900" b="0" u="none" strike="noStrike" cap="none" normalizeH="0" baseline="0" dirty="0">
                          <a:ln>
                            <a:noFill/>
                          </a:ln>
                          <a:solidFill>
                            <a:schemeClr val="tx1"/>
                          </a:solidFill>
                          <a:effectLst/>
                        </a:rPr>
                        <a:t>，里面约定的数据代表</a:t>
                      </a:r>
                      <a:r>
                        <a:rPr kumimoji="0" lang="en-US" altLang="zh-CN" sz="1900" b="0" u="none" strike="noStrike" cap="none" normalizeH="0" baseline="0" dirty="0" err="1">
                          <a:ln>
                            <a:noFill/>
                          </a:ln>
                          <a:solidFill>
                            <a:schemeClr val="tx1"/>
                          </a:solidFill>
                          <a:effectLst/>
                        </a:rPr>
                        <a:t>ListView</a:t>
                      </a:r>
                      <a:r>
                        <a:rPr kumimoji="0" lang="zh-CN" altLang="en-US" sz="1900" b="0" u="none" strike="noStrike" cap="none" normalizeH="0" baseline="0" dirty="0">
                          <a:ln>
                            <a:noFill/>
                          </a:ln>
                          <a:solidFill>
                            <a:schemeClr val="tx1"/>
                          </a:solidFill>
                          <a:effectLst/>
                        </a:rPr>
                        <a:t>中每一个列表项</a:t>
                      </a:r>
                      <a:r>
                        <a:rPr kumimoji="0" lang="en-US" altLang="zh-CN" sz="1900" b="0" u="none" strike="noStrike" cap="none" normalizeH="0" baseline="0" dirty="0">
                          <a:ln>
                            <a:noFill/>
                          </a:ln>
                          <a:solidFill>
                            <a:schemeClr val="tx1"/>
                          </a:solidFill>
                          <a:effectLst/>
                        </a:rPr>
                        <a:t>View</a:t>
                      </a:r>
                      <a:r>
                        <a:rPr kumimoji="0" lang="zh-CN" altLang="en-US" sz="1900" b="0" u="none" strike="noStrike" cap="none" normalizeH="0" baseline="0" dirty="0">
                          <a:ln>
                            <a:noFill/>
                          </a:ln>
                          <a:solidFill>
                            <a:schemeClr val="tx1"/>
                          </a:solidFill>
                          <a:effectLst/>
                        </a:rPr>
                        <a:t>所需的数据，必须是</a:t>
                      </a:r>
                      <a:r>
                        <a:rPr kumimoji="0" lang="en-US" altLang="zh-CN" sz="1900" b="0" u="none" strike="noStrike" cap="none" normalizeH="0" baseline="0" dirty="0">
                          <a:ln>
                            <a:noFill/>
                          </a:ln>
                          <a:solidFill>
                            <a:schemeClr val="tx1"/>
                          </a:solidFill>
                          <a:effectLst/>
                        </a:rPr>
                        <a:t>Map&lt;String,?&gt;</a:t>
                      </a:r>
                      <a:r>
                        <a:rPr kumimoji="0" lang="zh-CN" altLang="en-US" sz="1900" b="0" u="none" strike="noStrike" cap="none" normalizeH="0" baseline="0" dirty="0">
                          <a:ln>
                            <a:noFill/>
                          </a:ln>
                          <a:solidFill>
                            <a:schemeClr val="tx1"/>
                          </a:solidFill>
                          <a:effectLst/>
                        </a:rPr>
                        <a:t>的实现类，比如</a:t>
                      </a:r>
                      <a:r>
                        <a:rPr kumimoji="0" lang="en-US" altLang="zh-CN" sz="1900" b="0" u="none" strike="noStrike" cap="none" normalizeH="0" baseline="0" dirty="0">
                          <a:ln>
                            <a:noFill/>
                          </a:ln>
                          <a:solidFill>
                            <a:schemeClr val="tx1"/>
                          </a:solidFill>
                          <a:effectLst/>
                        </a:rPr>
                        <a:t>HashMap&lt;</a:t>
                      </a:r>
                      <a:r>
                        <a:rPr kumimoji="0" lang="en-US" altLang="zh-CN" sz="1900" b="0" u="none" strike="noStrike" cap="none" normalizeH="0" baseline="0" dirty="0" err="1">
                          <a:ln>
                            <a:noFill/>
                          </a:ln>
                          <a:solidFill>
                            <a:schemeClr val="tx1"/>
                          </a:solidFill>
                          <a:effectLst/>
                        </a:rPr>
                        <a:t>String,Object</a:t>
                      </a:r>
                      <a:r>
                        <a:rPr kumimoji="0" lang="en-US" altLang="zh-CN" sz="1900" b="0" u="none" strike="noStrike" cap="none" normalizeH="0" baseline="0" dirty="0">
                          <a:ln>
                            <a:noFill/>
                          </a:ln>
                          <a:solidFill>
                            <a:schemeClr val="tx1"/>
                          </a:solidFill>
                          <a:effectLst/>
                        </a:rPr>
                        <a:t>&gt;</a:t>
                      </a:r>
                      <a:r>
                        <a:rPr kumimoji="0" lang="zh-CN" altLang="en-US" sz="1900" b="0" u="none" strike="noStrike" cap="none" normalizeH="0" baseline="0" dirty="0">
                          <a:ln>
                            <a:noFill/>
                          </a:ln>
                          <a:solidFill>
                            <a:schemeClr val="tx1"/>
                          </a:solidFill>
                          <a:effectLst/>
                        </a:rPr>
                        <a:t>。</a:t>
                      </a:r>
                      <a:endParaRPr kumimoji="0" lang="zh-CN" altLang="en-US" sz="1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horzOverflow="overflow"/>
                </a:tc>
                <a:extLst>
                  <a:ext uri="{0D108BD9-81ED-4DB2-BD59-A6C34878D82A}">
                    <a16:rowId xmlns="" xmlns:a16="http://schemas.microsoft.com/office/drawing/2014/main" val="10002"/>
                  </a:ext>
                </a:extLst>
              </a:tr>
              <a:tr h="712960">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900" b="0" u="none" strike="noStrike" cap="none" normalizeH="0" baseline="0">
                          <a:ln>
                            <a:noFill/>
                          </a:ln>
                          <a:solidFill>
                            <a:schemeClr val="tx1"/>
                          </a:solidFill>
                          <a:effectLst/>
                        </a:rPr>
                        <a:t>int resource</a:t>
                      </a:r>
                      <a:endParaRPr kumimoji="0" lang="en-US" altLang="zh-CN" sz="19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anchor="ctr" horzOverflow="overflow"/>
                </a:tc>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900" b="0" u="none" strike="noStrike" cap="none" normalizeH="0" baseline="0" dirty="0" err="1">
                          <a:ln>
                            <a:noFill/>
                          </a:ln>
                          <a:solidFill>
                            <a:schemeClr val="tx1"/>
                          </a:solidFill>
                          <a:effectLst/>
                        </a:rPr>
                        <a:t>ListView</a:t>
                      </a:r>
                      <a:r>
                        <a:rPr kumimoji="0" lang="zh-CN" altLang="en-US" sz="1900" b="0" u="none" strike="noStrike" cap="none" normalizeH="0" baseline="0" dirty="0">
                          <a:ln>
                            <a:noFill/>
                          </a:ln>
                          <a:solidFill>
                            <a:schemeClr val="tx1"/>
                          </a:solidFill>
                          <a:effectLst/>
                        </a:rPr>
                        <a:t>中显示的每行子</a:t>
                      </a:r>
                      <a:r>
                        <a:rPr kumimoji="0" lang="en-US" altLang="zh-CN" sz="1900" b="0" u="none" strike="noStrike" cap="none" normalizeH="0" baseline="0" dirty="0">
                          <a:ln>
                            <a:noFill/>
                          </a:ln>
                          <a:solidFill>
                            <a:schemeClr val="tx1"/>
                          </a:solidFill>
                          <a:effectLst/>
                        </a:rPr>
                        <a:t>View</a:t>
                      </a:r>
                      <a:r>
                        <a:rPr kumimoji="0" lang="zh-CN" altLang="en-US" sz="1900" b="0" u="none" strike="noStrike" cap="none" normalizeH="0" baseline="0" dirty="0">
                          <a:ln>
                            <a:noFill/>
                          </a:ln>
                          <a:solidFill>
                            <a:schemeClr val="tx1"/>
                          </a:solidFill>
                          <a:effectLst/>
                        </a:rPr>
                        <a:t>的资源文件，通常是位于</a:t>
                      </a:r>
                      <a:r>
                        <a:rPr kumimoji="0" lang="en-US" altLang="zh-CN" sz="1900" b="0" u="none" strike="noStrike" cap="none" normalizeH="0" baseline="0" dirty="0">
                          <a:ln>
                            <a:noFill/>
                          </a:ln>
                          <a:solidFill>
                            <a:schemeClr val="tx1"/>
                          </a:solidFill>
                          <a:effectLst/>
                        </a:rPr>
                        <a:t>layout</a:t>
                      </a:r>
                      <a:r>
                        <a:rPr kumimoji="0" lang="zh-CN" altLang="en-US" sz="1900" b="0" u="none" strike="noStrike" cap="none" normalizeH="0" baseline="0" dirty="0">
                          <a:ln>
                            <a:noFill/>
                          </a:ln>
                          <a:solidFill>
                            <a:schemeClr val="tx1"/>
                          </a:solidFill>
                          <a:effectLst/>
                        </a:rPr>
                        <a:t>文件夹中的</a:t>
                      </a:r>
                      <a:r>
                        <a:rPr kumimoji="0" lang="en-US" altLang="zh-CN" sz="1900" b="0" u="none" strike="noStrike" cap="none" normalizeH="0" baseline="0" dirty="0">
                          <a:ln>
                            <a:noFill/>
                          </a:ln>
                          <a:solidFill>
                            <a:schemeClr val="tx1"/>
                          </a:solidFill>
                          <a:effectLst/>
                        </a:rPr>
                        <a:t>.xml</a:t>
                      </a:r>
                      <a:r>
                        <a:rPr kumimoji="0" lang="zh-CN" altLang="en-US" sz="1900" b="0" u="none" strike="noStrike" cap="none" normalizeH="0" baseline="0" dirty="0">
                          <a:ln>
                            <a:noFill/>
                          </a:ln>
                          <a:solidFill>
                            <a:schemeClr val="tx1"/>
                          </a:solidFill>
                          <a:effectLst/>
                        </a:rPr>
                        <a:t>布局文件。</a:t>
                      </a:r>
                      <a:endParaRPr kumimoji="0" lang="zh-CN" altLang="en-US" sz="1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horzOverflow="overflow"/>
                </a:tc>
                <a:extLst>
                  <a:ext uri="{0D108BD9-81ED-4DB2-BD59-A6C34878D82A}">
                    <a16:rowId xmlns="" xmlns:a16="http://schemas.microsoft.com/office/drawing/2014/main" val="10003"/>
                  </a:ext>
                </a:extLst>
              </a:tr>
              <a:tr h="712960">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900" b="0" u="none" strike="noStrike" cap="none" normalizeH="0" baseline="0">
                          <a:ln>
                            <a:noFill/>
                          </a:ln>
                          <a:solidFill>
                            <a:schemeClr val="tx1"/>
                          </a:solidFill>
                          <a:effectLst/>
                        </a:rPr>
                        <a:t>String[] from</a:t>
                      </a:r>
                      <a:endParaRPr kumimoji="0" lang="en-US" altLang="zh-CN" sz="19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anchor="ctr" horzOverflow="overflow"/>
                </a:tc>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900" b="0" u="none" strike="noStrike" cap="none" normalizeH="0" baseline="0" dirty="0">
                          <a:ln>
                            <a:noFill/>
                          </a:ln>
                          <a:solidFill>
                            <a:schemeClr val="tx1"/>
                          </a:solidFill>
                          <a:effectLst/>
                        </a:rPr>
                        <a:t>表示</a:t>
                      </a:r>
                      <a:r>
                        <a:rPr kumimoji="0" lang="en-US" altLang="zh-CN" sz="1900" b="0" u="none" strike="noStrike" cap="none" normalizeH="0" baseline="0" dirty="0">
                          <a:ln>
                            <a:noFill/>
                          </a:ln>
                          <a:solidFill>
                            <a:schemeClr val="tx1"/>
                          </a:solidFill>
                          <a:effectLst/>
                        </a:rPr>
                        <a:t>Map&lt;String,</a:t>
                      </a:r>
                      <a:r>
                        <a:rPr kumimoji="0" lang="zh-CN" altLang="en-US" sz="1900" b="0" u="none" strike="noStrike" cap="none" normalizeH="0" baseline="0" dirty="0">
                          <a:ln>
                            <a:noFill/>
                          </a:ln>
                          <a:solidFill>
                            <a:schemeClr val="tx1"/>
                          </a:solidFill>
                          <a:effectLst/>
                        </a:rPr>
                        <a:t>？</a:t>
                      </a:r>
                      <a:r>
                        <a:rPr kumimoji="0" lang="en-US" altLang="zh-CN" sz="1900" b="0" u="none" strike="noStrike" cap="none" normalizeH="0" baseline="0" dirty="0">
                          <a:ln>
                            <a:noFill/>
                          </a:ln>
                          <a:solidFill>
                            <a:schemeClr val="tx1"/>
                          </a:solidFill>
                          <a:effectLst/>
                        </a:rPr>
                        <a:t>&gt;</a:t>
                      </a:r>
                      <a:r>
                        <a:rPr kumimoji="0" lang="zh-CN" altLang="en-US" sz="1900" b="0" u="none" strike="noStrike" cap="none" normalizeH="0" baseline="0" dirty="0">
                          <a:ln>
                            <a:noFill/>
                          </a:ln>
                          <a:solidFill>
                            <a:schemeClr val="tx1"/>
                          </a:solidFill>
                          <a:effectLst/>
                        </a:rPr>
                        <a:t>中存放的</a:t>
                      </a:r>
                      <a:r>
                        <a:rPr kumimoji="0" lang="en-US" altLang="zh-CN" sz="1900" b="0" u="none" strike="noStrike" cap="none" normalizeH="0" baseline="0" dirty="0">
                          <a:ln>
                            <a:noFill/>
                          </a:ln>
                          <a:solidFill>
                            <a:schemeClr val="tx1"/>
                          </a:solidFill>
                          <a:effectLst/>
                        </a:rPr>
                        <a:t>Key</a:t>
                      </a:r>
                      <a:r>
                        <a:rPr kumimoji="0" lang="zh-CN" altLang="en-US" sz="1900" b="0" u="none" strike="noStrike" cap="none" normalizeH="0" baseline="0" dirty="0">
                          <a:ln>
                            <a:noFill/>
                          </a:ln>
                          <a:solidFill>
                            <a:schemeClr val="tx1"/>
                          </a:solidFill>
                          <a:effectLst/>
                        </a:rPr>
                        <a:t>键值，</a:t>
                      </a:r>
                      <a:r>
                        <a:rPr kumimoji="0" lang="en-US" altLang="zh-CN" sz="1900" b="0" u="none" strike="noStrike" cap="none" normalizeH="0" baseline="0" dirty="0">
                          <a:ln>
                            <a:noFill/>
                          </a:ln>
                          <a:solidFill>
                            <a:schemeClr val="tx1"/>
                          </a:solidFill>
                          <a:effectLst/>
                        </a:rPr>
                        <a:t>Adapter </a:t>
                      </a:r>
                      <a:r>
                        <a:rPr kumimoji="0" lang="zh-CN" altLang="en-US" sz="1900" b="0" u="none" strike="noStrike" cap="none" normalizeH="0" baseline="0" dirty="0">
                          <a:ln>
                            <a:noFill/>
                          </a:ln>
                          <a:solidFill>
                            <a:schemeClr val="tx1"/>
                          </a:solidFill>
                          <a:effectLst/>
                        </a:rPr>
                        <a:t>通过键值找到对应的</a:t>
                      </a:r>
                      <a:r>
                        <a:rPr kumimoji="0" lang="en-US" altLang="zh-CN" sz="1900" b="0" u="none" strike="noStrike" cap="none" normalizeH="0" baseline="0" dirty="0">
                          <a:ln>
                            <a:noFill/>
                          </a:ln>
                          <a:solidFill>
                            <a:schemeClr val="tx1"/>
                          </a:solidFill>
                          <a:effectLst/>
                        </a:rPr>
                        <a:t>Value</a:t>
                      </a:r>
                      <a:r>
                        <a:rPr kumimoji="0" lang="zh-CN" altLang="en-US" sz="1900" b="0" u="none" strike="noStrike" cap="none" normalizeH="0" baseline="0" dirty="0">
                          <a:ln>
                            <a:noFill/>
                          </a:ln>
                          <a:solidFill>
                            <a:schemeClr val="tx1"/>
                          </a:solidFill>
                          <a:effectLst/>
                        </a:rPr>
                        <a:t>，获得要显示的内容。</a:t>
                      </a:r>
                      <a:endParaRPr kumimoji="0" lang="zh-CN" altLang="en-US" sz="1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horzOverflow="overflow"/>
                </a:tc>
                <a:extLst>
                  <a:ext uri="{0D108BD9-81ED-4DB2-BD59-A6C34878D82A}">
                    <a16:rowId xmlns="" xmlns:a16="http://schemas.microsoft.com/office/drawing/2014/main" val="10004"/>
                  </a:ext>
                </a:extLst>
              </a:tr>
              <a:tr h="712960">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900" b="0" u="none" strike="noStrike" cap="none" normalizeH="0" baseline="0">
                          <a:ln>
                            <a:noFill/>
                          </a:ln>
                          <a:solidFill>
                            <a:schemeClr val="tx1"/>
                          </a:solidFill>
                          <a:effectLst/>
                        </a:rPr>
                        <a:t>int[] to</a:t>
                      </a:r>
                      <a:endParaRPr kumimoji="0" lang="en-US" altLang="zh-CN" sz="19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anchor="ctr" horzOverflow="overflow"/>
                </a:tc>
                <a:tc>
                  <a:txBody>
                    <a:bodyPr/>
                    <a:lstStyle>
                      <a:lvl1pPr marL="0" algn="l" rtl="0" eaLnBrk="0" latinLnBrk="0" hangingPunct="0">
                        <a:spcBef>
                          <a:spcPct val="20000"/>
                        </a:spcBef>
                        <a:buFont typeface="Arial" pitchFamily="34" charset="0"/>
                        <a:defRPr kumimoji="0" sz="2800" kern="1200">
                          <a:solidFill>
                            <a:schemeClr val="tx1"/>
                          </a:solidFill>
                          <a:latin typeface="Calibri" pitchFamily="34" charset="0"/>
                          <a:ea typeface="宋体" pitchFamily="2" charset="-122"/>
                        </a:defRPr>
                      </a:lvl1pPr>
                      <a:lvl2pPr marL="742950" indent="-285750" algn="l" rtl="0" eaLnBrk="0" latinLnBrk="0" hangingPunct="0">
                        <a:spcBef>
                          <a:spcPct val="20000"/>
                        </a:spcBef>
                        <a:buFont typeface="Arial" pitchFamily="34" charset="0"/>
                        <a:defRPr kumimoji="0" sz="2400" kern="1200">
                          <a:solidFill>
                            <a:schemeClr val="tx1"/>
                          </a:solidFill>
                          <a:latin typeface="Calibri" pitchFamily="34" charset="0"/>
                          <a:ea typeface="宋体" pitchFamily="2" charset="-122"/>
                        </a:defRPr>
                      </a:lvl2pPr>
                      <a:lvl3pPr marL="1143000" indent="-228600" algn="l" rtl="0" eaLnBrk="0" latinLnBrk="0" hangingPunct="0">
                        <a:spcBef>
                          <a:spcPct val="20000"/>
                        </a:spcBef>
                        <a:buFont typeface="Arial" pitchFamily="34" charset="0"/>
                        <a:defRPr kumimoji="0" sz="2000" kern="1200">
                          <a:solidFill>
                            <a:schemeClr val="tx1"/>
                          </a:solidFill>
                          <a:latin typeface="Calibri" pitchFamily="34" charset="0"/>
                          <a:ea typeface="宋体" pitchFamily="2" charset="-122"/>
                        </a:defRPr>
                      </a:lvl3pPr>
                      <a:lvl4pPr marL="16002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4pPr>
                      <a:lvl5pPr marL="2057400" indent="-228600" algn="l" rtl="0" eaLnBrk="0" latinLnBrk="0" hangingPunct="0">
                        <a:spcBef>
                          <a:spcPct val="20000"/>
                        </a:spcBef>
                        <a:buFont typeface="Arial" pitchFamily="34" charset="0"/>
                        <a:defRPr kumimoji="0" kern="1200">
                          <a:solidFill>
                            <a:schemeClr val="tx1"/>
                          </a:solidFill>
                          <a:latin typeface="Calibri" pitchFamily="34" charset="0"/>
                          <a:ea typeface="宋体" pitchFamily="2" charset="-122"/>
                        </a:defRPr>
                      </a:lvl5pPr>
                      <a:lvl6pPr marL="25146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6pPr>
                      <a:lvl7pPr marL="29718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7pPr>
                      <a:lvl8pPr marL="34290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8pPr>
                      <a:lvl9pPr marL="3886200" indent="-228600" algn="l" rtl="0" eaLnBrk="0" fontAlgn="base" latinLnBrk="0" hangingPunct="0">
                        <a:spcBef>
                          <a:spcPct val="20000"/>
                        </a:spcBef>
                        <a:spcAft>
                          <a:spcPct val="0"/>
                        </a:spcAft>
                        <a:buFont typeface="Arial" pitchFamily="34" charset="0"/>
                        <a:defRPr kumimoji="0" kern="12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900" b="0" u="none" strike="noStrike" cap="none" normalizeH="0" baseline="0" dirty="0">
                          <a:ln>
                            <a:noFill/>
                          </a:ln>
                          <a:solidFill>
                            <a:schemeClr val="tx1"/>
                          </a:solidFill>
                          <a:effectLst/>
                        </a:rPr>
                        <a:t>resource </a:t>
                      </a:r>
                      <a:r>
                        <a:rPr kumimoji="0" lang="zh-CN" altLang="en-US" sz="1900" b="0" u="none" strike="noStrike" cap="none" normalizeH="0" baseline="0" dirty="0">
                          <a:ln>
                            <a:noFill/>
                          </a:ln>
                          <a:solidFill>
                            <a:schemeClr val="tx1"/>
                          </a:solidFill>
                          <a:effectLst/>
                        </a:rPr>
                        <a:t>子项布局的要显示出来的子控件 的 </a:t>
                      </a:r>
                      <a:r>
                        <a:rPr kumimoji="0" lang="en-US" altLang="zh-CN" sz="1900" b="0" u="none" strike="noStrike" cap="none" normalizeH="0" baseline="0" dirty="0">
                          <a:ln>
                            <a:noFill/>
                          </a:ln>
                          <a:solidFill>
                            <a:schemeClr val="tx1"/>
                          </a:solidFill>
                          <a:effectLst/>
                        </a:rPr>
                        <a:t>id</a:t>
                      </a:r>
                      <a:r>
                        <a:rPr kumimoji="0" lang="zh-CN" altLang="en-US" sz="1900" b="0" u="none" strike="noStrike" cap="none" normalizeH="0" baseline="0" dirty="0">
                          <a:ln>
                            <a:noFill/>
                          </a:ln>
                          <a:solidFill>
                            <a:schemeClr val="tx1"/>
                          </a:solidFill>
                          <a:effectLst/>
                        </a:rPr>
                        <a:t>组成的数组，要求和</a:t>
                      </a:r>
                      <a:r>
                        <a:rPr kumimoji="0" lang="en-US" altLang="zh-CN" sz="1900" b="0" u="none" strike="noStrike" cap="none" normalizeH="0" baseline="0" dirty="0">
                          <a:ln>
                            <a:noFill/>
                          </a:ln>
                          <a:solidFill>
                            <a:schemeClr val="tx1"/>
                          </a:solidFill>
                          <a:effectLst/>
                        </a:rPr>
                        <a:t>from</a:t>
                      </a:r>
                      <a:r>
                        <a:rPr kumimoji="0" lang="zh-CN" altLang="en-US" sz="1900" b="0" u="none" strike="noStrike" cap="none" normalizeH="0" baseline="0" dirty="0">
                          <a:ln>
                            <a:noFill/>
                          </a:ln>
                          <a:solidFill>
                            <a:schemeClr val="tx1"/>
                          </a:solidFill>
                          <a:effectLst/>
                        </a:rPr>
                        <a:t>中的键值序列一一对应</a:t>
                      </a:r>
                      <a:endParaRPr kumimoji="0" lang="zh-CN" altLang="en-US" sz="19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72000" marR="72000" marT="72000" marB="72000" horzOverflow="overflow"/>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123426635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E8BCF5D7-842D-439D-9428-67C1B63CEDDB}"/>
              </a:ext>
            </a:extLst>
          </p:cNvPr>
          <p:cNvSpPr>
            <a:spLocks noGrp="1"/>
          </p:cNvSpPr>
          <p:nvPr>
            <p:ph idx="1"/>
          </p:nvPr>
        </p:nvSpPr>
        <p:spPr/>
        <p:txBody>
          <a:bodyPr/>
          <a:lstStyle/>
          <a:p>
            <a:pPr marL="0" indent="0">
              <a:buNone/>
            </a:pPr>
            <a:r>
              <a:rPr lang="en-US" altLang="zh-CN" dirty="0"/>
              <a:t>(1)</a:t>
            </a:r>
            <a:r>
              <a:rPr lang="zh-CN" altLang="en-US" dirty="0"/>
              <a:t>数据准备</a:t>
            </a:r>
          </a:p>
          <a:p>
            <a:endParaRPr lang="zh-CN" altLang="en-US" dirty="0"/>
          </a:p>
        </p:txBody>
      </p:sp>
      <p:sp>
        <p:nvSpPr>
          <p:cNvPr id="3" name="标题 2">
            <a:extLst>
              <a:ext uri="{FF2B5EF4-FFF2-40B4-BE49-F238E27FC236}">
                <a16:creationId xmlns="" xmlns:a16="http://schemas.microsoft.com/office/drawing/2014/main" id="{849EAA59-EB58-4835-B1DC-1AEEB000715D}"/>
              </a:ext>
            </a:extLst>
          </p:cNvPr>
          <p:cNvSpPr>
            <a:spLocks noGrp="1"/>
          </p:cNvSpPr>
          <p:nvPr>
            <p:ph type="title"/>
          </p:nvPr>
        </p:nvSpPr>
        <p:spPr/>
        <p:txBody>
          <a:bodyPr/>
          <a:lstStyle/>
          <a:p>
            <a:r>
              <a:rPr lang="zh-CN" altLang="en-US" dirty="0"/>
              <a:t>案例实现</a:t>
            </a:r>
          </a:p>
        </p:txBody>
      </p:sp>
      <p:sp>
        <p:nvSpPr>
          <p:cNvPr id="5" name="矩形 4">
            <a:extLst>
              <a:ext uri="{FF2B5EF4-FFF2-40B4-BE49-F238E27FC236}">
                <a16:creationId xmlns="" xmlns:a16="http://schemas.microsoft.com/office/drawing/2014/main" id="{ED11591E-FCA7-413F-92B7-FBC8D231E1DE}"/>
              </a:ext>
            </a:extLst>
          </p:cNvPr>
          <p:cNvSpPr/>
          <p:nvPr/>
        </p:nvSpPr>
        <p:spPr>
          <a:xfrm>
            <a:off x="981177" y="1702575"/>
            <a:ext cx="7948814" cy="4770537"/>
          </a:xfrm>
          <a:prstGeom prst="rect">
            <a:avLst/>
          </a:prstGeom>
          <a:solidFill>
            <a:schemeClr val="accent3">
              <a:lumMod val="20000"/>
              <a:lumOff val="80000"/>
            </a:schemeClr>
          </a:solidFill>
          <a:ln>
            <a:solidFill>
              <a:schemeClr val="accent1">
                <a:lumMod val="50000"/>
              </a:schemeClr>
            </a:solidFill>
          </a:ln>
        </p:spPr>
        <p:txBody>
          <a:bodyPr wrap="square">
            <a:spAutoFit/>
          </a:bodyPr>
          <a:lstStyle/>
          <a:p>
            <a:r>
              <a:rPr lang="en-US" altLang="zh-CN" sz="1600" b="1" dirty="0">
                <a:solidFill>
                  <a:srgbClr val="000080"/>
                </a:solidFill>
                <a:latin typeface="??"/>
              </a:rPr>
              <a:t>private </a:t>
            </a:r>
            <a:r>
              <a:rPr lang="en-US" altLang="zh-CN" sz="1600" dirty="0">
                <a:solidFill>
                  <a:srgbClr val="000000"/>
                </a:solidFill>
                <a:latin typeface="??"/>
              </a:rPr>
              <a:t>List&lt;HashMap&lt;</a:t>
            </a:r>
            <a:r>
              <a:rPr lang="en-US" altLang="zh-CN" sz="1600" dirty="0" err="1">
                <a:solidFill>
                  <a:srgbClr val="000000"/>
                </a:solidFill>
                <a:latin typeface="??"/>
              </a:rPr>
              <a:t>String,Object</a:t>
            </a:r>
            <a:r>
              <a:rPr lang="en-US" altLang="zh-CN" sz="1600" dirty="0">
                <a:solidFill>
                  <a:srgbClr val="000000"/>
                </a:solidFill>
                <a:latin typeface="??"/>
              </a:rPr>
              <a:t>&gt;&gt; </a:t>
            </a:r>
            <a:r>
              <a:rPr lang="en-US" altLang="zh-CN" sz="1600" dirty="0" err="1">
                <a:solidFill>
                  <a:srgbClr val="000000"/>
                </a:solidFill>
                <a:latin typeface="??"/>
              </a:rPr>
              <a:t>getData</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List&lt;HashMap&lt;</a:t>
            </a:r>
            <a:r>
              <a:rPr lang="en-US" altLang="zh-CN" sz="1600" dirty="0" err="1">
                <a:solidFill>
                  <a:srgbClr val="000000"/>
                </a:solidFill>
                <a:latin typeface="??"/>
              </a:rPr>
              <a:t>String,Object</a:t>
            </a:r>
            <a:r>
              <a:rPr lang="en-US" altLang="zh-CN" sz="1600" dirty="0">
                <a:solidFill>
                  <a:srgbClr val="000000"/>
                </a:solidFill>
                <a:latin typeface="??"/>
              </a:rPr>
              <a:t>&gt;&gt; list = </a:t>
            </a:r>
            <a:r>
              <a:rPr lang="en-US" altLang="zh-CN" sz="1600" b="1" dirty="0">
                <a:solidFill>
                  <a:srgbClr val="000080"/>
                </a:solidFill>
                <a:latin typeface="??"/>
              </a:rPr>
              <a:t>new </a:t>
            </a:r>
            <a:r>
              <a:rPr lang="en-US" altLang="zh-CN" sz="1600" dirty="0" err="1">
                <a:solidFill>
                  <a:srgbClr val="000000"/>
                </a:solidFill>
                <a:latin typeface="??"/>
              </a:rPr>
              <a:t>ArrayList</a:t>
            </a:r>
            <a:r>
              <a:rPr lang="en-US" altLang="zh-CN" sz="1600" dirty="0">
                <a:solidFill>
                  <a:srgbClr val="000000"/>
                </a:solidFill>
                <a:latin typeface="??"/>
              </a:rPr>
              <a:t>&lt;HashMap&lt;String, Object&gt;&gt;();</a:t>
            </a:r>
            <a:br>
              <a:rPr lang="en-US" altLang="zh-CN" sz="1600" dirty="0">
                <a:solidFill>
                  <a:srgbClr val="000000"/>
                </a:solidFill>
                <a:latin typeface="??"/>
              </a:rPr>
            </a:br>
            <a:r>
              <a:rPr lang="en-US" altLang="zh-CN" sz="1600" dirty="0">
                <a:solidFill>
                  <a:srgbClr val="000000"/>
                </a:solidFill>
                <a:latin typeface="??"/>
              </a:rPr>
              <a:t>    HashMap&lt;</a:t>
            </a:r>
            <a:r>
              <a:rPr lang="en-US" altLang="zh-CN" sz="1600" dirty="0" err="1">
                <a:solidFill>
                  <a:srgbClr val="000000"/>
                </a:solidFill>
                <a:latin typeface="??"/>
              </a:rPr>
              <a:t>String,Object</a:t>
            </a:r>
            <a:r>
              <a:rPr lang="en-US" altLang="zh-CN" sz="1600" dirty="0">
                <a:solidFill>
                  <a:srgbClr val="000000"/>
                </a:solidFill>
                <a:latin typeface="??"/>
              </a:rPr>
              <a:t>&gt; map = </a:t>
            </a:r>
            <a:r>
              <a:rPr lang="en-US" altLang="zh-CN" sz="1600" b="1" dirty="0">
                <a:solidFill>
                  <a:srgbClr val="000080"/>
                </a:solidFill>
                <a:latin typeface="??"/>
              </a:rPr>
              <a:t>new </a:t>
            </a:r>
            <a:r>
              <a:rPr lang="en-US" altLang="zh-CN" sz="1600" dirty="0">
                <a:solidFill>
                  <a:srgbClr val="000000"/>
                </a:solidFill>
                <a:latin typeface="??"/>
              </a:rPr>
              <a:t>HashMap&lt;String, Object&gt;();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album_title</a:t>
            </a:r>
            <a:r>
              <a:rPr lang="en-US" altLang="zh-CN" sz="1600" b="1" dirty="0">
                <a:solidFill>
                  <a:srgbClr val="008000"/>
                </a:solidFill>
                <a:latin typeface="??"/>
              </a:rPr>
              <a:t>"</a:t>
            </a:r>
            <a:r>
              <a:rPr lang="en-US" altLang="zh-CN" sz="1600" dirty="0">
                <a:solidFill>
                  <a:srgbClr val="000000"/>
                </a:solidFill>
                <a:latin typeface="??"/>
              </a:rPr>
              <a:t>,</a:t>
            </a:r>
            <a:r>
              <a:rPr lang="en-US" altLang="zh-CN" sz="1600" b="1" dirty="0">
                <a:solidFill>
                  <a:srgbClr val="008000"/>
                </a:solidFill>
                <a:latin typeface="??"/>
              </a:rPr>
              <a:t>"</a:t>
            </a:r>
            <a:r>
              <a:rPr lang="zh-CN" altLang="en-US" sz="1600" b="1" dirty="0">
                <a:solidFill>
                  <a:srgbClr val="008000"/>
                </a:solidFill>
                <a:latin typeface="??"/>
              </a:rPr>
              <a:t>毡帽系列</a:t>
            </a:r>
            <a:r>
              <a:rPr lang="en-US" altLang="zh-CN" sz="1600" b="1" dirty="0">
                <a:solidFill>
                  <a:srgbClr val="008000"/>
                </a:solidFill>
                <a:latin typeface="??"/>
              </a:rPr>
              <a:t>"</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album_info</a:t>
            </a:r>
            <a:r>
              <a:rPr lang="en-US" altLang="zh-CN" sz="1600" b="1" dirty="0">
                <a:solidFill>
                  <a:srgbClr val="008000"/>
                </a:solidFill>
                <a:latin typeface="??"/>
              </a:rPr>
              <a:t>"</a:t>
            </a:r>
            <a:r>
              <a:rPr lang="en-US" altLang="zh-CN" sz="1600" dirty="0">
                <a:solidFill>
                  <a:srgbClr val="000000"/>
                </a:solidFill>
                <a:latin typeface="??"/>
              </a:rPr>
              <a:t>,</a:t>
            </a:r>
            <a:r>
              <a:rPr lang="en-US" altLang="zh-CN" sz="1600" b="1" dirty="0">
                <a:solidFill>
                  <a:srgbClr val="008000"/>
                </a:solidFill>
                <a:latin typeface="??"/>
              </a:rPr>
              <a:t>"</a:t>
            </a:r>
            <a:r>
              <a:rPr lang="zh-CN" altLang="en-US" sz="1600" b="1" dirty="0">
                <a:solidFill>
                  <a:srgbClr val="008000"/>
                </a:solidFill>
                <a:latin typeface="??"/>
              </a:rPr>
              <a:t>此系列服装有点</a:t>
            </a:r>
            <a:r>
              <a:rPr lang="en-US" altLang="zh-CN" sz="1600" b="1" dirty="0">
                <a:solidFill>
                  <a:srgbClr val="008000"/>
                </a:solidFill>
                <a:latin typeface="??"/>
              </a:rPr>
              <a:t>cute</a:t>
            </a:r>
            <a:r>
              <a:rPr lang="zh-CN" altLang="en-US" sz="1600" b="1" dirty="0">
                <a:solidFill>
                  <a:srgbClr val="008000"/>
                </a:solidFill>
                <a:latin typeface="??"/>
              </a:rPr>
              <a:t>，像不像小车夫。</a:t>
            </a:r>
            <a:r>
              <a:rPr lang="en-US" altLang="zh-CN" sz="1600" b="1" dirty="0">
                <a:solidFill>
                  <a:srgbClr val="008000"/>
                </a:solidFill>
                <a:latin typeface="??"/>
              </a:rPr>
              <a:t>"</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"album_thumb"</a:t>
            </a:r>
            <a:r>
              <a:rPr lang="en-US" altLang="zh-CN" sz="1600" dirty="0">
                <a:solidFill>
                  <a:srgbClr val="000000"/>
                </a:solidFill>
                <a:latin typeface="??"/>
              </a:rPr>
              <a:t>,</a:t>
            </a:r>
            <a:r>
              <a:rPr lang="en-US" altLang="zh-CN" sz="1600" dirty="0" err="1">
                <a:solidFill>
                  <a:srgbClr val="000000"/>
                </a:solidFill>
                <a:latin typeface="??"/>
              </a:rPr>
              <a:t>R.drawable.</a:t>
            </a:r>
            <a:r>
              <a:rPr lang="en-US" altLang="zh-CN" sz="1600" b="1" i="1" dirty="0" err="1">
                <a:solidFill>
                  <a:srgbClr val="660E7A"/>
                </a:solidFill>
                <a:latin typeface="??"/>
              </a:rPr>
              <a:t>i1</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list.add</a:t>
            </a:r>
            <a:r>
              <a:rPr lang="en-US" altLang="zh-CN" sz="1600" dirty="0">
                <a:solidFill>
                  <a:srgbClr val="000000"/>
                </a:solidFill>
                <a:latin typeface="??"/>
              </a:rPr>
              <a:t>(map);</a:t>
            </a:r>
            <a:br>
              <a:rPr lang="en-US" altLang="zh-CN" sz="1600" dirty="0">
                <a:solidFill>
                  <a:srgbClr val="000000"/>
                </a:solidFill>
                <a:latin typeface="??"/>
              </a:rPr>
            </a:br>
            <a:r>
              <a:rPr lang="en-US" altLang="zh-CN" sz="1600" dirty="0">
                <a:solidFill>
                  <a:srgbClr val="000000"/>
                </a:solidFill>
                <a:latin typeface="??"/>
              </a:rPr>
              <a:t/>
            </a:r>
            <a:br>
              <a:rPr lang="en-US" altLang="zh-CN" sz="1600" dirty="0">
                <a:solidFill>
                  <a:srgbClr val="000000"/>
                </a:solidFill>
                <a:latin typeface="??"/>
              </a:rPr>
            </a:br>
            <a:r>
              <a:rPr lang="en-US" altLang="zh-CN" sz="1600" dirty="0">
                <a:solidFill>
                  <a:srgbClr val="000000"/>
                </a:solidFill>
                <a:latin typeface="??"/>
              </a:rPr>
              <a:t>    map = </a:t>
            </a:r>
            <a:r>
              <a:rPr lang="en-US" altLang="zh-CN" sz="1600" b="1" dirty="0">
                <a:solidFill>
                  <a:srgbClr val="000080"/>
                </a:solidFill>
                <a:latin typeface="??"/>
              </a:rPr>
              <a:t>new </a:t>
            </a:r>
            <a:r>
              <a:rPr lang="en-US" altLang="zh-CN" sz="1600" dirty="0">
                <a:solidFill>
                  <a:srgbClr val="000000"/>
                </a:solidFill>
                <a:latin typeface="??"/>
              </a:rPr>
              <a:t>HashMap&lt;String, Object&gt;();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album_title</a:t>
            </a:r>
            <a:r>
              <a:rPr lang="en-US" altLang="zh-CN" sz="1600" b="1" dirty="0">
                <a:solidFill>
                  <a:srgbClr val="008000"/>
                </a:solidFill>
                <a:latin typeface="??"/>
              </a:rPr>
              <a:t>"</a:t>
            </a:r>
            <a:r>
              <a:rPr lang="en-US" altLang="zh-CN" sz="1600" dirty="0">
                <a:solidFill>
                  <a:srgbClr val="000000"/>
                </a:solidFill>
                <a:latin typeface="??"/>
              </a:rPr>
              <a:t>,</a:t>
            </a:r>
            <a:r>
              <a:rPr lang="en-US" altLang="zh-CN" sz="1600" b="1" dirty="0">
                <a:solidFill>
                  <a:srgbClr val="008000"/>
                </a:solidFill>
                <a:latin typeface="??"/>
              </a:rPr>
              <a:t>"</a:t>
            </a:r>
            <a:r>
              <a:rPr lang="zh-CN" altLang="en-US" sz="1600" b="1" dirty="0">
                <a:solidFill>
                  <a:srgbClr val="008000"/>
                </a:solidFill>
                <a:latin typeface="??"/>
              </a:rPr>
              <a:t>蜗牛系列</a:t>
            </a:r>
            <a:r>
              <a:rPr lang="en-US" altLang="zh-CN" sz="1600" b="1" dirty="0">
                <a:solidFill>
                  <a:srgbClr val="008000"/>
                </a:solidFill>
                <a:latin typeface="??"/>
              </a:rPr>
              <a:t>"</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album_info</a:t>
            </a:r>
            <a:r>
              <a:rPr lang="en-US" altLang="zh-CN" sz="1600" b="1" dirty="0">
                <a:solidFill>
                  <a:srgbClr val="008000"/>
                </a:solidFill>
                <a:latin typeface="??"/>
              </a:rPr>
              <a:t>"</a:t>
            </a:r>
            <a:r>
              <a:rPr lang="en-US" altLang="zh-CN" sz="1600" dirty="0">
                <a:solidFill>
                  <a:srgbClr val="000000"/>
                </a:solidFill>
                <a:latin typeface="??"/>
              </a:rPr>
              <a:t>,</a:t>
            </a:r>
            <a:r>
              <a:rPr lang="en-US" altLang="zh-CN" sz="1600" b="1" dirty="0">
                <a:solidFill>
                  <a:srgbClr val="008000"/>
                </a:solidFill>
                <a:latin typeface="??"/>
              </a:rPr>
              <a:t>"</a:t>
            </a:r>
            <a:r>
              <a:rPr lang="zh-CN" altLang="en-US" sz="1600" b="1" dirty="0">
                <a:solidFill>
                  <a:srgbClr val="008000"/>
                </a:solidFill>
                <a:latin typeface="??"/>
              </a:rPr>
              <a:t>宝宝变成了小蜗牛，爬啊爬啊爬啊。</a:t>
            </a:r>
            <a:r>
              <a:rPr lang="en-US" altLang="zh-CN" sz="1600" b="1" dirty="0">
                <a:solidFill>
                  <a:srgbClr val="008000"/>
                </a:solidFill>
                <a:latin typeface="??"/>
              </a:rPr>
              <a:t>"</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"album_thumb"</a:t>
            </a:r>
            <a:r>
              <a:rPr lang="en-US" altLang="zh-CN" sz="1600" dirty="0">
                <a:solidFill>
                  <a:srgbClr val="000000"/>
                </a:solidFill>
                <a:latin typeface="??"/>
              </a:rPr>
              <a:t>,</a:t>
            </a:r>
            <a:r>
              <a:rPr lang="en-US" altLang="zh-CN" sz="1600" dirty="0" err="1">
                <a:solidFill>
                  <a:srgbClr val="000000"/>
                </a:solidFill>
                <a:latin typeface="??"/>
              </a:rPr>
              <a:t>R.drawable.</a:t>
            </a:r>
            <a:r>
              <a:rPr lang="en-US" altLang="zh-CN" sz="1600" b="1" i="1" dirty="0" err="1">
                <a:solidFill>
                  <a:srgbClr val="660E7A"/>
                </a:solidFill>
                <a:latin typeface="??"/>
              </a:rPr>
              <a:t>i2</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list.add</a:t>
            </a:r>
            <a:r>
              <a:rPr lang="en-US" altLang="zh-CN" sz="1600" dirty="0">
                <a:solidFill>
                  <a:srgbClr val="000000"/>
                </a:solidFill>
                <a:latin typeface="??"/>
              </a:rPr>
              <a:t>(map);</a:t>
            </a:r>
          </a:p>
          <a:p>
            <a:endParaRPr lang="en-US" altLang="zh-CN" sz="1600" dirty="0">
              <a:solidFill>
                <a:srgbClr val="000000"/>
              </a:solidFill>
              <a:latin typeface="??"/>
            </a:endParaRPr>
          </a:p>
          <a:p>
            <a:r>
              <a:rPr lang="en-US" altLang="zh-CN" sz="1600" dirty="0">
                <a:solidFill>
                  <a:srgbClr val="000000"/>
                </a:solidFill>
                <a:latin typeface="??"/>
              </a:rPr>
              <a:t>   //……</a:t>
            </a:r>
            <a:br>
              <a:rPr lang="en-US" altLang="zh-CN" sz="1600" dirty="0">
                <a:solidFill>
                  <a:srgbClr val="000000"/>
                </a:solidFill>
                <a:latin typeface="??"/>
              </a:rPr>
            </a:br>
            <a:r>
              <a:rPr lang="en-US" altLang="zh-CN" sz="1600" dirty="0">
                <a:solidFill>
                  <a:srgbClr val="000000"/>
                </a:solidFill>
                <a:latin typeface="??"/>
              </a:rPr>
              <a:t>    </a:t>
            </a:r>
            <a:r>
              <a:rPr lang="en-US" altLang="zh-CN" sz="1600" b="1" dirty="0">
                <a:solidFill>
                  <a:srgbClr val="000080"/>
                </a:solidFill>
                <a:latin typeface="??"/>
              </a:rPr>
              <a:t>return </a:t>
            </a:r>
            <a:r>
              <a:rPr lang="en-US" altLang="zh-CN" sz="1600" dirty="0">
                <a:solidFill>
                  <a:srgbClr val="000000"/>
                </a:solidFill>
                <a:latin typeface="??"/>
              </a:rPr>
              <a:t>list;</a:t>
            </a:r>
            <a:br>
              <a:rPr lang="en-US" altLang="zh-CN" sz="1600" dirty="0">
                <a:solidFill>
                  <a:srgbClr val="000000"/>
                </a:solidFill>
                <a:latin typeface="??"/>
              </a:rPr>
            </a:br>
            <a:r>
              <a:rPr lang="en-US" altLang="zh-CN" sz="1600" dirty="0">
                <a:solidFill>
                  <a:srgbClr val="000000"/>
                </a:solidFill>
                <a:latin typeface="??"/>
              </a:rPr>
              <a:t>}</a:t>
            </a:r>
          </a:p>
        </p:txBody>
      </p:sp>
      <p:sp>
        <p:nvSpPr>
          <p:cNvPr id="7" name="文本框 6">
            <a:extLst>
              <a:ext uri="{FF2B5EF4-FFF2-40B4-BE49-F238E27FC236}">
                <a16:creationId xmlns="" xmlns:a16="http://schemas.microsoft.com/office/drawing/2014/main" id="{A7B5C016-1EAA-4BBE-AC51-57990099535B}"/>
              </a:ext>
            </a:extLst>
          </p:cNvPr>
          <p:cNvSpPr txBox="1"/>
          <p:nvPr/>
        </p:nvSpPr>
        <p:spPr>
          <a:xfrm>
            <a:off x="6041717" y="5211570"/>
            <a:ext cx="2557534" cy="830997"/>
          </a:xfrm>
          <a:prstGeom prst="rect">
            <a:avLst/>
          </a:prstGeom>
          <a:solidFill>
            <a:schemeClr val="accent4">
              <a:lumMod val="50000"/>
            </a:schemeClr>
          </a:solidFill>
          <a:ln>
            <a:solidFill>
              <a:schemeClr val="bg2"/>
            </a:solidFill>
          </a:ln>
        </p:spPr>
        <p:txBody>
          <a:bodyPr wrap="square">
            <a:spAutoFit/>
          </a:bodyPr>
          <a:lstStyle/>
          <a:p>
            <a:pPr algn="just"/>
            <a:r>
              <a:rPr lang="zh-CN" altLang="en-US" sz="1600" b="1" dirty="0">
                <a:solidFill>
                  <a:schemeClr val="bg1"/>
                </a:solidFill>
                <a:latin typeface="??"/>
                <a:ea typeface="宋体" panose="02010600030101010101" pitchFamily="2" charset="-122"/>
              </a:rPr>
              <a:t>定义一个</a:t>
            </a:r>
            <a:r>
              <a:rPr lang="en-US" altLang="zh-CN" sz="1600" b="1" dirty="0">
                <a:solidFill>
                  <a:schemeClr val="bg1"/>
                </a:solidFill>
                <a:latin typeface="??"/>
                <a:ea typeface="宋体" panose="02010600030101010101" pitchFamily="2" charset="-122"/>
              </a:rPr>
              <a:t>HashMap</a:t>
            </a:r>
            <a:r>
              <a:rPr lang="zh-CN" altLang="en-US" sz="1600" b="1" dirty="0">
                <a:solidFill>
                  <a:schemeClr val="bg1"/>
                </a:solidFill>
                <a:latin typeface="??"/>
                <a:ea typeface="宋体" panose="02010600030101010101" pitchFamily="2" charset="-122"/>
              </a:rPr>
              <a:t>构成的</a:t>
            </a:r>
            <a:r>
              <a:rPr lang="en-US" altLang="zh-CN" sz="1600" b="1" dirty="0">
                <a:solidFill>
                  <a:schemeClr val="bg1"/>
                </a:solidFill>
                <a:latin typeface="??"/>
                <a:ea typeface="宋体" panose="02010600030101010101" pitchFamily="2" charset="-122"/>
              </a:rPr>
              <a:t>List</a:t>
            </a:r>
            <a:r>
              <a:rPr lang="zh-CN" altLang="en-US" sz="1600" b="1" dirty="0">
                <a:solidFill>
                  <a:schemeClr val="bg1"/>
                </a:solidFill>
                <a:latin typeface="??"/>
                <a:ea typeface="宋体" panose="02010600030101010101" pitchFamily="2" charset="-122"/>
              </a:rPr>
              <a:t>，以键值对的方式存放数据</a:t>
            </a:r>
            <a:endParaRPr lang="zh-CN" altLang="en-US" sz="1600" b="1" dirty="0">
              <a:solidFill>
                <a:schemeClr val="bg1"/>
              </a:solidFill>
            </a:endParaRPr>
          </a:p>
        </p:txBody>
      </p:sp>
      <p:sp>
        <p:nvSpPr>
          <p:cNvPr id="8" name="矩形 7">
            <a:extLst>
              <a:ext uri="{FF2B5EF4-FFF2-40B4-BE49-F238E27FC236}">
                <a16:creationId xmlns="" xmlns:a16="http://schemas.microsoft.com/office/drawing/2014/main" id="{1A617A08-0D8F-4862-8EB2-266EA91DA227}"/>
              </a:ext>
            </a:extLst>
          </p:cNvPr>
          <p:cNvSpPr/>
          <p:nvPr/>
        </p:nvSpPr>
        <p:spPr>
          <a:xfrm>
            <a:off x="5528157" y="2280486"/>
            <a:ext cx="792000" cy="234791"/>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CFE41B07-CA19-48BB-AA33-FF11FABEA073}"/>
              </a:ext>
            </a:extLst>
          </p:cNvPr>
          <p:cNvSpPr/>
          <p:nvPr/>
        </p:nvSpPr>
        <p:spPr>
          <a:xfrm>
            <a:off x="2462682" y="4137034"/>
            <a:ext cx="828000" cy="234791"/>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3828834289"/>
      </p:ext>
    </p:extLst>
  </p:cSld>
  <p:clrMapOvr>
    <a:masterClrMapping/>
  </p:clrMapOvr>
  <mc:AlternateContent xmlns:mc="http://schemas.openxmlformats.org/markup-compatibility/2006">
    <mc:Choice xmlns=""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2CC8AD9-0DA5-4E96-9814-AD74E7FC85D9}"/>
              </a:ext>
            </a:extLst>
          </p:cNvPr>
          <p:cNvSpPr>
            <a:spLocks noGrp="1"/>
          </p:cNvSpPr>
          <p:nvPr>
            <p:ph idx="1"/>
          </p:nvPr>
        </p:nvSpPr>
        <p:spPr>
          <a:xfrm>
            <a:off x="555312" y="1230941"/>
            <a:ext cx="5686992" cy="5119063"/>
          </a:xfrm>
        </p:spPr>
        <p:txBody>
          <a:bodyPr/>
          <a:lstStyle/>
          <a:p>
            <a:pPr marL="0" indent="0">
              <a:buNone/>
            </a:pPr>
            <a:r>
              <a:rPr lang="en-US" altLang="zh-CN" dirty="0"/>
              <a:t>(2)</a:t>
            </a:r>
            <a:r>
              <a:rPr lang="zh-CN" altLang="en-US" dirty="0"/>
              <a:t>准备</a:t>
            </a:r>
            <a:r>
              <a:rPr lang="en-US" altLang="zh-CN" dirty="0" err="1"/>
              <a:t>ListView</a:t>
            </a:r>
            <a:r>
              <a:rPr lang="zh-CN" altLang="en-US" dirty="0"/>
              <a:t>及其子项布局</a:t>
            </a:r>
            <a:endParaRPr lang="en-US" altLang="zh-CN" dirty="0"/>
          </a:p>
          <a:p>
            <a:pPr lvl="1"/>
            <a:r>
              <a:rPr lang="zh-CN" altLang="en-US" sz="2200" dirty="0"/>
              <a:t>在布局文件中加入</a:t>
            </a:r>
            <a:r>
              <a:rPr lang="en-US" altLang="zh-CN" sz="2200" dirty="0" err="1"/>
              <a:t>ListView</a:t>
            </a:r>
            <a:r>
              <a:rPr lang="zh-CN" altLang="en-US" sz="2200" dirty="0"/>
              <a:t>控件</a:t>
            </a:r>
            <a:endParaRPr lang="en-US" altLang="zh-CN" sz="2200" dirty="0"/>
          </a:p>
          <a:p>
            <a:pPr lvl="1"/>
            <a:r>
              <a:rPr lang="zh-CN" altLang="en-US" sz="2200" dirty="0"/>
              <a:t>同时在</a:t>
            </a:r>
            <a:r>
              <a:rPr lang="en-US" altLang="zh-CN" sz="2200" dirty="0"/>
              <a:t>layout </a:t>
            </a:r>
            <a:r>
              <a:rPr lang="zh-CN" altLang="en-US" sz="2200" dirty="0"/>
              <a:t>目录下定义子项布局文件</a:t>
            </a:r>
            <a:r>
              <a:rPr lang="en-US" altLang="zh-CN" sz="2200" dirty="0"/>
              <a:t>: listview_item.xml</a:t>
            </a:r>
            <a:r>
              <a:rPr lang="zh-CN" altLang="en-US" sz="2200" dirty="0"/>
              <a:t>，用于定义列表子项的 </a:t>
            </a:r>
            <a:r>
              <a:rPr lang="en-US" altLang="zh-CN" sz="2200" dirty="0"/>
              <a:t>View</a:t>
            </a:r>
            <a:r>
              <a:rPr lang="zh-CN" altLang="en-US" sz="2200" dirty="0"/>
              <a:t>。</a:t>
            </a:r>
          </a:p>
          <a:p>
            <a:pPr lvl="1"/>
            <a:endParaRPr lang="zh-CN" altLang="en-US" dirty="0"/>
          </a:p>
          <a:p>
            <a:endParaRPr lang="zh-CN" altLang="en-US" dirty="0"/>
          </a:p>
          <a:p>
            <a:endParaRPr lang="en-US" altLang="zh-CN" dirty="0"/>
          </a:p>
          <a:p>
            <a:endParaRPr lang="zh-CN" altLang="en-US" dirty="0"/>
          </a:p>
        </p:txBody>
      </p:sp>
      <p:sp>
        <p:nvSpPr>
          <p:cNvPr id="3" name="标题 2">
            <a:extLst>
              <a:ext uri="{FF2B5EF4-FFF2-40B4-BE49-F238E27FC236}">
                <a16:creationId xmlns="" xmlns:a16="http://schemas.microsoft.com/office/drawing/2014/main" id="{E55FC78A-4BD2-47C0-891A-C28A8D9CCF6D}"/>
              </a:ext>
            </a:extLst>
          </p:cNvPr>
          <p:cNvSpPr>
            <a:spLocks noGrp="1"/>
          </p:cNvSpPr>
          <p:nvPr>
            <p:ph type="title"/>
          </p:nvPr>
        </p:nvSpPr>
        <p:spPr/>
        <p:txBody>
          <a:bodyPr/>
          <a:lstStyle/>
          <a:p>
            <a:r>
              <a:rPr lang="zh-CN" altLang="en-US" dirty="0"/>
              <a:t>案例实现</a:t>
            </a:r>
          </a:p>
        </p:txBody>
      </p:sp>
      <p:sp>
        <p:nvSpPr>
          <p:cNvPr id="5" name="矩形 4">
            <a:extLst>
              <a:ext uri="{FF2B5EF4-FFF2-40B4-BE49-F238E27FC236}">
                <a16:creationId xmlns="" xmlns:a16="http://schemas.microsoft.com/office/drawing/2014/main" id="{675EF115-CAED-484B-9006-1E9846D5F898}"/>
              </a:ext>
            </a:extLst>
          </p:cNvPr>
          <p:cNvSpPr/>
          <p:nvPr/>
        </p:nvSpPr>
        <p:spPr>
          <a:xfrm>
            <a:off x="6303523" y="335076"/>
            <a:ext cx="5888477" cy="6124754"/>
          </a:xfrm>
          <a:prstGeom prst="rect">
            <a:avLst/>
          </a:prstGeom>
          <a:solidFill>
            <a:schemeClr val="accent3">
              <a:lumMod val="20000"/>
              <a:lumOff val="80000"/>
            </a:schemeClr>
          </a:solidFill>
          <a:ln>
            <a:solidFill>
              <a:schemeClr val="accent1">
                <a:lumMod val="50000"/>
              </a:schemeClr>
            </a:solidFill>
          </a:ln>
        </p:spPr>
        <p:txBody>
          <a:bodyPr wrap="square">
            <a:spAutoFit/>
          </a:bodyPr>
          <a:lstStyle/>
          <a:p>
            <a:r>
              <a:rPr lang="en-US" altLang="zh-CN" sz="1400" dirty="0">
                <a:solidFill>
                  <a:srgbClr val="000000"/>
                </a:solidFill>
                <a:latin typeface="??"/>
              </a:rPr>
              <a:t>&lt;</a:t>
            </a:r>
            <a:r>
              <a:rPr lang="en-US" altLang="zh-CN" sz="1400" b="1" dirty="0" err="1">
                <a:solidFill>
                  <a:srgbClr val="000080"/>
                </a:solidFill>
                <a:latin typeface="??"/>
              </a:rPr>
              <a:t>LinearLayout</a:t>
            </a:r>
            <a:r>
              <a:rPr lang="en-US" altLang="zh-CN" sz="1400" b="1" dirty="0">
                <a:solidFill>
                  <a:srgbClr val="000080"/>
                </a:solidFill>
                <a:latin typeface="??"/>
              </a:rPr>
              <a:t> </a:t>
            </a:r>
            <a:r>
              <a:rPr lang="en-US" altLang="zh-CN" sz="1400" b="1" dirty="0" err="1">
                <a:solidFill>
                  <a:srgbClr val="0000FF"/>
                </a:solidFill>
                <a:latin typeface="??"/>
              </a:rPr>
              <a:t>xmlns:</a:t>
            </a:r>
            <a:r>
              <a:rPr lang="en-US" altLang="zh-CN" sz="1400" b="1" dirty="0" err="1">
                <a:solidFill>
                  <a:srgbClr val="660E7A"/>
                </a:solidFill>
                <a:latin typeface="??"/>
              </a:rPr>
              <a:t>android</a:t>
            </a:r>
            <a:r>
              <a:rPr lang="en-US" altLang="zh-CN" sz="1400" b="1" dirty="0">
                <a:solidFill>
                  <a:srgbClr val="0000FF"/>
                </a:solidFill>
                <a:latin typeface="??"/>
              </a:rPr>
              <a:t>=</a:t>
            </a:r>
            <a:r>
              <a:rPr lang="en-US" altLang="zh-CN" sz="1400" b="1" dirty="0">
                <a:solidFill>
                  <a:srgbClr val="008000"/>
                </a:solidFill>
                <a:latin typeface="??"/>
              </a:rPr>
              <a:t>"http://schemas.android.com/</a:t>
            </a:r>
            <a:r>
              <a:rPr lang="en-US" altLang="zh-CN" sz="1400" b="1" dirty="0" err="1">
                <a:solidFill>
                  <a:srgbClr val="008000"/>
                </a:solidFill>
                <a:latin typeface="??"/>
              </a:rPr>
              <a:t>apk</a:t>
            </a:r>
            <a:r>
              <a:rPr lang="en-US" altLang="zh-CN" sz="1400" b="1" dirty="0">
                <a:solidFill>
                  <a:srgbClr val="008000"/>
                </a:solidFill>
                <a:latin typeface="??"/>
              </a:rPr>
              <a:t>/res/android"</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:layout_width</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match_parent</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:layout_height</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match_parent</a:t>
            </a:r>
            <a:r>
              <a:rPr lang="en-US" altLang="zh-CN" sz="1400" b="1" dirty="0">
                <a:solidFill>
                  <a:srgbClr val="008000"/>
                </a:solidFill>
                <a:latin typeface="??"/>
              </a:rPr>
              <a:t>"</a:t>
            </a:r>
            <a:r>
              <a:rPr lang="en-US" altLang="zh-CN" sz="1400" dirty="0">
                <a:solidFill>
                  <a:srgbClr val="000000"/>
                </a:solidFill>
                <a:latin typeface="??"/>
              </a:rPr>
              <a:t>&gt;</a:t>
            </a:r>
            <a:br>
              <a:rPr lang="en-US" altLang="zh-CN" sz="1400" dirty="0">
                <a:solidFill>
                  <a:srgbClr val="000000"/>
                </a:solidFill>
                <a:latin typeface="??"/>
              </a:rPr>
            </a:br>
            <a:r>
              <a:rPr lang="en-US" altLang="zh-CN" sz="1400" dirty="0">
                <a:solidFill>
                  <a:srgbClr val="000000"/>
                </a:solidFill>
                <a:latin typeface="??"/>
              </a:rPr>
              <a:t>    &lt;</a:t>
            </a:r>
            <a:r>
              <a:rPr lang="en-US" altLang="zh-CN" sz="1400" b="1" dirty="0" err="1">
                <a:solidFill>
                  <a:srgbClr val="000080"/>
                </a:solidFill>
                <a:latin typeface="??"/>
              </a:rPr>
              <a:t>ImageView</a:t>
            </a:r>
            <a:r>
              <a:rPr lang="en-US" altLang="zh-CN" sz="1400" b="1" dirty="0">
                <a:solidFill>
                  <a:srgbClr val="000080"/>
                </a:solidFill>
                <a:latin typeface="??"/>
              </a:rPr>
              <a:t/>
            </a:r>
            <a:br>
              <a:rPr lang="en-US" altLang="zh-CN" sz="1400" b="1" dirty="0">
                <a:solidFill>
                  <a:srgbClr val="000080"/>
                </a:solidFill>
                <a:latin typeface="??"/>
              </a:rPr>
            </a:br>
            <a:r>
              <a:rPr lang="en-US" altLang="zh-CN" sz="1400" b="1" dirty="0">
                <a:solidFill>
                  <a:srgbClr val="00008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:id</a:t>
            </a:r>
            <a:r>
              <a:rPr lang="en-US" altLang="zh-CN" sz="1400" b="1" dirty="0">
                <a:solidFill>
                  <a:srgbClr val="0000FF"/>
                </a:solidFill>
                <a:latin typeface="??"/>
              </a:rPr>
              <a:t>=</a:t>
            </a:r>
            <a:r>
              <a:rPr lang="en-US" altLang="zh-CN" sz="1400" b="1" dirty="0">
                <a:solidFill>
                  <a:srgbClr val="008000"/>
                </a:solidFill>
                <a:latin typeface="??"/>
              </a:rPr>
              <a:t>"@+id/</a:t>
            </a:r>
            <a:r>
              <a:rPr lang="en-US" altLang="zh-CN" sz="1400" b="1" dirty="0" err="1">
                <a:solidFill>
                  <a:srgbClr val="008000"/>
                </a:solidFill>
                <a:latin typeface="??"/>
              </a:rPr>
              <a:t>album_thumb</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:layout_width</a:t>
            </a:r>
            <a:r>
              <a:rPr lang="en-US" altLang="zh-CN" sz="1400" b="1" dirty="0">
                <a:solidFill>
                  <a:srgbClr val="0000FF"/>
                </a:solidFill>
                <a:latin typeface="??"/>
              </a:rPr>
              <a:t>=</a:t>
            </a:r>
            <a:r>
              <a:rPr lang="en-US" altLang="zh-CN" sz="1400" b="1" dirty="0">
                <a:solidFill>
                  <a:srgbClr val="008000"/>
                </a:solidFill>
                <a:latin typeface="??"/>
              </a:rPr>
              <a:t>"0dp"</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:layout_height</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wrap_content</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:layout_weight</a:t>
            </a:r>
            <a:r>
              <a:rPr lang="en-US" altLang="zh-CN" sz="1400" b="1" dirty="0">
                <a:solidFill>
                  <a:srgbClr val="0000FF"/>
                </a:solidFill>
                <a:latin typeface="??"/>
              </a:rPr>
              <a:t>=</a:t>
            </a:r>
            <a:r>
              <a:rPr lang="en-US" altLang="zh-CN" sz="1400" b="1" dirty="0">
                <a:solidFill>
                  <a:srgbClr val="008000"/>
                </a:solidFill>
                <a:latin typeface="??"/>
              </a:rPr>
              <a:t>"1" </a:t>
            </a:r>
            <a:r>
              <a:rPr lang="en-US" altLang="zh-CN" sz="1400" dirty="0">
                <a:solidFill>
                  <a:srgbClr val="000000"/>
                </a:solidFill>
                <a:latin typeface="??"/>
              </a:rPr>
              <a:t>/&gt;</a:t>
            </a:r>
          </a:p>
          <a:p>
            <a:r>
              <a:rPr lang="en-US" altLang="zh-CN" sz="1400" dirty="0">
                <a:solidFill>
                  <a:srgbClr val="000000"/>
                </a:solidFill>
                <a:latin typeface="??"/>
              </a:rPr>
              <a:t/>
            </a:r>
            <a:br>
              <a:rPr lang="en-US" altLang="zh-CN" sz="1400" dirty="0">
                <a:solidFill>
                  <a:srgbClr val="000000"/>
                </a:solidFill>
                <a:latin typeface="??"/>
              </a:rPr>
            </a:br>
            <a:r>
              <a:rPr lang="en-US" altLang="zh-CN" sz="1400" dirty="0">
                <a:solidFill>
                  <a:srgbClr val="000000"/>
                </a:solidFill>
                <a:latin typeface="??"/>
              </a:rPr>
              <a:t>    &lt;</a:t>
            </a:r>
            <a:r>
              <a:rPr lang="en-US" altLang="zh-CN" sz="1400" b="1" dirty="0" err="1">
                <a:solidFill>
                  <a:srgbClr val="000080"/>
                </a:solidFill>
                <a:latin typeface="??"/>
              </a:rPr>
              <a:t>LinearLayout</a:t>
            </a:r>
            <a:r>
              <a:rPr lang="en-US" altLang="zh-CN" sz="1400" b="1" dirty="0">
                <a:solidFill>
                  <a:srgbClr val="000080"/>
                </a:solidFill>
                <a:latin typeface="??"/>
              </a:rPr>
              <a:t/>
            </a:r>
            <a:br>
              <a:rPr lang="en-US" altLang="zh-CN" sz="1400" b="1" dirty="0">
                <a:solidFill>
                  <a:srgbClr val="000080"/>
                </a:solidFill>
                <a:latin typeface="??"/>
              </a:rPr>
            </a:br>
            <a:r>
              <a:rPr lang="en-US" altLang="zh-CN" sz="1400" b="1" dirty="0">
                <a:solidFill>
                  <a:srgbClr val="00008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:layout_width</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0dp</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:layout_height</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wrap_content</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:orientation</a:t>
            </a:r>
            <a:r>
              <a:rPr lang="en-US" altLang="zh-CN" sz="1400" b="1" dirty="0">
                <a:solidFill>
                  <a:srgbClr val="0000FF"/>
                </a:solidFill>
                <a:latin typeface="??"/>
              </a:rPr>
              <a:t>=</a:t>
            </a:r>
            <a:r>
              <a:rPr lang="en-US" altLang="zh-CN" sz="1400" b="1" dirty="0">
                <a:solidFill>
                  <a:srgbClr val="008000"/>
                </a:solidFill>
                <a:latin typeface="??"/>
              </a:rPr>
              <a:t>"vertical"</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:layout_weight</a:t>
            </a:r>
            <a:r>
              <a:rPr lang="en-US" altLang="zh-CN" sz="1400" b="1" dirty="0">
                <a:solidFill>
                  <a:srgbClr val="0000FF"/>
                </a:solidFill>
                <a:latin typeface="??"/>
              </a:rPr>
              <a:t>=</a:t>
            </a:r>
            <a:r>
              <a:rPr lang="en-US" altLang="zh-CN" sz="1400" b="1" dirty="0">
                <a:solidFill>
                  <a:srgbClr val="008000"/>
                </a:solidFill>
                <a:latin typeface="??"/>
              </a:rPr>
              <a:t>"3"</a:t>
            </a:r>
            <a:r>
              <a:rPr lang="en-US" altLang="zh-CN" sz="1400" dirty="0">
                <a:solidFill>
                  <a:srgbClr val="000000"/>
                </a:solidFill>
                <a:latin typeface="??"/>
              </a:rPr>
              <a:t>&gt;</a:t>
            </a:r>
            <a:br>
              <a:rPr lang="en-US" altLang="zh-CN" sz="1400" dirty="0">
                <a:solidFill>
                  <a:srgbClr val="000000"/>
                </a:solidFill>
                <a:latin typeface="??"/>
              </a:rPr>
            </a:br>
            <a:r>
              <a:rPr lang="en-US" altLang="zh-CN" sz="1400" dirty="0">
                <a:solidFill>
                  <a:srgbClr val="000000"/>
                </a:solidFill>
                <a:latin typeface="??"/>
              </a:rPr>
              <a:t>        &lt;</a:t>
            </a:r>
            <a:r>
              <a:rPr lang="en-US" altLang="zh-CN" sz="1400" b="1" dirty="0" err="1">
                <a:solidFill>
                  <a:srgbClr val="000080"/>
                </a:solidFill>
                <a:latin typeface="??"/>
              </a:rPr>
              <a:t>TextView</a:t>
            </a:r>
            <a:r>
              <a:rPr lang="en-US" altLang="zh-CN" sz="1400" b="1" dirty="0">
                <a:solidFill>
                  <a:srgbClr val="000080"/>
                </a:solidFill>
                <a:latin typeface="??"/>
              </a:rPr>
              <a:t/>
            </a:r>
            <a:br>
              <a:rPr lang="en-US" altLang="zh-CN" sz="1400" b="1" dirty="0">
                <a:solidFill>
                  <a:srgbClr val="000080"/>
                </a:solidFill>
                <a:latin typeface="??"/>
              </a:rPr>
            </a:br>
            <a:r>
              <a:rPr lang="en-US" altLang="zh-CN" sz="1400" b="1" dirty="0">
                <a:solidFill>
                  <a:srgbClr val="00008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:id</a:t>
            </a:r>
            <a:r>
              <a:rPr lang="en-US" altLang="zh-CN" sz="1400" b="1" dirty="0">
                <a:solidFill>
                  <a:srgbClr val="0000FF"/>
                </a:solidFill>
                <a:latin typeface="??"/>
              </a:rPr>
              <a:t>=</a:t>
            </a:r>
            <a:r>
              <a:rPr lang="en-US" altLang="zh-CN" sz="1400" b="1" dirty="0">
                <a:solidFill>
                  <a:srgbClr val="008000"/>
                </a:solidFill>
                <a:latin typeface="??"/>
              </a:rPr>
              <a:t>"@+id/</a:t>
            </a:r>
            <a:r>
              <a:rPr lang="en-US" altLang="zh-CN" sz="1400" b="1" dirty="0" err="1">
                <a:solidFill>
                  <a:srgbClr val="008000"/>
                </a:solidFill>
                <a:latin typeface="??"/>
              </a:rPr>
              <a:t>album_title</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:layout_width</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wrap_content</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:layout_height</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wrap_content</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:textSize</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16sp</a:t>
            </a:r>
            <a:r>
              <a:rPr lang="en-US" altLang="zh-CN" sz="1400" b="1" dirty="0">
                <a:solidFill>
                  <a:srgbClr val="008000"/>
                </a:solidFill>
                <a:latin typeface="??"/>
              </a:rPr>
              <a:t>"  </a:t>
            </a:r>
            <a:r>
              <a:rPr lang="en-US" altLang="zh-CN" sz="1400" dirty="0">
                <a:solidFill>
                  <a:srgbClr val="000000"/>
                </a:solidFill>
                <a:latin typeface="??"/>
              </a:rPr>
              <a:t>/&gt;</a:t>
            </a:r>
            <a:br>
              <a:rPr lang="en-US" altLang="zh-CN" sz="1400" dirty="0">
                <a:solidFill>
                  <a:srgbClr val="000000"/>
                </a:solidFill>
                <a:latin typeface="??"/>
              </a:rPr>
            </a:br>
            <a:r>
              <a:rPr lang="en-US" altLang="zh-CN" sz="1400" dirty="0">
                <a:solidFill>
                  <a:srgbClr val="000000"/>
                </a:solidFill>
                <a:latin typeface="??"/>
              </a:rPr>
              <a:t>        &lt;</a:t>
            </a:r>
            <a:r>
              <a:rPr lang="en-US" altLang="zh-CN" sz="1400" b="1" dirty="0" err="1">
                <a:solidFill>
                  <a:srgbClr val="000080"/>
                </a:solidFill>
                <a:latin typeface="??"/>
              </a:rPr>
              <a:t>TextView</a:t>
            </a:r>
            <a:r>
              <a:rPr lang="en-US" altLang="zh-CN" sz="1400" b="1" dirty="0">
                <a:solidFill>
                  <a:srgbClr val="000080"/>
                </a:solidFill>
                <a:latin typeface="??"/>
              </a:rPr>
              <a:t/>
            </a:r>
            <a:br>
              <a:rPr lang="en-US" altLang="zh-CN" sz="1400" b="1" dirty="0">
                <a:solidFill>
                  <a:srgbClr val="000080"/>
                </a:solidFill>
                <a:latin typeface="??"/>
              </a:rPr>
            </a:br>
            <a:r>
              <a:rPr lang="en-US" altLang="zh-CN" sz="1400" b="1" dirty="0">
                <a:solidFill>
                  <a:srgbClr val="00008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:id</a:t>
            </a:r>
            <a:r>
              <a:rPr lang="en-US" altLang="zh-CN" sz="1400" b="1" dirty="0">
                <a:solidFill>
                  <a:srgbClr val="0000FF"/>
                </a:solidFill>
                <a:latin typeface="??"/>
              </a:rPr>
              <a:t>=</a:t>
            </a:r>
            <a:r>
              <a:rPr lang="en-US" altLang="zh-CN" sz="1400" b="1" dirty="0">
                <a:solidFill>
                  <a:srgbClr val="008000"/>
                </a:solidFill>
                <a:latin typeface="??"/>
              </a:rPr>
              <a:t>"@+id/</a:t>
            </a:r>
            <a:r>
              <a:rPr lang="en-US" altLang="zh-CN" sz="1400" b="1" dirty="0" err="1">
                <a:solidFill>
                  <a:srgbClr val="008000"/>
                </a:solidFill>
                <a:latin typeface="??"/>
              </a:rPr>
              <a:t>album_info</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:layout_width</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match_parent</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:layout_height</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wrap_content</a:t>
            </a:r>
            <a:r>
              <a:rPr lang="en-US" altLang="zh-CN" sz="1400" b="1" dirty="0">
                <a:solidFill>
                  <a:srgbClr val="008000"/>
                </a:solidFill>
                <a:latin typeface="??"/>
              </a:rPr>
              <a:t>"</a:t>
            </a:r>
            <a:br>
              <a:rPr lang="en-US" altLang="zh-CN" sz="1400" b="1" dirty="0">
                <a:solidFill>
                  <a:srgbClr val="008000"/>
                </a:solidFill>
                <a:latin typeface="??"/>
              </a:rPr>
            </a:br>
            <a:r>
              <a:rPr lang="en-US" altLang="zh-CN" sz="1400" b="1" dirty="0">
                <a:solidFill>
                  <a:srgbClr val="008000"/>
                </a:solidFill>
                <a:latin typeface="??"/>
              </a:rPr>
              <a:t>            </a:t>
            </a:r>
            <a:r>
              <a:rPr lang="en-US" altLang="zh-CN" sz="1400" b="1" dirty="0" err="1">
                <a:solidFill>
                  <a:srgbClr val="660E7A"/>
                </a:solidFill>
                <a:latin typeface="??"/>
              </a:rPr>
              <a:t>android</a:t>
            </a:r>
            <a:r>
              <a:rPr lang="en-US" altLang="zh-CN" sz="1400" b="1" dirty="0" err="1">
                <a:solidFill>
                  <a:srgbClr val="0000FF"/>
                </a:solidFill>
                <a:latin typeface="??"/>
              </a:rPr>
              <a:t>:textSize</a:t>
            </a:r>
            <a:r>
              <a:rPr lang="en-US" altLang="zh-CN" sz="1400" b="1" dirty="0">
                <a:solidFill>
                  <a:srgbClr val="0000FF"/>
                </a:solidFill>
                <a:latin typeface="??"/>
              </a:rPr>
              <a:t>=</a:t>
            </a:r>
            <a:r>
              <a:rPr lang="en-US" altLang="zh-CN" sz="1400" b="1" dirty="0">
                <a:solidFill>
                  <a:srgbClr val="008000"/>
                </a:solidFill>
                <a:latin typeface="??"/>
              </a:rPr>
              <a:t>"</a:t>
            </a:r>
            <a:r>
              <a:rPr lang="en-US" altLang="zh-CN" sz="1400" b="1" dirty="0" err="1">
                <a:solidFill>
                  <a:srgbClr val="008000"/>
                </a:solidFill>
                <a:latin typeface="??"/>
              </a:rPr>
              <a:t>14sp</a:t>
            </a:r>
            <a:r>
              <a:rPr lang="en-US" altLang="zh-CN" sz="1400" b="1" dirty="0">
                <a:solidFill>
                  <a:srgbClr val="008000"/>
                </a:solidFill>
                <a:latin typeface="??"/>
              </a:rPr>
              <a:t>"</a:t>
            </a:r>
            <a:r>
              <a:rPr lang="en-US" altLang="zh-CN" sz="1400" dirty="0">
                <a:solidFill>
                  <a:srgbClr val="000000"/>
                </a:solidFill>
                <a:latin typeface="??"/>
              </a:rPr>
              <a:t>/&gt;</a:t>
            </a:r>
            <a:br>
              <a:rPr lang="en-US" altLang="zh-CN" sz="1400" dirty="0">
                <a:solidFill>
                  <a:srgbClr val="000000"/>
                </a:solidFill>
                <a:latin typeface="??"/>
              </a:rPr>
            </a:br>
            <a:r>
              <a:rPr lang="en-US" altLang="zh-CN" sz="1400" dirty="0">
                <a:solidFill>
                  <a:srgbClr val="000000"/>
                </a:solidFill>
                <a:latin typeface="??"/>
              </a:rPr>
              <a:t>    &lt;/</a:t>
            </a:r>
            <a:r>
              <a:rPr lang="en-US" altLang="zh-CN" sz="1400" b="1" dirty="0" err="1">
                <a:solidFill>
                  <a:srgbClr val="000080"/>
                </a:solidFill>
                <a:latin typeface="??"/>
              </a:rPr>
              <a:t>LinearLayout</a:t>
            </a:r>
            <a:r>
              <a:rPr lang="en-US" altLang="zh-CN" sz="1400" dirty="0">
                <a:solidFill>
                  <a:srgbClr val="000000"/>
                </a:solidFill>
                <a:latin typeface="??"/>
              </a:rPr>
              <a:t>&gt;</a:t>
            </a:r>
            <a:br>
              <a:rPr lang="en-US" altLang="zh-CN" sz="1400" dirty="0">
                <a:solidFill>
                  <a:srgbClr val="000000"/>
                </a:solidFill>
                <a:latin typeface="??"/>
              </a:rPr>
            </a:br>
            <a:r>
              <a:rPr lang="en-US" altLang="zh-CN" sz="1400" dirty="0">
                <a:solidFill>
                  <a:srgbClr val="000000"/>
                </a:solidFill>
                <a:latin typeface="??"/>
              </a:rPr>
              <a:t>&lt;/</a:t>
            </a:r>
            <a:r>
              <a:rPr lang="en-US" altLang="zh-CN" sz="1400" b="1" dirty="0" err="1">
                <a:solidFill>
                  <a:srgbClr val="000080"/>
                </a:solidFill>
                <a:latin typeface="??"/>
              </a:rPr>
              <a:t>LinearLayout</a:t>
            </a:r>
            <a:r>
              <a:rPr lang="en-US" altLang="zh-CN" sz="1400" dirty="0">
                <a:solidFill>
                  <a:srgbClr val="000000"/>
                </a:solidFill>
                <a:latin typeface="??"/>
              </a:rPr>
              <a:t>&gt;</a:t>
            </a:r>
          </a:p>
        </p:txBody>
      </p:sp>
      <p:sp>
        <p:nvSpPr>
          <p:cNvPr id="6" name="Rectangle 1">
            <a:extLst>
              <a:ext uri="{FF2B5EF4-FFF2-40B4-BE49-F238E27FC236}">
                <a16:creationId xmlns="" xmlns:a16="http://schemas.microsoft.com/office/drawing/2014/main" id="{BC3B4E53-F0CC-4FA7-9958-73AFC88DE754}"/>
              </a:ext>
            </a:extLst>
          </p:cNvPr>
          <p:cNvSpPr>
            <a:spLocks noChangeArrowheads="1"/>
          </p:cNvSpPr>
          <p:nvPr/>
        </p:nvSpPr>
        <p:spPr bwMode="auto">
          <a:xfrm>
            <a:off x="1078077" y="3867416"/>
            <a:ext cx="5017927" cy="1323439"/>
          </a:xfrm>
          <a:prstGeom prst="rect">
            <a:avLst/>
          </a:prstGeom>
          <a:solidFill>
            <a:schemeClr val="accent3">
              <a:lumMod val="20000"/>
              <a:lumOff val="8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defTabSz="914377" eaLnBrk="0" fontAlgn="base" hangingPunct="0">
              <a:spcBef>
                <a:spcPct val="0"/>
              </a:spcBef>
              <a:spcAft>
                <a:spcPct val="0"/>
              </a:spcAft>
            </a:pPr>
            <a:r>
              <a:rPr lang="zh-CN" altLang="zh-CN" sz="1600" dirty="0">
                <a:solidFill>
                  <a:srgbClr val="000000"/>
                </a:solidFill>
                <a:latin typeface="宋体" panose="02010600030101010101" pitchFamily="2" charset="-122"/>
                <a:ea typeface="宋体" panose="02010600030101010101" pitchFamily="2" charset="-122"/>
              </a:rPr>
              <a:t>&lt;</a:t>
            </a:r>
            <a:r>
              <a:rPr lang="zh-CN" altLang="zh-CN" sz="1600" b="1" dirty="0">
                <a:solidFill>
                  <a:srgbClr val="000080"/>
                </a:solidFill>
                <a:latin typeface="宋体" panose="02010600030101010101" pitchFamily="2" charset="-122"/>
                <a:ea typeface="宋体" panose="02010600030101010101" pitchFamily="2" charset="-122"/>
              </a:rPr>
              <a:t>ListView</a:t>
            </a:r>
            <a:br>
              <a:rPr lang="zh-CN" altLang="zh-CN" sz="1600" b="1" dirty="0">
                <a:solidFill>
                  <a:srgbClr val="000080"/>
                </a:solidFill>
                <a:latin typeface="宋体" panose="02010600030101010101" pitchFamily="2" charset="-122"/>
                <a:ea typeface="宋体" panose="02010600030101010101" pitchFamily="2" charset="-122"/>
              </a:rPr>
            </a:br>
            <a:r>
              <a:rPr lang="zh-CN" altLang="zh-CN" sz="1600" b="1" dirty="0">
                <a:solidFill>
                  <a:srgbClr val="000080"/>
                </a:solidFill>
                <a:latin typeface="宋体" panose="02010600030101010101" pitchFamily="2" charset="-122"/>
                <a:ea typeface="宋体" panose="02010600030101010101" pitchFamily="2" charset="-122"/>
              </a:rPr>
              <a:t>    </a:t>
            </a:r>
            <a:r>
              <a:rPr lang="zh-CN" altLang="zh-CN" sz="1600" b="1" dirty="0">
                <a:solidFill>
                  <a:srgbClr val="660E7A"/>
                </a:solidFill>
                <a:latin typeface="宋体" panose="02010600030101010101" pitchFamily="2" charset="-122"/>
                <a:ea typeface="宋体" panose="02010600030101010101" pitchFamily="2" charset="-122"/>
              </a:rPr>
              <a:t>android</a:t>
            </a:r>
            <a:r>
              <a:rPr lang="zh-CN" altLang="zh-CN" sz="1600" b="1" dirty="0">
                <a:solidFill>
                  <a:srgbClr val="0000FF"/>
                </a:solidFill>
                <a:latin typeface="宋体" panose="02010600030101010101" pitchFamily="2" charset="-122"/>
                <a:ea typeface="宋体" panose="02010600030101010101" pitchFamily="2" charset="-122"/>
              </a:rPr>
              <a:t>:id=</a:t>
            </a:r>
            <a:r>
              <a:rPr lang="zh-CN" altLang="zh-CN" sz="1600" b="1" dirty="0">
                <a:solidFill>
                  <a:srgbClr val="008000"/>
                </a:solidFill>
                <a:latin typeface="宋体" panose="02010600030101010101" pitchFamily="2" charset="-122"/>
                <a:ea typeface="宋体" panose="02010600030101010101" pitchFamily="2" charset="-122"/>
              </a:rPr>
              <a:t>"@+id/babyAlbumList</a:t>
            </a:r>
            <a:r>
              <a:rPr lang="en-US" altLang="zh-CN" sz="1600" b="1" dirty="0">
                <a:solidFill>
                  <a:srgbClr val="008000"/>
                </a:solidFill>
                <a:latin typeface="宋体" panose="02010600030101010101" pitchFamily="2" charset="-122"/>
                <a:ea typeface="宋体" panose="02010600030101010101" pitchFamily="2" charset="-122"/>
              </a:rPr>
              <a:t>View</a:t>
            </a:r>
            <a:r>
              <a:rPr lang="zh-CN" altLang="zh-CN" sz="1600" b="1" dirty="0">
                <a:solidFill>
                  <a:srgbClr val="008000"/>
                </a:solidFill>
                <a:latin typeface="宋体" panose="02010600030101010101" pitchFamily="2" charset="-122"/>
                <a:ea typeface="宋体" panose="02010600030101010101" pitchFamily="2" charset="-122"/>
              </a:rPr>
              <a:t>"</a:t>
            </a:r>
            <a:br>
              <a:rPr lang="zh-CN" altLang="zh-CN" sz="1600" b="1" dirty="0">
                <a:solidFill>
                  <a:srgbClr val="008000"/>
                </a:solidFill>
                <a:latin typeface="宋体" panose="02010600030101010101" pitchFamily="2" charset="-122"/>
                <a:ea typeface="宋体" panose="02010600030101010101" pitchFamily="2" charset="-122"/>
              </a:rPr>
            </a:br>
            <a:r>
              <a:rPr lang="zh-CN" altLang="zh-CN" sz="1600" b="1" dirty="0">
                <a:solidFill>
                  <a:srgbClr val="008000"/>
                </a:solidFill>
                <a:latin typeface="宋体" panose="02010600030101010101" pitchFamily="2" charset="-122"/>
                <a:ea typeface="宋体" panose="02010600030101010101" pitchFamily="2" charset="-122"/>
              </a:rPr>
              <a:t>    </a:t>
            </a:r>
            <a:r>
              <a:rPr lang="zh-CN" altLang="zh-CN" sz="1600" b="1" dirty="0">
                <a:solidFill>
                  <a:srgbClr val="660E7A"/>
                </a:solidFill>
                <a:latin typeface="宋体" panose="02010600030101010101" pitchFamily="2" charset="-122"/>
                <a:ea typeface="宋体" panose="02010600030101010101" pitchFamily="2" charset="-122"/>
              </a:rPr>
              <a:t>android</a:t>
            </a:r>
            <a:r>
              <a:rPr lang="zh-CN" altLang="zh-CN" sz="1600" b="1" dirty="0">
                <a:solidFill>
                  <a:srgbClr val="0000FF"/>
                </a:solidFill>
                <a:latin typeface="宋体" panose="02010600030101010101" pitchFamily="2" charset="-122"/>
                <a:ea typeface="宋体" panose="02010600030101010101" pitchFamily="2" charset="-122"/>
              </a:rPr>
              <a:t>:layout_width=</a:t>
            </a:r>
            <a:r>
              <a:rPr lang="zh-CN" altLang="zh-CN" sz="1600" b="1" dirty="0">
                <a:solidFill>
                  <a:srgbClr val="008000"/>
                </a:solidFill>
                <a:latin typeface="宋体" panose="02010600030101010101" pitchFamily="2" charset="-122"/>
                <a:ea typeface="宋体" panose="02010600030101010101" pitchFamily="2" charset="-122"/>
              </a:rPr>
              <a:t>"match_parent"</a:t>
            </a:r>
            <a:br>
              <a:rPr lang="zh-CN" altLang="zh-CN" sz="1600" b="1" dirty="0">
                <a:solidFill>
                  <a:srgbClr val="008000"/>
                </a:solidFill>
                <a:latin typeface="宋体" panose="02010600030101010101" pitchFamily="2" charset="-122"/>
                <a:ea typeface="宋体" panose="02010600030101010101" pitchFamily="2" charset="-122"/>
              </a:rPr>
            </a:br>
            <a:r>
              <a:rPr lang="zh-CN" altLang="zh-CN" sz="1600" b="1" dirty="0">
                <a:solidFill>
                  <a:srgbClr val="008000"/>
                </a:solidFill>
                <a:latin typeface="宋体" panose="02010600030101010101" pitchFamily="2" charset="-122"/>
                <a:ea typeface="宋体" panose="02010600030101010101" pitchFamily="2" charset="-122"/>
              </a:rPr>
              <a:t>    </a:t>
            </a:r>
            <a:r>
              <a:rPr lang="zh-CN" altLang="zh-CN" sz="1600" b="1" dirty="0">
                <a:solidFill>
                  <a:srgbClr val="660E7A"/>
                </a:solidFill>
                <a:latin typeface="宋体" panose="02010600030101010101" pitchFamily="2" charset="-122"/>
                <a:ea typeface="宋体" panose="02010600030101010101" pitchFamily="2" charset="-122"/>
              </a:rPr>
              <a:t>android</a:t>
            </a:r>
            <a:r>
              <a:rPr lang="zh-CN" altLang="zh-CN" sz="1600" b="1" dirty="0">
                <a:solidFill>
                  <a:srgbClr val="0000FF"/>
                </a:solidFill>
                <a:latin typeface="宋体" panose="02010600030101010101" pitchFamily="2" charset="-122"/>
                <a:ea typeface="宋体" panose="02010600030101010101" pitchFamily="2" charset="-122"/>
              </a:rPr>
              <a:t>:layout_height=</a:t>
            </a:r>
            <a:r>
              <a:rPr lang="zh-CN" altLang="zh-CN" sz="1600" b="1" dirty="0">
                <a:solidFill>
                  <a:srgbClr val="008000"/>
                </a:solidFill>
                <a:latin typeface="宋体" panose="02010600030101010101" pitchFamily="2" charset="-122"/>
                <a:ea typeface="宋体" panose="02010600030101010101" pitchFamily="2" charset="-122"/>
              </a:rPr>
              <a:t>"match_parent"</a:t>
            </a:r>
            <a:r>
              <a:rPr lang="zh-CN" altLang="zh-CN" sz="1600" dirty="0">
                <a:solidFill>
                  <a:srgbClr val="000000"/>
                </a:solidFill>
                <a:latin typeface="宋体" panose="02010600030101010101" pitchFamily="2" charset="-122"/>
                <a:ea typeface="宋体" panose="02010600030101010101" pitchFamily="2" charset="-122"/>
              </a:rPr>
              <a:t>&gt;</a:t>
            </a:r>
            <a:br>
              <a:rPr lang="zh-CN" altLang="zh-CN" sz="1600" dirty="0">
                <a:solidFill>
                  <a:srgbClr val="000000"/>
                </a:solidFill>
                <a:latin typeface="宋体" panose="02010600030101010101" pitchFamily="2" charset="-122"/>
                <a:ea typeface="宋体" panose="02010600030101010101" pitchFamily="2" charset="-122"/>
              </a:rPr>
            </a:br>
            <a:r>
              <a:rPr lang="zh-CN" altLang="zh-CN" sz="1600" dirty="0">
                <a:solidFill>
                  <a:srgbClr val="000000"/>
                </a:solidFill>
                <a:latin typeface="宋体" panose="02010600030101010101" pitchFamily="2" charset="-122"/>
                <a:ea typeface="宋体" panose="02010600030101010101" pitchFamily="2" charset="-122"/>
              </a:rPr>
              <a:t>&lt;/</a:t>
            </a:r>
            <a:r>
              <a:rPr lang="zh-CN" altLang="zh-CN" sz="1600" b="1" dirty="0">
                <a:solidFill>
                  <a:srgbClr val="000080"/>
                </a:solidFill>
                <a:latin typeface="宋体" panose="02010600030101010101" pitchFamily="2" charset="-122"/>
                <a:ea typeface="宋体" panose="02010600030101010101" pitchFamily="2" charset="-122"/>
              </a:rPr>
              <a:t>ListView</a:t>
            </a:r>
            <a:r>
              <a:rPr lang="zh-CN" altLang="zh-CN" sz="1600" dirty="0">
                <a:solidFill>
                  <a:srgbClr val="000000"/>
                </a:solidFill>
                <a:latin typeface="宋体" panose="02010600030101010101" pitchFamily="2" charset="-122"/>
                <a:ea typeface="宋体" panose="02010600030101010101" pitchFamily="2" charset="-122"/>
              </a:rPr>
              <a:t>&gt;</a:t>
            </a:r>
            <a:endParaRPr lang="zh-CN" altLang="zh-CN" sz="1600" dirty="0">
              <a:latin typeface="Arial" panose="020B0604020202020204" pitchFamily="34" charset="0"/>
            </a:endParaRPr>
          </a:p>
        </p:txBody>
      </p:sp>
      <p:sp>
        <p:nvSpPr>
          <p:cNvPr id="7" name="矩形 6">
            <a:extLst>
              <a:ext uri="{FF2B5EF4-FFF2-40B4-BE49-F238E27FC236}">
                <a16:creationId xmlns="" xmlns:a16="http://schemas.microsoft.com/office/drawing/2014/main" id="{BCE1D570-1065-470D-B465-7F2FC1577105}"/>
              </a:ext>
            </a:extLst>
          </p:cNvPr>
          <p:cNvSpPr/>
          <p:nvPr/>
        </p:nvSpPr>
        <p:spPr>
          <a:xfrm>
            <a:off x="6619575" y="1255323"/>
            <a:ext cx="3420000" cy="1143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9AABD3D9-42D5-428C-AE9A-36DF2DD0809A}"/>
              </a:ext>
            </a:extLst>
          </p:cNvPr>
          <p:cNvSpPr/>
          <p:nvPr/>
        </p:nvSpPr>
        <p:spPr>
          <a:xfrm>
            <a:off x="6615013" y="2489505"/>
            <a:ext cx="3420000" cy="3492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9AAC153A-6CA1-4692-9DB1-096BBE5ABF66}"/>
              </a:ext>
            </a:extLst>
          </p:cNvPr>
          <p:cNvSpPr/>
          <p:nvPr/>
        </p:nvSpPr>
        <p:spPr>
          <a:xfrm>
            <a:off x="6876288" y="2109216"/>
            <a:ext cx="2401824" cy="256032"/>
          </a:xfrm>
          <a:prstGeom prst="rect">
            <a:avLst/>
          </a:prstGeom>
          <a:solidFill>
            <a:srgbClr val="0070C0">
              <a:alpha val="16863"/>
            </a:srgbClr>
          </a:solidFill>
          <a:ln w="28575">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E1216E95-D7ED-4056-A767-0501062BB626}"/>
              </a:ext>
            </a:extLst>
          </p:cNvPr>
          <p:cNvSpPr/>
          <p:nvPr/>
        </p:nvSpPr>
        <p:spPr>
          <a:xfrm>
            <a:off x="6876288" y="3350691"/>
            <a:ext cx="2401824" cy="256032"/>
          </a:xfrm>
          <a:prstGeom prst="rect">
            <a:avLst/>
          </a:prstGeom>
          <a:solidFill>
            <a:srgbClr val="0070C0">
              <a:alpha val="16863"/>
            </a:srgbClr>
          </a:solidFill>
          <a:ln w="28575">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标注: 线形 10">
            <a:extLst>
              <a:ext uri="{FF2B5EF4-FFF2-40B4-BE49-F238E27FC236}">
                <a16:creationId xmlns="" xmlns:a16="http://schemas.microsoft.com/office/drawing/2014/main" id="{03571518-AE46-4E13-A342-E3E48DC83953}"/>
              </a:ext>
            </a:extLst>
          </p:cNvPr>
          <p:cNvSpPr/>
          <p:nvPr/>
        </p:nvSpPr>
        <p:spPr>
          <a:xfrm>
            <a:off x="10456655" y="1645920"/>
            <a:ext cx="747799" cy="243840"/>
          </a:xfrm>
          <a:prstGeom prst="borderCallout1">
            <a:avLst>
              <a:gd name="adj1" fmla="val 43750"/>
              <a:gd name="adj2" fmla="val -1811"/>
              <a:gd name="adj3" fmla="val 44896"/>
              <a:gd name="adj4" fmla="val -28483"/>
            </a:avLst>
          </a:prstGeom>
          <a:solidFill>
            <a:srgbClr val="0070C0"/>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solidFill>
                  <a:schemeClr val="bg1"/>
                </a:solidFill>
              </a:rPr>
              <a:t>左侧</a:t>
            </a:r>
          </a:p>
        </p:txBody>
      </p:sp>
      <p:sp>
        <p:nvSpPr>
          <p:cNvPr id="12" name="标注: 线形 11">
            <a:extLst>
              <a:ext uri="{FF2B5EF4-FFF2-40B4-BE49-F238E27FC236}">
                <a16:creationId xmlns="" xmlns:a16="http://schemas.microsoft.com/office/drawing/2014/main" id="{15DC7D7D-4505-4055-9885-7EC750627BFA}"/>
              </a:ext>
            </a:extLst>
          </p:cNvPr>
          <p:cNvSpPr/>
          <p:nvPr/>
        </p:nvSpPr>
        <p:spPr>
          <a:xfrm>
            <a:off x="10456655" y="2655571"/>
            <a:ext cx="747799" cy="243840"/>
          </a:xfrm>
          <a:prstGeom prst="borderCallout1">
            <a:avLst>
              <a:gd name="adj1" fmla="val 43750"/>
              <a:gd name="adj2" fmla="val -1811"/>
              <a:gd name="adj3" fmla="val 44896"/>
              <a:gd name="adj4" fmla="val -28483"/>
            </a:avLst>
          </a:prstGeom>
          <a:solidFill>
            <a:srgbClr val="0070C0"/>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solidFill>
                  <a:schemeClr val="bg1"/>
                </a:solidFill>
              </a:rPr>
              <a:t>右侧</a:t>
            </a:r>
          </a:p>
        </p:txBody>
      </p:sp>
      <p:sp>
        <p:nvSpPr>
          <p:cNvPr id="13" name="矩形 12">
            <a:extLst>
              <a:ext uri="{FF2B5EF4-FFF2-40B4-BE49-F238E27FC236}">
                <a16:creationId xmlns="" xmlns:a16="http://schemas.microsoft.com/office/drawing/2014/main" id="{0F1F3378-8EAF-4AC7-9BCC-95AF2EDF7A9A}"/>
              </a:ext>
            </a:extLst>
          </p:cNvPr>
          <p:cNvSpPr/>
          <p:nvPr/>
        </p:nvSpPr>
        <p:spPr>
          <a:xfrm>
            <a:off x="6616464" y="404407"/>
            <a:ext cx="1301987" cy="209208"/>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标注: 线形 13">
            <a:extLst>
              <a:ext uri="{FF2B5EF4-FFF2-40B4-BE49-F238E27FC236}">
                <a16:creationId xmlns="" xmlns:a16="http://schemas.microsoft.com/office/drawing/2014/main" id="{1F182E75-0468-41CC-96ED-FDFBEEE15542}"/>
              </a:ext>
            </a:extLst>
          </p:cNvPr>
          <p:cNvSpPr/>
          <p:nvPr/>
        </p:nvSpPr>
        <p:spPr>
          <a:xfrm>
            <a:off x="8126209" y="395175"/>
            <a:ext cx="2151267" cy="243840"/>
          </a:xfrm>
          <a:prstGeom prst="borderCallout1">
            <a:avLst>
              <a:gd name="adj1" fmla="val 51562"/>
              <a:gd name="adj2" fmla="val -40"/>
              <a:gd name="adj3" fmla="val 48802"/>
              <a:gd name="adj4" fmla="val -9001"/>
            </a:avLst>
          </a:prstGeom>
          <a:solidFill>
            <a:srgbClr val="0070C0"/>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b="1" dirty="0">
                <a:solidFill>
                  <a:schemeClr val="bg1"/>
                </a:solidFill>
              </a:rPr>
              <a:t>根布局，线性，水平方向</a:t>
            </a:r>
          </a:p>
        </p:txBody>
      </p:sp>
    </p:spTree>
    <p:extLst>
      <p:ext uri="{BB962C8B-B14F-4D97-AF65-F5344CB8AC3E}">
        <p14:creationId xmlns="" xmlns:p14="http://schemas.microsoft.com/office/powerpoint/2010/main" val="20702703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3"/>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4"/>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7"/>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2"/>
                                        </p:tgtEl>
                                        <p:attrNameLst>
                                          <p:attrName>style.visibility</p:attrName>
                                        </p:attrNameLst>
                                      </p:cBhvr>
                                      <p:to>
                                        <p:strVal val="hidden"/>
                                      </p:to>
                                    </p:set>
                                  </p:childTnLst>
                                </p:cTn>
                              </p:par>
                              <p:par>
                                <p:cTn id="52" presetID="53" presetClass="entr" presetSubtype="16"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animEffect transition="in" filter="fade">
                                      <p:cBhvr>
                                        <p:cTn id="56" dur="500"/>
                                        <p:tgtEl>
                                          <p:spTgt spid="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500" fill="hold"/>
                                        <p:tgtEl>
                                          <p:spTgt spid="10"/>
                                        </p:tgtEl>
                                        <p:attrNameLst>
                                          <p:attrName>ppt_w</p:attrName>
                                        </p:attrNameLst>
                                      </p:cBhvr>
                                      <p:tavLst>
                                        <p:tav tm="0">
                                          <p:val>
                                            <p:fltVal val="0"/>
                                          </p:val>
                                        </p:tav>
                                        <p:tav tm="100000">
                                          <p:val>
                                            <p:strVal val="#ppt_w"/>
                                          </p:val>
                                        </p:tav>
                                      </p:tavLst>
                                    </p:anim>
                                    <p:anim calcmode="lin" valueType="num">
                                      <p:cBhvr>
                                        <p:cTn id="60" dur="500" fill="hold"/>
                                        <p:tgtEl>
                                          <p:spTgt spid="10"/>
                                        </p:tgtEl>
                                        <p:attrNameLst>
                                          <p:attrName>ppt_h</p:attrName>
                                        </p:attrNameLst>
                                      </p:cBhvr>
                                      <p:tavLst>
                                        <p:tav tm="0">
                                          <p:val>
                                            <p:fltVal val="0"/>
                                          </p:val>
                                        </p:tav>
                                        <p:tav tm="100000">
                                          <p:val>
                                            <p:strVal val="#ppt_h"/>
                                          </p:val>
                                        </p:tav>
                                      </p:tavLst>
                                    </p:anim>
                                    <p:animEffect transition="in" filter="fade">
                                      <p:cBhvr>
                                        <p:cTn id="6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P spid="8" grpId="1" animBg="1"/>
      <p:bldP spid="9" grpId="0" animBg="1"/>
      <p:bldP spid="10" grpId="0"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E041903B-8C56-4CCC-AE4A-7C7E05E2A866}"/>
              </a:ext>
            </a:extLst>
          </p:cNvPr>
          <p:cNvSpPr>
            <a:spLocks noGrp="1"/>
          </p:cNvSpPr>
          <p:nvPr>
            <p:ph idx="1"/>
          </p:nvPr>
        </p:nvSpPr>
        <p:spPr/>
        <p:txBody>
          <a:bodyPr/>
          <a:lstStyle/>
          <a:p>
            <a:pPr marL="0" indent="0">
              <a:buNone/>
            </a:pPr>
            <a:r>
              <a:rPr lang="en-US" altLang="zh-CN" dirty="0"/>
              <a:t>(3)</a:t>
            </a:r>
            <a:r>
              <a:rPr lang="zh-CN" altLang="en-US" dirty="0"/>
              <a:t>数据适配：创建</a:t>
            </a:r>
            <a:r>
              <a:rPr lang="en-US" altLang="zh-CN" dirty="0" err="1"/>
              <a:t>SimpleAdapter</a:t>
            </a:r>
            <a:r>
              <a:rPr lang="zh-CN" altLang="en-US" dirty="0"/>
              <a:t>并设置</a:t>
            </a:r>
          </a:p>
        </p:txBody>
      </p:sp>
      <p:sp>
        <p:nvSpPr>
          <p:cNvPr id="3" name="标题 2">
            <a:extLst>
              <a:ext uri="{FF2B5EF4-FFF2-40B4-BE49-F238E27FC236}">
                <a16:creationId xmlns="" xmlns:a16="http://schemas.microsoft.com/office/drawing/2014/main" id="{58B17C51-1FB9-4883-B327-1834DAFE9FDC}"/>
              </a:ext>
            </a:extLst>
          </p:cNvPr>
          <p:cNvSpPr>
            <a:spLocks noGrp="1"/>
          </p:cNvSpPr>
          <p:nvPr>
            <p:ph type="title"/>
          </p:nvPr>
        </p:nvSpPr>
        <p:spPr/>
        <p:txBody>
          <a:bodyPr/>
          <a:lstStyle/>
          <a:p>
            <a:r>
              <a:rPr lang="zh-CN" altLang="en-US" dirty="0"/>
              <a:t>案例实现</a:t>
            </a:r>
          </a:p>
        </p:txBody>
      </p:sp>
      <p:sp>
        <p:nvSpPr>
          <p:cNvPr id="5" name="矩形 4">
            <a:extLst>
              <a:ext uri="{FF2B5EF4-FFF2-40B4-BE49-F238E27FC236}">
                <a16:creationId xmlns="" xmlns:a16="http://schemas.microsoft.com/office/drawing/2014/main" id="{2B51CB8E-D621-4667-975F-45033461472A}"/>
              </a:ext>
            </a:extLst>
          </p:cNvPr>
          <p:cNvSpPr/>
          <p:nvPr/>
        </p:nvSpPr>
        <p:spPr>
          <a:xfrm>
            <a:off x="1034894" y="1854839"/>
            <a:ext cx="8653855" cy="3618170"/>
          </a:xfrm>
          <a:prstGeom prst="rect">
            <a:avLst/>
          </a:prstGeom>
          <a:solidFill>
            <a:schemeClr val="accent3">
              <a:lumMod val="20000"/>
              <a:lumOff val="80000"/>
            </a:schemeClr>
          </a:solidFill>
          <a:ln>
            <a:solidFill>
              <a:schemeClr val="accent1">
                <a:lumMod val="50000"/>
              </a:schemeClr>
            </a:solidFill>
          </a:ln>
        </p:spPr>
        <p:txBody>
          <a:bodyPr wrap="square">
            <a:spAutoFit/>
          </a:bodyPr>
          <a:lstStyle/>
          <a:p>
            <a:pPr>
              <a:lnSpc>
                <a:spcPct val="120000"/>
              </a:lnSpc>
            </a:pPr>
            <a:r>
              <a:rPr lang="en-US" altLang="zh-CN" sz="1600" i="1" dirty="0">
                <a:solidFill>
                  <a:srgbClr val="808080"/>
                </a:solidFill>
                <a:latin typeface="??"/>
              </a:rPr>
              <a:t>//</a:t>
            </a:r>
            <a:r>
              <a:rPr lang="zh-CN" altLang="en-US" sz="1600" i="1" dirty="0">
                <a:solidFill>
                  <a:srgbClr val="808080"/>
                </a:solidFill>
                <a:latin typeface="??"/>
              </a:rPr>
              <a:t>准备数据</a:t>
            </a:r>
            <a:br>
              <a:rPr lang="zh-CN" altLang="en-US" sz="1600" i="1" dirty="0">
                <a:solidFill>
                  <a:srgbClr val="808080"/>
                </a:solidFill>
                <a:latin typeface="??"/>
              </a:rPr>
            </a:br>
            <a:r>
              <a:rPr lang="en-US" altLang="zh-CN" sz="1600" b="1" dirty="0" err="1">
                <a:solidFill>
                  <a:srgbClr val="660E7A"/>
                </a:solidFill>
                <a:latin typeface="??"/>
              </a:rPr>
              <a:t>mData</a:t>
            </a:r>
            <a:r>
              <a:rPr lang="en-US" altLang="zh-CN" sz="1600" b="1" dirty="0">
                <a:solidFill>
                  <a:srgbClr val="660E7A"/>
                </a:solidFill>
                <a:latin typeface="??"/>
              </a:rPr>
              <a:t> </a:t>
            </a:r>
            <a:r>
              <a:rPr lang="en-US" altLang="zh-CN" sz="1600" dirty="0">
                <a:solidFill>
                  <a:srgbClr val="000000"/>
                </a:solidFill>
                <a:latin typeface="??"/>
              </a:rPr>
              <a:t>= </a:t>
            </a:r>
            <a:r>
              <a:rPr lang="en-US" altLang="zh-CN" sz="1600" dirty="0" err="1">
                <a:solidFill>
                  <a:srgbClr val="000000"/>
                </a:solidFill>
                <a:latin typeface="??"/>
              </a:rPr>
              <a:t>getData</a:t>
            </a:r>
            <a:r>
              <a:rPr lang="en-US" altLang="zh-CN" sz="1600" dirty="0">
                <a:solidFill>
                  <a:srgbClr val="000000"/>
                </a:solidFill>
                <a:latin typeface="??"/>
              </a:rPr>
              <a:t>();</a:t>
            </a:r>
          </a:p>
          <a:p>
            <a:pPr>
              <a:lnSpc>
                <a:spcPct val="120000"/>
              </a:lnSpc>
            </a:pPr>
            <a:r>
              <a:rPr lang="en-US" altLang="zh-CN" sz="1600" i="1" dirty="0">
                <a:solidFill>
                  <a:srgbClr val="808080"/>
                </a:solidFill>
                <a:latin typeface="??"/>
              </a:rPr>
              <a:t>//</a:t>
            </a:r>
            <a:r>
              <a:rPr lang="zh-CN" altLang="en-US" sz="1600" i="1" dirty="0">
                <a:solidFill>
                  <a:srgbClr val="808080"/>
                </a:solidFill>
                <a:latin typeface="??"/>
              </a:rPr>
              <a:t>视图</a:t>
            </a:r>
            <a:br>
              <a:rPr lang="zh-CN" altLang="en-US" sz="1600" i="1" dirty="0">
                <a:solidFill>
                  <a:srgbClr val="808080"/>
                </a:solidFill>
                <a:latin typeface="??"/>
              </a:rPr>
            </a:br>
            <a:r>
              <a:rPr lang="en-US" altLang="zh-CN" sz="1600" dirty="0" err="1">
                <a:solidFill>
                  <a:srgbClr val="000000"/>
                </a:solidFill>
                <a:latin typeface="??"/>
              </a:rPr>
              <a:t>ListView</a:t>
            </a:r>
            <a:r>
              <a:rPr lang="en-US" altLang="zh-CN" sz="1600" dirty="0">
                <a:solidFill>
                  <a:srgbClr val="000000"/>
                </a:solidFill>
                <a:latin typeface="??"/>
              </a:rPr>
              <a:t> </a:t>
            </a:r>
            <a:r>
              <a:rPr lang="en-US" altLang="zh-CN" sz="1600" dirty="0" err="1">
                <a:solidFill>
                  <a:srgbClr val="000000"/>
                </a:solidFill>
                <a:latin typeface="??"/>
              </a:rPr>
              <a:t>listview</a:t>
            </a:r>
            <a:r>
              <a:rPr lang="en-US" altLang="zh-CN" sz="1600" dirty="0">
                <a:solidFill>
                  <a:srgbClr val="000000"/>
                </a:solidFill>
                <a:latin typeface="??"/>
              </a:rPr>
              <a:t> = (</a:t>
            </a:r>
            <a:r>
              <a:rPr lang="en-US" altLang="zh-CN" sz="1600" dirty="0" err="1">
                <a:solidFill>
                  <a:srgbClr val="000000"/>
                </a:solidFill>
                <a:latin typeface="??"/>
              </a:rPr>
              <a:t>ListView</a:t>
            </a:r>
            <a:r>
              <a:rPr lang="en-US" altLang="zh-CN" sz="1600" dirty="0">
                <a:solidFill>
                  <a:srgbClr val="000000"/>
                </a:solidFill>
                <a:latin typeface="??"/>
              </a:rPr>
              <a:t>)</a:t>
            </a:r>
            <a:r>
              <a:rPr lang="en-US" altLang="zh-CN" sz="1600" dirty="0" err="1">
                <a:solidFill>
                  <a:srgbClr val="000000"/>
                </a:solidFill>
                <a:latin typeface="??"/>
              </a:rPr>
              <a:t>findViewById</a:t>
            </a:r>
            <a:r>
              <a:rPr lang="en-US" altLang="zh-CN" sz="1600" dirty="0">
                <a:solidFill>
                  <a:srgbClr val="000000"/>
                </a:solidFill>
                <a:latin typeface="??"/>
              </a:rPr>
              <a:t>(</a:t>
            </a:r>
            <a:r>
              <a:rPr lang="en-US" altLang="zh-CN" sz="1600" dirty="0" err="1">
                <a:solidFill>
                  <a:srgbClr val="000000"/>
                </a:solidFill>
                <a:latin typeface="??"/>
              </a:rPr>
              <a:t>R.id.</a:t>
            </a:r>
            <a:r>
              <a:rPr lang="en-US" altLang="zh-CN" sz="1600" b="1" i="1" dirty="0" err="1">
                <a:solidFill>
                  <a:srgbClr val="660E7A"/>
                </a:solidFill>
                <a:latin typeface="??"/>
              </a:rPr>
              <a:t>babyAlbumListView</a:t>
            </a:r>
            <a:r>
              <a:rPr lang="en-US" altLang="zh-CN" sz="1600" dirty="0">
                <a:solidFill>
                  <a:srgbClr val="000000"/>
                </a:solidFill>
                <a:latin typeface="??"/>
              </a:rPr>
              <a:t>);</a:t>
            </a:r>
            <a:br>
              <a:rPr lang="en-US" altLang="zh-CN" sz="1600" dirty="0">
                <a:solidFill>
                  <a:srgbClr val="000000"/>
                </a:solidFill>
                <a:latin typeface="??"/>
              </a:rPr>
            </a:br>
            <a:r>
              <a:rPr lang="en-US" altLang="zh-CN" sz="1600" i="1" dirty="0">
                <a:solidFill>
                  <a:srgbClr val="808080"/>
                </a:solidFill>
                <a:latin typeface="??"/>
              </a:rPr>
              <a:t>//</a:t>
            </a:r>
            <a:r>
              <a:rPr lang="zh-CN" altLang="en-US" sz="1600" i="1" dirty="0">
                <a:solidFill>
                  <a:srgbClr val="808080"/>
                </a:solidFill>
                <a:latin typeface="??"/>
              </a:rPr>
              <a:t>准备子项布局：</a:t>
            </a:r>
            <a:r>
              <a:rPr lang="en-US" altLang="zh-CN" sz="1600" i="1" dirty="0">
                <a:solidFill>
                  <a:srgbClr val="808080"/>
                </a:solidFill>
                <a:latin typeface="??"/>
              </a:rPr>
              <a:t>listview_item.xml</a:t>
            </a:r>
            <a:r>
              <a:rPr lang="en-US" altLang="zh-CN" sz="1600" dirty="0">
                <a:solidFill>
                  <a:srgbClr val="000000"/>
                </a:solidFill>
                <a:latin typeface="??"/>
              </a:rPr>
              <a:t/>
            </a:r>
            <a:br>
              <a:rPr lang="en-US" altLang="zh-CN" sz="1600" dirty="0">
                <a:solidFill>
                  <a:srgbClr val="000000"/>
                </a:solidFill>
                <a:latin typeface="??"/>
              </a:rPr>
            </a:br>
            <a:r>
              <a:rPr lang="en-US" altLang="zh-CN" sz="1600" i="1" dirty="0">
                <a:solidFill>
                  <a:srgbClr val="808080"/>
                </a:solidFill>
                <a:latin typeface="??"/>
              </a:rPr>
              <a:t>//</a:t>
            </a:r>
            <a:r>
              <a:rPr lang="zh-CN" altLang="en-US" sz="1600" i="1" dirty="0">
                <a:solidFill>
                  <a:srgbClr val="808080"/>
                </a:solidFill>
                <a:latin typeface="??"/>
              </a:rPr>
              <a:t>准备</a:t>
            </a:r>
            <a:r>
              <a:rPr lang="en-US" altLang="zh-CN" sz="1600" i="1" dirty="0">
                <a:solidFill>
                  <a:srgbClr val="808080"/>
                </a:solidFill>
                <a:latin typeface="??"/>
              </a:rPr>
              <a:t>Adapter</a:t>
            </a:r>
            <a:br>
              <a:rPr lang="en-US" altLang="zh-CN" sz="1600" i="1" dirty="0">
                <a:solidFill>
                  <a:srgbClr val="808080"/>
                </a:solidFill>
                <a:latin typeface="??"/>
              </a:rPr>
            </a:br>
            <a:r>
              <a:rPr lang="en-US" altLang="zh-CN" sz="1600" dirty="0">
                <a:solidFill>
                  <a:srgbClr val="000000"/>
                </a:solidFill>
                <a:latin typeface="??"/>
              </a:rPr>
              <a:t>String [] </a:t>
            </a:r>
            <a:r>
              <a:rPr lang="en-US" altLang="zh-CN" sz="1600" dirty="0" err="1">
                <a:solidFill>
                  <a:srgbClr val="000000"/>
                </a:solidFill>
                <a:latin typeface="??"/>
              </a:rPr>
              <a:t>keysMap</a:t>
            </a:r>
            <a:r>
              <a:rPr lang="en-US" altLang="zh-CN" sz="1600" dirty="0">
                <a:solidFill>
                  <a:srgbClr val="000000"/>
                </a:solidFill>
                <a:latin typeface="??"/>
              </a:rPr>
              <a:t> = {</a:t>
            </a:r>
            <a:r>
              <a:rPr lang="en-US" altLang="zh-CN" sz="1600" b="1" dirty="0">
                <a:solidFill>
                  <a:srgbClr val="008000"/>
                </a:solidFill>
                <a:latin typeface="??"/>
              </a:rPr>
              <a:t>"album_title"</a:t>
            </a:r>
            <a:r>
              <a:rPr lang="en-US" altLang="zh-CN" sz="1600" dirty="0">
                <a:solidFill>
                  <a:srgbClr val="000000"/>
                </a:solidFill>
                <a:latin typeface="??"/>
              </a:rPr>
              <a:t>,</a:t>
            </a:r>
            <a:r>
              <a:rPr lang="en-US" altLang="zh-CN" sz="1600" b="1" dirty="0">
                <a:solidFill>
                  <a:srgbClr val="008000"/>
                </a:solidFill>
                <a:latin typeface="??"/>
              </a:rPr>
              <a:t>"album_info"</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album_thumb</a:t>
            </a:r>
            <a:r>
              <a:rPr lang="en-US" altLang="zh-CN" sz="1600" b="1" dirty="0">
                <a:solidFill>
                  <a:srgbClr val="008000"/>
                </a:solidFill>
                <a:latin typeface="??"/>
              </a:rPr>
              <a:t>"</a:t>
            </a:r>
            <a:r>
              <a:rPr lang="en-US" altLang="zh-CN" sz="1600" dirty="0">
                <a:solidFill>
                  <a:srgbClr val="000000"/>
                </a:solidFill>
                <a:latin typeface="??"/>
              </a:rPr>
              <a:t>};</a:t>
            </a:r>
            <a:br>
              <a:rPr lang="en-US" altLang="zh-CN" sz="1600" dirty="0">
                <a:solidFill>
                  <a:srgbClr val="000000"/>
                </a:solidFill>
                <a:latin typeface="??"/>
              </a:rPr>
            </a:br>
            <a:r>
              <a:rPr lang="en-US" altLang="zh-CN" sz="1600" b="1" dirty="0">
                <a:solidFill>
                  <a:srgbClr val="000080"/>
                </a:solidFill>
                <a:latin typeface="??"/>
              </a:rPr>
              <a:t>int </a:t>
            </a:r>
            <a:r>
              <a:rPr lang="en-US" altLang="zh-CN" sz="1600" dirty="0">
                <a:solidFill>
                  <a:srgbClr val="000000"/>
                </a:solidFill>
                <a:latin typeface="??"/>
              </a:rPr>
              <a:t>[] </a:t>
            </a:r>
            <a:r>
              <a:rPr lang="en-US" altLang="zh-CN" sz="1600" dirty="0" err="1">
                <a:solidFill>
                  <a:srgbClr val="000000"/>
                </a:solidFill>
                <a:latin typeface="??"/>
              </a:rPr>
              <a:t>resId</a:t>
            </a:r>
            <a:r>
              <a:rPr lang="en-US" altLang="zh-CN" sz="1600" dirty="0">
                <a:solidFill>
                  <a:srgbClr val="000000"/>
                </a:solidFill>
                <a:latin typeface="??"/>
              </a:rPr>
              <a:t> ={</a:t>
            </a:r>
            <a:r>
              <a:rPr lang="en-US" altLang="zh-CN" sz="1600" dirty="0" err="1">
                <a:solidFill>
                  <a:srgbClr val="000000"/>
                </a:solidFill>
                <a:latin typeface="??"/>
              </a:rPr>
              <a:t>R.id.</a:t>
            </a:r>
            <a:r>
              <a:rPr lang="en-US" altLang="zh-CN" sz="1600" b="1" i="1" dirty="0" err="1">
                <a:solidFill>
                  <a:srgbClr val="660E7A"/>
                </a:solidFill>
                <a:latin typeface="??"/>
              </a:rPr>
              <a:t>album_title</a:t>
            </a:r>
            <a:r>
              <a:rPr lang="en-US" altLang="zh-CN" sz="1600" dirty="0" err="1">
                <a:solidFill>
                  <a:srgbClr val="000000"/>
                </a:solidFill>
                <a:latin typeface="??"/>
              </a:rPr>
              <a:t>,R.id.</a:t>
            </a:r>
            <a:r>
              <a:rPr lang="en-US" altLang="zh-CN" sz="1600" b="1" i="1" dirty="0" err="1">
                <a:solidFill>
                  <a:srgbClr val="660E7A"/>
                </a:solidFill>
                <a:latin typeface="??"/>
              </a:rPr>
              <a:t>album_info</a:t>
            </a:r>
            <a:r>
              <a:rPr lang="en-US" altLang="zh-CN" sz="1600" dirty="0" err="1">
                <a:solidFill>
                  <a:srgbClr val="000000"/>
                </a:solidFill>
                <a:latin typeface="??"/>
              </a:rPr>
              <a:t>,R.id.</a:t>
            </a:r>
            <a:r>
              <a:rPr lang="en-US" altLang="zh-CN" sz="1600" b="1" i="1" dirty="0" err="1">
                <a:solidFill>
                  <a:srgbClr val="660E7A"/>
                </a:solidFill>
                <a:latin typeface="??"/>
              </a:rPr>
              <a:t>album_thumb</a:t>
            </a:r>
            <a:r>
              <a:rPr lang="en-US" altLang="zh-CN" sz="1600" dirty="0">
                <a:solidFill>
                  <a:srgbClr val="000000"/>
                </a:solidFill>
                <a:latin typeface="??"/>
              </a:rPr>
              <a:t>};</a:t>
            </a:r>
            <a:br>
              <a:rPr lang="en-US" altLang="zh-CN" sz="1600" dirty="0">
                <a:solidFill>
                  <a:srgbClr val="000000"/>
                </a:solidFill>
                <a:latin typeface="??"/>
              </a:rPr>
            </a:br>
            <a:r>
              <a:rPr lang="en-US" altLang="zh-CN" sz="1600" dirty="0" err="1">
                <a:solidFill>
                  <a:srgbClr val="000000"/>
                </a:solidFill>
                <a:latin typeface="??"/>
              </a:rPr>
              <a:t>SimpleAdapter</a:t>
            </a:r>
            <a:r>
              <a:rPr lang="en-US" altLang="zh-CN" sz="1600" dirty="0">
                <a:solidFill>
                  <a:srgbClr val="000000"/>
                </a:solidFill>
                <a:latin typeface="??"/>
              </a:rPr>
              <a:t> adapter = </a:t>
            </a:r>
            <a:r>
              <a:rPr lang="en-US" altLang="zh-CN" sz="1600" b="1" dirty="0">
                <a:solidFill>
                  <a:srgbClr val="000080"/>
                </a:solidFill>
                <a:latin typeface="??"/>
              </a:rPr>
              <a:t>new </a:t>
            </a:r>
            <a:r>
              <a:rPr lang="en-US" altLang="zh-CN" sz="1600" dirty="0" err="1">
                <a:solidFill>
                  <a:srgbClr val="000000"/>
                </a:solidFill>
                <a:latin typeface="??"/>
              </a:rPr>
              <a:t>SimpleAdapter</a:t>
            </a:r>
            <a:r>
              <a:rPr lang="en-US" altLang="zh-CN" sz="1600" dirty="0">
                <a:solidFill>
                  <a:srgbClr val="000000"/>
                </a:solidFill>
                <a:latin typeface="??"/>
              </a:rPr>
              <a:t>(</a:t>
            </a:r>
            <a:r>
              <a:rPr lang="en-US" altLang="zh-CN" sz="1600" b="1" dirty="0" err="1">
                <a:solidFill>
                  <a:srgbClr val="000080"/>
                </a:solidFill>
                <a:latin typeface="??"/>
              </a:rPr>
              <a:t>this</a:t>
            </a:r>
            <a:r>
              <a:rPr lang="en-US" altLang="zh-CN" sz="1600" dirty="0" err="1">
                <a:solidFill>
                  <a:srgbClr val="000000"/>
                </a:solidFill>
                <a:latin typeface="??"/>
              </a:rPr>
              <a:t>,</a:t>
            </a:r>
            <a:r>
              <a:rPr lang="en-US" altLang="zh-CN" sz="1600" b="1" dirty="0" err="1">
                <a:solidFill>
                  <a:srgbClr val="660E7A"/>
                </a:solidFill>
                <a:latin typeface="??"/>
              </a:rPr>
              <a:t>mData</a:t>
            </a:r>
            <a:r>
              <a:rPr lang="en-US" altLang="zh-CN" sz="1600" dirty="0" err="1">
                <a:solidFill>
                  <a:srgbClr val="000000"/>
                </a:solidFill>
                <a:latin typeface="??"/>
              </a:rPr>
              <a:t>,R.layout.</a:t>
            </a:r>
            <a:r>
              <a:rPr lang="en-US" altLang="zh-CN" sz="1600" b="1" i="1" dirty="0" err="1">
                <a:solidFill>
                  <a:srgbClr val="660E7A"/>
                </a:solidFill>
                <a:latin typeface="??"/>
              </a:rPr>
              <a:t>listview_item</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keysMap</a:t>
            </a:r>
            <a:r>
              <a:rPr lang="en-US" altLang="zh-CN" sz="1600" dirty="0">
                <a:solidFill>
                  <a:srgbClr val="000000"/>
                </a:solidFill>
                <a:latin typeface="??"/>
              </a:rPr>
              <a:t>, </a:t>
            </a:r>
            <a:r>
              <a:rPr lang="en-US" altLang="zh-CN" sz="1600" dirty="0" err="1">
                <a:solidFill>
                  <a:srgbClr val="000000"/>
                </a:solidFill>
                <a:latin typeface="??"/>
              </a:rPr>
              <a:t>resId</a:t>
            </a:r>
            <a:r>
              <a:rPr lang="en-US" altLang="zh-CN" sz="1600" dirty="0">
                <a:solidFill>
                  <a:srgbClr val="000000"/>
                </a:solidFill>
                <a:latin typeface="??"/>
              </a:rPr>
              <a:t>);</a:t>
            </a:r>
            <a:br>
              <a:rPr lang="en-US" altLang="zh-CN" sz="1600" dirty="0">
                <a:solidFill>
                  <a:srgbClr val="000000"/>
                </a:solidFill>
                <a:latin typeface="??"/>
              </a:rPr>
            </a:br>
            <a:r>
              <a:rPr lang="en-US" altLang="zh-CN" sz="1600" i="1" dirty="0">
                <a:solidFill>
                  <a:srgbClr val="808080"/>
                </a:solidFill>
                <a:latin typeface="??"/>
              </a:rPr>
              <a:t>//</a:t>
            </a:r>
            <a:r>
              <a:rPr lang="zh-CN" altLang="en-US" sz="1600" i="1" dirty="0">
                <a:solidFill>
                  <a:srgbClr val="808080"/>
                </a:solidFill>
                <a:latin typeface="??"/>
              </a:rPr>
              <a:t>桥接</a:t>
            </a:r>
            <a:br>
              <a:rPr lang="zh-CN" altLang="en-US" sz="1600" i="1" dirty="0">
                <a:solidFill>
                  <a:srgbClr val="808080"/>
                </a:solidFill>
                <a:latin typeface="??"/>
              </a:rPr>
            </a:br>
            <a:r>
              <a:rPr lang="en-US" altLang="zh-CN" sz="1600" dirty="0" err="1">
                <a:solidFill>
                  <a:srgbClr val="000000"/>
                </a:solidFill>
                <a:latin typeface="??"/>
              </a:rPr>
              <a:t>listview.setAdapter</a:t>
            </a:r>
            <a:r>
              <a:rPr lang="en-US" altLang="zh-CN" sz="1600" dirty="0">
                <a:solidFill>
                  <a:srgbClr val="000000"/>
                </a:solidFill>
                <a:latin typeface="??"/>
              </a:rPr>
              <a:t>(adapter);</a:t>
            </a:r>
          </a:p>
        </p:txBody>
      </p:sp>
      <p:sp>
        <p:nvSpPr>
          <p:cNvPr id="6" name="矩形 5">
            <a:extLst>
              <a:ext uri="{FF2B5EF4-FFF2-40B4-BE49-F238E27FC236}">
                <a16:creationId xmlns="" xmlns:a16="http://schemas.microsoft.com/office/drawing/2014/main" id="{23C70F78-6E9A-4C86-9E5E-1AAF47F04BEB}"/>
              </a:ext>
            </a:extLst>
          </p:cNvPr>
          <p:cNvSpPr/>
          <p:nvPr/>
        </p:nvSpPr>
        <p:spPr>
          <a:xfrm>
            <a:off x="1111011" y="1930905"/>
            <a:ext cx="6627796" cy="540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E5B0F282-A1F2-4381-AA72-2AA53808CE6A}"/>
              </a:ext>
            </a:extLst>
          </p:cNvPr>
          <p:cNvSpPr/>
          <p:nvPr/>
        </p:nvSpPr>
        <p:spPr>
          <a:xfrm>
            <a:off x="1111011" y="2513437"/>
            <a:ext cx="6627796" cy="814555"/>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5862B161-075D-4493-ABF6-E1844B2B3671}"/>
              </a:ext>
            </a:extLst>
          </p:cNvPr>
          <p:cNvSpPr/>
          <p:nvPr/>
        </p:nvSpPr>
        <p:spPr>
          <a:xfrm>
            <a:off x="1111011" y="3418367"/>
            <a:ext cx="6627796" cy="1387549"/>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1362B8B2-3B80-47DD-A909-D129B1A926B6}"/>
              </a:ext>
            </a:extLst>
          </p:cNvPr>
          <p:cNvSpPr/>
          <p:nvPr/>
        </p:nvSpPr>
        <p:spPr>
          <a:xfrm>
            <a:off x="1111011" y="4867387"/>
            <a:ext cx="6627796" cy="540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10493868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16" presetClass="entr" presetSubtype="2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6" presetClass="entr" presetSubtype="2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6" presetClass="entr" presetSubtype="2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214FBF7A-8C66-412C-BD5E-091B78AAAB99}"/>
              </a:ext>
            </a:extLst>
          </p:cNvPr>
          <p:cNvSpPr>
            <a:spLocks noGrp="1"/>
          </p:cNvSpPr>
          <p:nvPr>
            <p:ph idx="1"/>
          </p:nvPr>
        </p:nvSpPr>
        <p:spPr>
          <a:xfrm>
            <a:off x="555315" y="1230941"/>
            <a:ext cx="5760428" cy="5119063"/>
          </a:xfrm>
        </p:spPr>
        <p:txBody>
          <a:bodyPr/>
          <a:lstStyle/>
          <a:p>
            <a:r>
              <a:rPr lang="zh-CN" altLang="en-US" sz="2400" dirty="0"/>
              <a:t>实现</a:t>
            </a:r>
            <a:r>
              <a:rPr lang="en-US" altLang="zh-CN" sz="2400" dirty="0" err="1"/>
              <a:t>ListView</a:t>
            </a:r>
            <a:r>
              <a:rPr lang="zh-CN" altLang="en-US" sz="2400" dirty="0"/>
              <a:t>的子项点击事件处理。</a:t>
            </a:r>
            <a:endParaRPr lang="en-US" altLang="zh-CN" sz="2400" dirty="0"/>
          </a:p>
          <a:p>
            <a:pPr lvl="1"/>
            <a:r>
              <a:rPr lang="zh-CN" altLang="en-US" sz="1800" dirty="0"/>
              <a:t>响应为：用子项的相关信息设置一个弹出对话框</a:t>
            </a:r>
            <a:endParaRPr lang="en-US" altLang="zh-CN" sz="1800" dirty="0"/>
          </a:p>
          <a:p>
            <a:r>
              <a:rPr lang="zh-CN" altLang="en-US" sz="2040" dirty="0"/>
              <a:t>方法：</a:t>
            </a:r>
            <a:endParaRPr lang="en-US" altLang="zh-CN" sz="2040" dirty="0"/>
          </a:p>
          <a:p>
            <a:pPr lvl="1"/>
            <a:r>
              <a:rPr lang="zh-CN" altLang="en-US" sz="1800" dirty="0"/>
              <a:t>类似地，可在活动的逻辑代码的最后，为 </a:t>
            </a:r>
            <a:r>
              <a:rPr lang="en-US" altLang="zh-CN" sz="1800" dirty="0" err="1"/>
              <a:t>ListView</a:t>
            </a:r>
            <a:r>
              <a:rPr lang="en-US" altLang="zh-CN" sz="1800" dirty="0"/>
              <a:t> </a:t>
            </a:r>
            <a:r>
              <a:rPr lang="zh-CN" altLang="en-US" sz="1800" dirty="0"/>
              <a:t>控件设置单击事件监听器</a:t>
            </a:r>
            <a:endParaRPr lang="en-US" altLang="zh-CN" sz="1800" dirty="0"/>
          </a:p>
        </p:txBody>
      </p:sp>
      <p:sp>
        <p:nvSpPr>
          <p:cNvPr id="3" name="标题 2">
            <a:extLst>
              <a:ext uri="{FF2B5EF4-FFF2-40B4-BE49-F238E27FC236}">
                <a16:creationId xmlns="" xmlns:a16="http://schemas.microsoft.com/office/drawing/2014/main" id="{9ED0D99A-591B-4810-9CAB-0F247395AC2C}"/>
              </a:ext>
            </a:extLst>
          </p:cNvPr>
          <p:cNvSpPr>
            <a:spLocks noGrp="1"/>
          </p:cNvSpPr>
          <p:nvPr>
            <p:ph type="title"/>
          </p:nvPr>
        </p:nvSpPr>
        <p:spPr/>
        <p:txBody>
          <a:bodyPr/>
          <a:lstStyle/>
          <a:p>
            <a:r>
              <a:rPr lang="zh-CN" altLang="en-US" dirty="0"/>
              <a:t>项目拓展</a:t>
            </a:r>
          </a:p>
        </p:txBody>
      </p:sp>
      <p:pic>
        <p:nvPicPr>
          <p:cNvPr id="5" name="图片 4">
            <a:extLst>
              <a:ext uri="{FF2B5EF4-FFF2-40B4-BE49-F238E27FC236}">
                <a16:creationId xmlns="" xmlns:a16="http://schemas.microsoft.com/office/drawing/2014/main" id="{5DAF51D8-4E3C-4A0C-A1E9-7D6A4DF0B785}"/>
              </a:ext>
            </a:extLst>
          </p:cNvPr>
          <p:cNvPicPr>
            <a:picLocks noChangeAspect="1"/>
          </p:cNvPicPr>
          <p:nvPr/>
        </p:nvPicPr>
        <p:blipFill>
          <a:blip r:embed="rId3"/>
          <a:stretch>
            <a:fillRect/>
          </a:stretch>
        </p:blipFill>
        <p:spPr>
          <a:xfrm>
            <a:off x="7684346" y="1153117"/>
            <a:ext cx="2695353" cy="4603899"/>
          </a:xfrm>
          <a:prstGeom prst="rect">
            <a:avLst/>
          </a:prstGeom>
        </p:spPr>
      </p:pic>
      <p:sp>
        <p:nvSpPr>
          <p:cNvPr id="6" name="矩形 5">
            <a:extLst>
              <a:ext uri="{FF2B5EF4-FFF2-40B4-BE49-F238E27FC236}">
                <a16:creationId xmlns="" xmlns:a16="http://schemas.microsoft.com/office/drawing/2014/main" id="{683A328C-F488-4125-AA15-B5EE8D121D91}"/>
              </a:ext>
            </a:extLst>
          </p:cNvPr>
          <p:cNvSpPr/>
          <p:nvPr/>
        </p:nvSpPr>
        <p:spPr>
          <a:xfrm>
            <a:off x="826552" y="3079135"/>
            <a:ext cx="8395269" cy="2554545"/>
          </a:xfrm>
          <a:prstGeom prst="rect">
            <a:avLst/>
          </a:prstGeom>
          <a:solidFill>
            <a:schemeClr val="accent2">
              <a:lumMod val="20000"/>
              <a:lumOff val="80000"/>
            </a:schemeClr>
          </a:solidFill>
          <a:ln>
            <a:solidFill>
              <a:schemeClr val="accent1"/>
            </a:solidFill>
          </a:ln>
        </p:spPr>
        <p:txBody>
          <a:bodyPr wrap="square">
            <a:spAutoFit/>
          </a:bodyPr>
          <a:lstStyle/>
          <a:p>
            <a:r>
              <a:rPr lang="en-US" altLang="zh-CN" sz="1600" i="1" dirty="0">
                <a:solidFill>
                  <a:srgbClr val="808080"/>
                </a:solidFill>
                <a:latin typeface="??"/>
              </a:rPr>
              <a:t>//</a:t>
            </a:r>
            <a:r>
              <a:rPr lang="zh-CN" altLang="en-US" sz="1600" i="1" dirty="0">
                <a:solidFill>
                  <a:srgbClr val="808080"/>
                </a:solidFill>
                <a:latin typeface="??"/>
              </a:rPr>
              <a:t>桥接</a:t>
            </a:r>
            <a:br>
              <a:rPr lang="zh-CN" altLang="en-US" sz="1600" i="1" dirty="0">
                <a:solidFill>
                  <a:srgbClr val="808080"/>
                </a:solidFill>
                <a:latin typeface="??"/>
              </a:rPr>
            </a:br>
            <a:r>
              <a:rPr lang="en-US" altLang="zh-CN" sz="1600" dirty="0" err="1">
                <a:solidFill>
                  <a:srgbClr val="000000"/>
                </a:solidFill>
                <a:latin typeface="??"/>
              </a:rPr>
              <a:t>listview.setAdapter</a:t>
            </a:r>
            <a:r>
              <a:rPr lang="en-US" altLang="zh-CN" sz="1600" dirty="0">
                <a:solidFill>
                  <a:srgbClr val="000000"/>
                </a:solidFill>
                <a:latin typeface="??"/>
              </a:rPr>
              <a:t>(adapter);</a:t>
            </a:r>
            <a:br>
              <a:rPr lang="en-US" altLang="zh-CN" sz="1600" dirty="0">
                <a:solidFill>
                  <a:srgbClr val="000000"/>
                </a:solidFill>
                <a:latin typeface="??"/>
              </a:rPr>
            </a:br>
            <a:r>
              <a:rPr lang="en-US" altLang="zh-CN" sz="1600" i="1" dirty="0">
                <a:solidFill>
                  <a:srgbClr val="808080"/>
                </a:solidFill>
                <a:latin typeface="??"/>
              </a:rPr>
              <a:t>//</a:t>
            </a:r>
            <a:r>
              <a:rPr lang="zh-CN" altLang="en-US" sz="1600" i="1" dirty="0">
                <a:solidFill>
                  <a:srgbClr val="808080"/>
                </a:solidFill>
                <a:latin typeface="??"/>
              </a:rPr>
              <a:t>子项单击</a:t>
            </a:r>
            <a:br>
              <a:rPr lang="zh-CN" altLang="en-US" sz="1600" i="1" dirty="0">
                <a:solidFill>
                  <a:srgbClr val="808080"/>
                </a:solidFill>
                <a:latin typeface="??"/>
              </a:rPr>
            </a:br>
            <a:r>
              <a:rPr lang="en-US" altLang="zh-CN" sz="1600" dirty="0" err="1">
                <a:solidFill>
                  <a:srgbClr val="000000"/>
                </a:solidFill>
                <a:latin typeface="??"/>
              </a:rPr>
              <a:t>listview.setOnItemClickListener</a:t>
            </a:r>
            <a:r>
              <a:rPr lang="en-US" altLang="zh-CN" sz="1600" dirty="0">
                <a:solidFill>
                  <a:srgbClr val="000000"/>
                </a:solidFill>
                <a:latin typeface="??"/>
              </a:rPr>
              <a:t>(</a:t>
            </a:r>
            <a:r>
              <a:rPr lang="en-US" altLang="zh-CN" sz="1600" b="1" dirty="0">
                <a:solidFill>
                  <a:srgbClr val="000080"/>
                </a:solidFill>
                <a:latin typeface="??"/>
              </a:rPr>
              <a:t>new </a:t>
            </a:r>
            <a:r>
              <a:rPr lang="en-US" altLang="zh-CN" sz="1600" dirty="0" err="1">
                <a:solidFill>
                  <a:srgbClr val="000000"/>
                </a:solidFill>
                <a:latin typeface="??"/>
              </a:rPr>
              <a:t>AdapterView.OnItemClickListener</a:t>
            </a:r>
            <a:r>
              <a:rPr lang="en-US" altLang="zh-CN" sz="1600" dirty="0">
                <a:solidFill>
                  <a:srgbClr val="000000"/>
                </a:solidFill>
                <a:latin typeface="??"/>
              </a:rPr>
              <a:t>() {</a:t>
            </a:r>
            <a:br>
              <a:rPr lang="en-US" altLang="zh-CN" sz="1600" dirty="0">
                <a:solidFill>
                  <a:srgbClr val="000000"/>
                </a:solidFill>
                <a:latin typeface="??"/>
              </a:rPr>
            </a:br>
            <a:r>
              <a:rPr lang="en-US" altLang="zh-CN" sz="1600" dirty="0">
                <a:solidFill>
                  <a:srgbClr val="000000"/>
                </a:solidFill>
                <a:latin typeface="??"/>
              </a:rPr>
              <a:t>    </a:t>
            </a:r>
            <a:r>
              <a:rPr lang="en-US" altLang="zh-CN" sz="1600" dirty="0">
                <a:solidFill>
                  <a:srgbClr val="808000"/>
                </a:solidFill>
                <a:latin typeface="??"/>
              </a:rPr>
              <a:t>@Override</a:t>
            </a:r>
            <a:br>
              <a:rPr lang="en-US" altLang="zh-CN" sz="1600" dirty="0">
                <a:solidFill>
                  <a:srgbClr val="808000"/>
                </a:solidFill>
                <a:latin typeface="??"/>
              </a:rPr>
            </a:br>
            <a:r>
              <a:rPr lang="en-US" altLang="zh-CN" sz="1600" dirty="0">
                <a:solidFill>
                  <a:srgbClr val="808000"/>
                </a:solidFill>
                <a:latin typeface="??"/>
              </a:rPr>
              <a:t>    </a:t>
            </a:r>
            <a:r>
              <a:rPr lang="en-US" altLang="zh-CN" sz="1600" b="1" dirty="0">
                <a:solidFill>
                  <a:srgbClr val="000080"/>
                </a:solidFill>
                <a:latin typeface="??"/>
              </a:rPr>
              <a:t>public void </a:t>
            </a:r>
            <a:r>
              <a:rPr lang="en-US" altLang="zh-CN" sz="1600" dirty="0" err="1">
                <a:solidFill>
                  <a:srgbClr val="000000"/>
                </a:solidFill>
                <a:latin typeface="??"/>
              </a:rPr>
              <a:t>onItemClick</a:t>
            </a:r>
            <a:r>
              <a:rPr lang="en-US" altLang="zh-CN" sz="1600" dirty="0">
                <a:solidFill>
                  <a:srgbClr val="000000"/>
                </a:solidFill>
                <a:latin typeface="??"/>
              </a:rPr>
              <a:t>(</a:t>
            </a:r>
          </a:p>
          <a:p>
            <a:r>
              <a:rPr lang="en-US" altLang="zh-CN" sz="1600" dirty="0">
                <a:solidFill>
                  <a:srgbClr val="000000"/>
                </a:solidFill>
                <a:latin typeface="??"/>
              </a:rPr>
              <a:t>                    </a:t>
            </a:r>
            <a:r>
              <a:rPr lang="en-US" altLang="zh-CN" sz="1600" dirty="0" err="1">
                <a:solidFill>
                  <a:srgbClr val="000000"/>
                </a:solidFill>
                <a:latin typeface="??"/>
              </a:rPr>
              <a:t>AdapterView</a:t>
            </a:r>
            <a:r>
              <a:rPr lang="en-US" altLang="zh-CN" sz="1600" dirty="0">
                <a:solidFill>
                  <a:srgbClr val="000000"/>
                </a:solidFill>
                <a:latin typeface="??"/>
              </a:rPr>
              <a:t>&lt;?&gt; parent, View </a:t>
            </a:r>
            <a:r>
              <a:rPr lang="en-US" altLang="zh-CN" sz="1600" dirty="0" err="1">
                <a:solidFill>
                  <a:srgbClr val="000000"/>
                </a:solidFill>
                <a:latin typeface="??"/>
              </a:rPr>
              <a:t>view</a:t>
            </a:r>
            <a:r>
              <a:rPr lang="en-US" altLang="zh-CN" sz="1600" dirty="0">
                <a:solidFill>
                  <a:srgbClr val="000000"/>
                </a:solidFill>
                <a:latin typeface="??"/>
              </a:rPr>
              <a:t>, </a:t>
            </a:r>
            <a:r>
              <a:rPr lang="en-US" altLang="zh-CN" sz="1600" b="1" dirty="0">
                <a:solidFill>
                  <a:srgbClr val="000080"/>
                </a:solidFill>
                <a:latin typeface="??"/>
              </a:rPr>
              <a:t>int </a:t>
            </a:r>
            <a:r>
              <a:rPr lang="en-US" altLang="zh-CN" sz="1600" dirty="0">
                <a:solidFill>
                  <a:srgbClr val="000000"/>
                </a:solidFill>
                <a:latin typeface="??"/>
              </a:rPr>
              <a:t>position, </a:t>
            </a:r>
            <a:r>
              <a:rPr lang="en-US" altLang="zh-CN" sz="1600" b="1" dirty="0">
                <a:solidFill>
                  <a:srgbClr val="000080"/>
                </a:solidFill>
                <a:latin typeface="??"/>
              </a:rPr>
              <a:t>long </a:t>
            </a:r>
            <a:r>
              <a:rPr lang="en-US" altLang="zh-CN" sz="1600" dirty="0">
                <a:solidFill>
                  <a:srgbClr val="000000"/>
                </a:solidFill>
                <a:latin typeface="??"/>
              </a:rPr>
              <a:t>id) {</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showInfo</a:t>
            </a:r>
            <a:r>
              <a:rPr lang="en-US" altLang="zh-CN" sz="1600" dirty="0">
                <a:solidFill>
                  <a:srgbClr val="000000"/>
                </a:solidFill>
                <a:latin typeface="??"/>
              </a:rPr>
              <a:t>(id);</a:t>
            </a:r>
            <a:br>
              <a:rPr lang="en-US" altLang="zh-CN" sz="1600" dirty="0">
                <a:solidFill>
                  <a:srgbClr val="000000"/>
                </a:solidFill>
                <a:latin typeface="??"/>
              </a:rPr>
            </a:br>
            <a:r>
              <a:rPr lang="en-US" altLang="zh-CN" sz="1600" dirty="0">
                <a:solidFill>
                  <a:srgbClr val="000000"/>
                </a:solidFill>
                <a:latin typeface="??"/>
              </a:rPr>
              <a:t>    }</a:t>
            </a:r>
            <a:br>
              <a:rPr lang="en-US" altLang="zh-CN" sz="1600" dirty="0">
                <a:solidFill>
                  <a:srgbClr val="000000"/>
                </a:solidFill>
                <a:latin typeface="??"/>
              </a:rPr>
            </a:br>
            <a:r>
              <a:rPr lang="en-US" altLang="zh-CN" sz="1600" dirty="0">
                <a:solidFill>
                  <a:srgbClr val="000000"/>
                </a:solidFill>
                <a:latin typeface="??"/>
              </a:rPr>
              <a:t>});</a:t>
            </a:r>
          </a:p>
        </p:txBody>
      </p:sp>
      <p:sp>
        <p:nvSpPr>
          <p:cNvPr id="7" name="矩形 6">
            <a:extLst>
              <a:ext uri="{FF2B5EF4-FFF2-40B4-BE49-F238E27FC236}">
                <a16:creationId xmlns="" xmlns:a16="http://schemas.microsoft.com/office/drawing/2014/main" id="{F74568F0-98B2-40EE-85CD-91B915CC2D77}"/>
              </a:ext>
            </a:extLst>
          </p:cNvPr>
          <p:cNvSpPr/>
          <p:nvPr/>
        </p:nvSpPr>
        <p:spPr>
          <a:xfrm>
            <a:off x="1653542" y="3881339"/>
            <a:ext cx="2295888" cy="359922"/>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25BDC5EE-526E-4C8C-9F97-39101DCE7121}"/>
              </a:ext>
            </a:extLst>
          </p:cNvPr>
          <p:cNvSpPr/>
          <p:nvPr/>
        </p:nvSpPr>
        <p:spPr>
          <a:xfrm>
            <a:off x="1410880" y="4854112"/>
            <a:ext cx="1044000" cy="202019"/>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8DEDF42E-9BF2-4860-94F0-86B57BD8BF83}"/>
              </a:ext>
            </a:extLst>
          </p:cNvPr>
          <p:cNvSpPr/>
          <p:nvPr/>
        </p:nvSpPr>
        <p:spPr>
          <a:xfrm>
            <a:off x="827302" y="3703198"/>
            <a:ext cx="8375063" cy="2308324"/>
          </a:xfrm>
          <a:prstGeom prst="rect">
            <a:avLst/>
          </a:prstGeom>
          <a:solidFill>
            <a:schemeClr val="accent3">
              <a:lumMod val="40000"/>
              <a:lumOff val="60000"/>
            </a:schemeClr>
          </a:solidFill>
          <a:ln>
            <a:solidFill>
              <a:srgbClr val="FF0000"/>
            </a:solidFill>
          </a:ln>
        </p:spPr>
        <p:txBody>
          <a:bodyPr wrap="square">
            <a:spAutoFit/>
          </a:bodyPr>
          <a:lstStyle/>
          <a:p>
            <a:r>
              <a:rPr lang="en-US" altLang="zh-CN" sz="1600" b="1" dirty="0">
                <a:solidFill>
                  <a:srgbClr val="000080"/>
                </a:solidFill>
                <a:latin typeface="??"/>
              </a:rPr>
              <a:t>private void </a:t>
            </a:r>
            <a:r>
              <a:rPr lang="en-US" altLang="zh-CN" sz="1600" dirty="0" err="1">
                <a:solidFill>
                  <a:srgbClr val="000000"/>
                </a:solidFill>
                <a:latin typeface="??"/>
              </a:rPr>
              <a:t>showInfo</a:t>
            </a:r>
            <a:r>
              <a:rPr lang="en-US" altLang="zh-CN" sz="1600" dirty="0">
                <a:solidFill>
                  <a:srgbClr val="000000"/>
                </a:solidFill>
                <a:latin typeface="??"/>
              </a:rPr>
              <a:t>(</a:t>
            </a:r>
            <a:r>
              <a:rPr lang="en-US" altLang="zh-CN" sz="1600" b="1" dirty="0">
                <a:solidFill>
                  <a:srgbClr val="000080"/>
                </a:solidFill>
                <a:latin typeface="??"/>
              </a:rPr>
              <a:t>int </a:t>
            </a:r>
            <a:r>
              <a:rPr lang="en-US" altLang="zh-CN" sz="1600" dirty="0">
                <a:solidFill>
                  <a:srgbClr val="000000"/>
                </a:solidFill>
                <a:latin typeface="??"/>
              </a:rPr>
              <a:t>position){</a:t>
            </a:r>
            <a:br>
              <a:rPr lang="en-US" altLang="zh-CN" sz="1600" dirty="0">
                <a:solidFill>
                  <a:srgbClr val="000000"/>
                </a:solidFill>
                <a:latin typeface="??"/>
              </a:rPr>
            </a:br>
            <a:r>
              <a:rPr lang="en-US" altLang="zh-CN" sz="1600" dirty="0">
                <a:solidFill>
                  <a:srgbClr val="000000"/>
                </a:solidFill>
                <a:latin typeface="??"/>
              </a:rPr>
              <a:t>    HashMap&lt;</a:t>
            </a:r>
            <a:r>
              <a:rPr lang="en-US" altLang="zh-CN" sz="1600" dirty="0" err="1">
                <a:solidFill>
                  <a:srgbClr val="000000"/>
                </a:solidFill>
                <a:latin typeface="??"/>
              </a:rPr>
              <a:t>String,Object</a:t>
            </a:r>
            <a:r>
              <a:rPr lang="en-US" altLang="zh-CN" sz="1600" dirty="0">
                <a:solidFill>
                  <a:srgbClr val="000000"/>
                </a:solidFill>
                <a:latin typeface="??"/>
              </a:rPr>
              <a:t>&gt; data = </a:t>
            </a:r>
            <a:r>
              <a:rPr lang="en-US" altLang="zh-CN" sz="1600" b="1" dirty="0" err="1">
                <a:solidFill>
                  <a:srgbClr val="660E7A"/>
                </a:solidFill>
                <a:latin typeface="??"/>
              </a:rPr>
              <a:t>mData</a:t>
            </a:r>
            <a:r>
              <a:rPr lang="en-US" altLang="zh-CN" sz="1600" dirty="0" err="1">
                <a:solidFill>
                  <a:srgbClr val="000000"/>
                </a:solidFill>
                <a:latin typeface="??"/>
              </a:rPr>
              <a:t>.get</a:t>
            </a:r>
            <a:r>
              <a:rPr lang="en-US" altLang="zh-CN" sz="1600" dirty="0">
                <a:solidFill>
                  <a:srgbClr val="000000"/>
                </a:solidFill>
                <a:latin typeface="??"/>
              </a:rPr>
              <a:t>(position);</a:t>
            </a:r>
            <a:br>
              <a:rPr lang="en-US" altLang="zh-CN" sz="1600" dirty="0">
                <a:solidFill>
                  <a:srgbClr val="000000"/>
                </a:solidFill>
                <a:latin typeface="??"/>
              </a:rPr>
            </a:br>
            <a:r>
              <a:rPr lang="en-US" altLang="zh-CN" sz="1600" dirty="0">
                <a:solidFill>
                  <a:srgbClr val="000000"/>
                </a:solidFill>
                <a:latin typeface="??"/>
              </a:rPr>
              <a:t>    </a:t>
            </a:r>
            <a:r>
              <a:rPr lang="en-US" altLang="zh-CN" sz="1600" b="1" dirty="0">
                <a:solidFill>
                  <a:srgbClr val="000080"/>
                </a:solidFill>
                <a:latin typeface="??"/>
              </a:rPr>
              <a:t>new </a:t>
            </a:r>
            <a:r>
              <a:rPr lang="en-US" altLang="zh-CN" sz="1600" dirty="0" err="1">
                <a:solidFill>
                  <a:srgbClr val="000000"/>
                </a:solidFill>
                <a:latin typeface="??"/>
              </a:rPr>
              <a:t>AlertDialog.Builder</a:t>
            </a:r>
            <a:r>
              <a:rPr lang="en-US" altLang="zh-CN" sz="1600" dirty="0">
                <a:solidFill>
                  <a:srgbClr val="000000"/>
                </a:solidFill>
                <a:latin typeface="??"/>
              </a:rPr>
              <a:t>(</a:t>
            </a:r>
            <a:r>
              <a:rPr lang="en-US" altLang="zh-CN" sz="1600" b="1" dirty="0">
                <a:solidFill>
                  <a:srgbClr val="000080"/>
                </a:solidFill>
                <a:latin typeface="??"/>
              </a:rPr>
              <a:t>this</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setTitle</a:t>
            </a:r>
            <a:r>
              <a:rPr lang="en-US" altLang="zh-CN" sz="1600" dirty="0">
                <a:solidFill>
                  <a:srgbClr val="000000"/>
                </a:solidFill>
                <a:latin typeface="??"/>
              </a:rPr>
              <a:t>(</a:t>
            </a:r>
            <a:r>
              <a:rPr lang="en-US" altLang="zh-CN" sz="1600" dirty="0" err="1">
                <a:solidFill>
                  <a:srgbClr val="000000"/>
                </a:solidFill>
                <a:latin typeface="??"/>
              </a:rPr>
              <a:t>data.get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album_title</a:t>
            </a:r>
            <a:r>
              <a:rPr lang="en-US" altLang="zh-CN" sz="1600" b="1" dirty="0">
                <a:solidFill>
                  <a:srgbClr val="008000"/>
                </a:solidFill>
                <a:latin typeface="??"/>
              </a:rPr>
              <a:t>"</a:t>
            </a:r>
            <a:r>
              <a:rPr lang="en-US" altLang="zh-CN" sz="1600" dirty="0">
                <a:solidFill>
                  <a:srgbClr val="000000"/>
                </a:solidFill>
                <a:latin typeface="??"/>
              </a:rPr>
              <a:t>).</a:t>
            </a:r>
            <a:r>
              <a:rPr lang="en-US" altLang="zh-CN" sz="1600" dirty="0" err="1">
                <a:solidFill>
                  <a:srgbClr val="000000"/>
                </a:solidFill>
                <a:latin typeface="??"/>
              </a:rPr>
              <a:t>toString</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setMessage</a:t>
            </a:r>
            <a:r>
              <a:rPr lang="en-US" altLang="zh-CN" sz="1600" dirty="0">
                <a:solidFill>
                  <a:srgbClr val="000000"/>
                </a:solidFill>
                <a:latin typeface="??"/>
              </a:rPr>
              <a:t>(</a:t>
            </a:r>
            <a:r>
              <a:rPr lang="en-US" altLang="zh-CN" sz="1600" dirty="0" err="1">
                <a:solidFill>
                  <a:srgbClr val="000000"/>
                </a:solidFill>
                <a:latin typeface="??"/>
              </a:rPr>
              <a:t>data.get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album_info</a:t>
            </a:r>
            <a:r>
              <a:rPr lang="en-US" altLang="zh-CN" sz="1600" b="1" dirty="0">
                <a:solidFill>
                  <a:srgbClr val="008000"/>
                </a:solidFill>
                <a:latin typeface="??"/>
              </a:rPr>
              <a:t>"</a:t>
            </a:r>
            <a:r>
              <a:rPr lang="en-US" altLang="zh-CN" sz="1600" dirty="0">
                <a:solidFill>
                  <a:srgbClr val="000000"/>
                </a:solidFill>
                <a:latin typeface="??"/>
              </a:rPr>
              <a:t>).</a:t>
            </a:r>
            <a:r>
              <a:rPr lang="en-US" altLang="zh-CN" sz="1600" dirty="0" err="1">
                <a:solidFill>
                  <a:srgbClr val="000000"/>
                </a:solidFill>
                <a:latin typeface="??"/>
              </a:rPr>
              <a:t>toString</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setPositiveButton</a:t>
            </a:r>
            <a:r>
              <a:rPr lang="en-US" altLang="zh-CN" sz="1600" dirty="0">
                <a:solidFill>
                  <a:srgbClr val="000000"/>
                </a:solidFill>
                <a:latin typeface="??"/>
              </a:rPr>
              <a:t>(</a:t>
            </a:r>
            <a:r>
              <a:rPr lang="en-US" altLang="zh-CN" sz="1600" b="1" dirty="0">
                <a:solidFill>
                  <a:srgbClr val="008000"/>
                </a:solidFill>
                <a:latin typeface="??"/>
              </a:rPr>
              <a:t>"</a:t>
            </a:r>
            <a:r>
              <a:rPr lang="zh-CN" altLang="en-US" sz="1600" b="1" dirty="0">
                <a:solidFill>
                  <a:srgbClr val="008000"/>
                </a:solidFill>
                <a:latin typeface="??"/>
              </a:rPr>
              <a:t>确定</a:t>
            </a:r>
            <a:r>
              <a:rPr lang="en-US" altLang="zh-CN" sz="1600" b="1" dirty="0">
                <a:solidFill>
                  <a:srgbClr val="008000"/>
                </a:solidFill>
                <a:latin typeface="??"/>
              </a:rPr>
              <a:t>"</a:t>
            </a:r>
            <a:r>
              <a:rPr lang="en-US" altLang="zh-CN" sz="1600" dirty="0">
                <a:solidFill>
                  <a:srgbClr val="000000"/>
                </a:solidFill>
                <a:latin typeface="??"/>
              </a:rPr>
              <a:t>, </a:t>
            </a:r>
            <a:r>
              <a:rPr lang="en-US" altLang="zh-CN" sz="1600" b="1" dirty="0">
                <a:solidFill>
                  <a:srgbClr val="000080"/>
                </a:solidFill>
                <a:latin typeface="??"/>
              </a:rPr>
              <a:t>new </a:t>
            </a:r>
            <a:r>
              <a:rPr lang="en-US" altLang="zh-CN" sz="1600" dirty="0" err="1">
                <a:solidFill>
                  <a:srgbClr val="000000"/>
                </a:solidFill>
                <a:latin typeface="??"/>
              </a:rPr>
              <a:t>DialogInterface.OnClickListener</a:t>
            </a:r>
            <a:r>
              <a:rPr lang="en-US" altLang="zh-CN" sz="1600" dirty="0">
                <a:solidFill>
                  <a:srgbClr val="000000"/>
                </a:solidFill>
                <a:latin typeface="??"/>
              </a:rPr>
              <a:t>() {</a:t>
            </a:r>
            <a:br>
              <a:rPr lang="en-US" altLang="zh-CN" sz="1600" dirty="0">
                <a:solidFill>
                  <a:srgbClr val="000000"/>
                </a:solidFill>
                <a:latin typeface="??"/>
              </a:rPr>
            </a:br>
            <a:r>
              <a:rPr lang="en-US" altLang="zh-CN" sz="1600" dirty="0">
                <a:solidFill>
                  <a:srgbClr val="000000"/>
                </a:solidFill>
                <a:latin typeface="??"/>
              </a:rPr>
              <a:t>                </a:t>
            </a:r>
            <a:r>
              <a:rPr lang="en-US" altLang="zh-CN" sz="1600" dirty="0">
                <a:solidFill>
                  <a:srgbClr val="808000"/>
                </a:solidFill>
                <a:latin typeface="??"/>
              </a:rPr>
              <a:t>@Override</a:t>
            </a:r>
            <a:br>
              <a:rPr lang="en-US" altLang="zh-CN" sz="1600" dirty="0">
                <a:solidFill>
                  <a:srgbClr val="808000"/>
                </a:solidFill>
                <a:latin typeface="??"/>
              </a:rPr>
            </a:br>
            <a:r>
              <a:rPr lang="en-US" altLang="zh-CN" sz="1600" dirty="0">
                <a:solidFill>
                  <a:srgbClr val="808000"/>
                </a:solidFill>
                <a:latin typeface="??"/>
              </a:rPr>
              <a:t>                </a:t>
            </a:r>
            <a:r>
              <a:rPr lang="en-US" altLang="zh-CN" sz="1600" b="1" dirty="0">
                <a:solidFill>
                  <a:srgbClr val="000080"/>
                </a:solidFill>
                <a:latin typeface="??"/>
              </a:rPr>
              <a:t>public void </a:t>
            </a:r>
            <a:r>
              <a:rPr lang="en-US" altLang="zh-CN" sz="1600" dirty="0" err="1">
                <a:solidFill>
                  <a:srgbClr val="000000"/>
                </a:solidFill>
                <a:latin typeface="??"/>
              </a:rPr>
              <a:t>onClick</a:t>
            </a:r>
            <a:r>
              <a:rPr lang="en-US" altLang="zh-CN" sz="1600" dirty="0">
                <a:solidFill>
                  <a:srgbClr val="000000"/>
                </a:solidFill>
                <a:latin typeface="??"/>
              </a:rPr>
              <a:t>(</a:t>
            </a:r>
            <a:r>
              <a:rPr lang="en-US" altLang="zh-CN" sz="1600" dirty="0" err="1">
                <a:solidFill>
                  <a:srgbClr val="000000"/>
                </a:solidFill>
                <a:latin typeface="??"/>
              </a:rPr>
              <a:t>DialogInterface</a:t>
            </a:r>
            <a:r>
              <a:rPr lang="en-US" altLang="zh-CN" sz="1600" dirty="0">
                <a:solidFill>
                  <a:srgbClr val="000000"/>
                </a:solidFill>
                <a:latin typeface="??"/>
              </a:rPr>
              <a:t> dialog, </a:t>
            </a:r>
            <a:r>
              <a:rPr lang="en-US" altLang="zh-CN" sz="1600" b="1" dirty="0">
                <a:solidFill>
                  <a:srgbClr val="000080"/>
                </a:solidFill>
                <a:latin typeface="??"/>
              </a:rPr>
              <a:t>int </a:t>
            </a:r>
            <a:r>
              <a:rPr lang="en-US" altLang="zh-CN" sz="1600" dirty="0">
                <a:solidFill>
                  <a:srgbClr val="000000"/>
                </a:solidFill>
                <a:latin typeface="??"/>
              </a:rPr>
              <a:t>which) {}</a:t>
            </a:r>
            <a:br>
              <a:rPr lang="en-US" altLang="zh-CN" sz="1600" dirty="0">
                <a:solidFill>
                  <a:srgbClr val="000000"/>
                </a:solidFill>
                <a:latin typeface="??"/>
              </a:rPr>
            </a:br>
            <a:r>
              <a:rPr lang="en-US" altLang="zh-CN" sz="1600" dirty="0">
                <a:solidFill>
                  <a:srgbClr val="000000"/>
                </a:solidFill>
                <a:latin typeface="??"/>
              </a:rPr>
              <a:t>            }).show();}</a:t>
            </a:r>
          </a:p>
        </p:txBody>
      </p:sp>
    </p:spTree>
    <p:extLst>
      <p:ext uri="{BB962C8B-B14F-4D97-AF65-F5344CB8AC3E}">
        <p14:creationId xmlns="" xmlns:p14="http://schemas.microsoft.com/office/powerpoint/2010/main" val="38521975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500"/>
                                        <p:tgtEl>
                                          <p:spTgt spid="2">
                                            <p:txEl>
                                              <p:pRg st="3" end="3"/>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805897C6-123C-4A2F-B2D7-337AE6D6A28F}"/>
              </a:ext>
            </a:extLst>
          </p:cNvPr>
          <p:cNvSpPr>
            <a:spLocks noGrp="1"/>
          </p:cNvSpPr>
          <p:nvPr>
            <p:ph idx="1"/>
          </p:nvPr>
        </p:nvSpPr>
        <p:spPr/>
        <p:txBody>
          <a:bodyPr/>
          <a:lstStyle/>
          <a:p>
            <a:pPr marL="514338" indent="-514338">
              <a:lnSpc>
                <a:spcPct val="150000"/>
              </a:lnSpc>
              <a:buFont typeface="+mj-lt"/>
              <a:buAutoNum type="arabicPeriod"/>
            </a:pPr>
            <a:r>
              <a:rPr lang="en-US" altLang="zh-CN" dirty="0"/>
              <a:t>Adapter </a:t>
            </a:r>
            <a:r>
              <a:rPr lang="zh-CN" altLang="en-US" dirty="0"/>
              <a:t>接口</a:t>
            </a:r>
            <a:endParaRPr lang="en-US" altLang="zh-CN" dirty="0"/>
          </a:p>
          <a:p>
            <a:pPr marL="514338" indent="-514338">
              <a:lnSpc>
                <a:spcPct val="150000"/>
              </a:lnSpc>
              <a:buFont typeface="+mj-lt"/>
              <a:buAutoNum type="arabicPeriod"/>
            </a:pPr>
            <a:r>
              <a:rPr lang="zh-CN" altLang="en-US" dirty="0"/>
              <a:t>基于</a:t>
            </a:r>
            <a:r>
              <a:rPr lang="en-US" altLang="zh-CN" dirty="0" err="1"/>
              <a:t>ArrayAdapter</a:t>
            </a:r>
            <a:r>
              <a:rPr lang="zh-CN" altLang="en-US" dirty="0"/>
              <a:t>定义</a:t>
            </a:r>
            <a:r>
              <a:rPr lang="en-US" altLang="zh-CN" dirty="0" err="1"/>
              <a:t>ListView</a:t>
            </a:r>
            <a:endParaRPr lang="en-US" altLang="zh-CN" dirty="0"/>
          </a:p>
          <a:p>
            <a:pPr marL="514338" indent="-514338">
              <a:lnSpc>
                <a:spcPct val="150000"/>
              </a:lnSpc>
              <a:buFont typeface="+mj-lt"/>
              <a:buAutoNum type="arabicPeriod"/>
            </a:pPr>
            <a:r>
              <a:rPr lang="zh-CN" altLang="en-US" dirty="0"/>
              <a:t>基于</a:t>
            </a:r>
            <a:r>
              <a:rPr lang="en-US" altLang="zh-CN" dirty="0" err="1"/>
              <a:t>SimpleAdapter</a:t>
            </a:r>
            <a:r>
              <a:rPr lang="zh-CN" altLang="en-US" dirty="0"/>
              <a:t>定义</a:t>
            </a:r>
            <a:r>
              <a:rPr lang="en-US" altLang="zh-CN" dirty="0" err="1"/>
              <a:t>ListView</a:t>
            </a:r>
            <a:endParaRPr lang="en-US" altLang="zh-CN" dirty="0"/>
          </a:p>
          <a:p>
            <a:pPr marL="514338" indent="-514338">
              <a:lnSpc>
                <a:spcPct val="150000"/>
              </a:lnSpc>
              <a:buFont typeface="+mj-lt"/>
              <a:buAutoNum type="arabicPeriod"/>
            </a:pPr>
            <a:r>
              <a:rPr lang="zh-CN" altLang="en-US" dirty="0"/>
              <a:t>基于</a:t>
            </a:r>
            <a:r>
              <a:rPr lang="en-US" altLang="zh-CN" dirty="0" err="1"/>
              <a:t>BaseAdapter</a:t>
            </a:r>
            <a:r>
              <a:rPr lang="zh-CN" altLang="en-US" dirty="0"/>
              <a:t>定义</a:t>
            </a:r>
            <a:r>
              <a:rPr lang="en-US" altLang="zh-CN" dirty="0" err="1"/>
              <a:t>ListView</a:t>
            </a:r>
            <a:endParaRPr lang="en-US" altLang="zh-CN" dirty="0"/>
          </a:p>
          <a:p>
            <a:pPr marL="514338" indent="-514338">
              <a:lnSpc>
                <a:spcPct val="150000"/>
              </a:lnSpc>
              <a:buFont typeface="+mj-lt"/>
              <a:buAutoNum type="arabicPeriod"/>
            </a:pPr>
            <a:r>
              <a:rPr lang="en-US" altLang="zh-CN" dirty="0" err="1"/>
              <a:t>ListActivity</a:t>
            </a:r>
            <a:endParaRPr lang="en-US" altLang="zh-CN" dirty="0"/>
          </a:p>
          <a:p>
            <a:pPr marL="514338" indent="-514338">
              <a:lnSpc>
                <a:spcPct val="150000"/>
              </a:lnSpc>
              <a:buFont typeface="+mj-lt"/>
              <a:buAutoNum type="arabicPeriod"/>
            </a:pPr>
            <a:r>
              <a:rPr lang="zh-CN" altLang="en-US" dirty="0"/>
              <a:t>其它</a:t>
            </a:r>
            <a:r>
              <a:rPr lang="en-US" altLang="zh-CN" dirty="0" err="1"/>
              <a:t>AdapterView</a:t>
            </a:r>
            <a:r>
              <a:rPr lang="zh-CN" altLang="en-US" dirty="0"/>
              <a:t>组件</a:t>
            </a:r>
            <a:endParaRPr lang="en-US" altLang="zh-CN" dirty="0"/>
          </a:p>
        </p:txBody>
      </p:sp>
      <p:sp>
        <p:nvSpPr>
          <p:cNvPr id="3" name="标题 2">
            <a:extLst>
              <a:ext uri="{FF2B5EF4-FFF2-40B4-BE49-F238E27FC236}">
                <a16:creationId xmlns="" xmlns:a16="http://schemas.microsoft.com/office/drawing/2014/main" id="{D3BDE6A7-0851-4F04-B129-0EBC94B56CC4}"/>
              </a:ext>
            </a:extLst>
          </p:cNvPr>
          <p:cNvSpPr>
            <a:spLocks noGrp="1"/>
          </p:cNvSpPr>
          <p:nvPr>
            <p:ph type="title"/>
          </p:nvPr>
        </p:nvSpPr>
        <p:spPr/>
        <p:txBody>
          <a:bodyPr/>
          <a:lstStyle/>
          <a:p>
            <a:r>
              <a:rPr lang="zh-CN" altLang="en-US" dirty="0"/>
              <a:t>内容安排</a:t>
            </a:r>
          </a:p>
        </p:txBody>
      </p:sp>
      <p:pic>
        <p:nvPicPr>
          <p:cNvPr id="5" name="图片 4">
            <a:extLst>
              <a:ext uri="{FF2B5EF4-FFF2-40B4-BE49-F238E27FC236}">
                <a16:creationId xmlns="" xmlns:a16="http://schemas.microsoft.com/office/drawing/2014/main" id="{64A635E9-0C68-464C-9197-4F55A63CC3F0}"/>
              </a:ext>
            </a:extLst>
          </p:cNvPr>
          <p:cNvPicPr>
            <a:picLocks noChangeAspect="1"/>
          </p:cNvPicPr>
          <p:nvPr/>
        </p:nvPicPr>
        <p:blipFill>
          <a:blip r:embed="rId3"/>
          <a:stretch>
            <a:fillRect/>
          </a:stretch>
        </p:blipFill>
        <p:spPr>
          <a:xfrm>
            <a:off x="7167006" y="1076923"/>
            <a:ext cx="2980195" cy="5119063"/>
          </a:xfrm>
          <a:prstGeom prst="rect">
            <a:avLst/>
          </a:prstGeom>
          <a:ln>
            <a:solidFill>
              <a:schemeClr val="tx1"/>
            </a:solidFill>
          </a:ln>
        </p:spPr>
      </p:pic>
    </p:spTree>
    <p:extLst>
      <p:ext uri="{BB962C8B-B14F-4D97-AF65-F5344CB8AC3E}">
        <p14:creationId xmlns="" xmlns:p14="http://schemas.microsoft.com/office/powerpoint/2010/main" val="8297005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85856A38-C86C-4A8F-90FC-8B8DBF98977A}"/>
              </a:ext>
            </a:extLst>
          </p:cNvPr>
          <p:cNvSpPr>
            <a:spLocks noGrp="1"/>
          </p:cNvSpPr>
          <p:nvPr>
            <p:ph idx="1"/>
          </p:nvPr>
        </p:nvSpPr>
        <p:spPr>
          <a:xfrm>
            <a:off x="555315" y="1230941"/>
            <a:ext cx="5883588" cy="5119063"/>
          </a:xfrm>
        </p:spPr>
        <p:txBody>
          <a:bodyPr/>
          <a:lstStyle/>
          <a:p>
            <a:r>
              <a:rPr lang="en-US" altLang="zh-CN" dirty="0" err="1"/>
              <a:t>SimpleAdapter</a:t>
            </a:r>
            <a:r>
              <a:rPr lang="zh-CN" altLang="en-US" dirty="0"/>
              <a:t>：易于使用、可自定义出丰富的列表项显示效果。</a:t>
            </a:r>
            <a:endParaRPr lang="en-US" altLang="zh-CN" dirty="0"/>
          </a:p>
          <a:p>
            <a:r>
              <a:rPr lang="zh-CN" altLang="en-US" dirty="0"/>
              <a:t>不能为列表项中的各视图控件单独设置事件监听器。</a:t>
            </a:r>
            <a:endParaRPr lang="en-US" altLang="zh-CN" dirty="0"/>
          </a:p>
          <a:p>
            <a:r>
              <a:rPr lang="zh-CN" altLang="en-US" dirty="0"/>
              <a:t>可使用</a:t>
            </a:r>
            <a:r>
              <a:rPr lang="en-US" altLang="zh-CN" dirty="0" err="1"/>
              <a:t>BaseAdapter</a:t>
            </a:r>
            <a:r>
              <a:rPr lang="zh-CN" altLang="en-US" dirty="0"/>
              <a:t>。</a:t>
            </a:r>
          </a:p>
          <a:p>
            <a:endParaRPr lang="zh-CN" altLang="en-US" dirty="0"/>
          </a:p>
          <a:p>
            <a:endParaRPr lang="zh-CN" altLang="en-US" dirty="0"/>
          </a:p>
        </p:txBody>
      </p:sp>
      <p:sp>
        <p:nvSpPr>
          <p:cNvPr id="3" name="标题 2">
            <a:extLst>
              <a:ext uri="{FF2B5EF4-FFF2-40B4-BE49-F238E27FC236}">
                <a16:creationId xmlns="" xmlns:a16="http://schemas.microsoft.com/office/drawing/2014/main" id="{6D387349-EBB9-4AA2-8C8D-3E00A149F698}"/>
              </a:ext>
            </a:extLst>
          </p:cNvPr>
          <p:cNvSpPr>
            <a:spLocks noGrp="1"/>
          </p:cNvSpPr>
          <p:nvPr>
            <p:ph type="title"/>
          </p:nvPr>
        </p:nvSpPr>
        <p:spPr/>
        <p:txBody>
          <a:bodyPr/>
          <a:lstStyle/>
          <a:p>
            <a:r>
              <a:rPr lang="en-US" altLang="zh-CN" dirty="0"/>
              <a:t>4.</a:t>
            </a:r>
            <a:r>
              <a:rPr lang="zh-CN" altLang="en-US" dirty="0"/>
              <a:t>自定义</a:t>
            </a:r>
            <a:r>
              <a:rPr lang="en-US" altLang="zh-CN" dirty="0"/>
              <a:t>Adapter</a:t>
            </a:r>
            <a:endParaRPr lang="zh-CN" altLang="en-US" dirty="0"/>
          </a:p>
        </p:txBody>
      </p:sp>
      <p:pic>
        <p:nvPicPr>
          <p:cNvPr id="7" name="图片 6">
            <a:extLst>
              <a:ext uri="{FF2B5EF4-FFF2-40B4-BE49-F238E27FC236}">
                <a16:creationId xmlns="" xmlns:a16="http://schemas.microsoft.com/office/drawing/2014/main" id="{50520797-0CD3-46FC-8DE0-3174128F6CAB}"/>
              </a:ext>
            </a:extLst>
          </p:cNvPr>
          <p:cNvPicPr>
            <a:picLocks noChangeAspect="1"/>
          </p:cNvPicPr>
          <p:nvPr/>
        </p:nvPicPr>
        <p:blipFill>
          <a:blip r:embed="rId3"/>
          <a:stretch>
            <a:fillRect/>
          </a:stretch>
        </p:blipFill>
        <p:spPr>
          <a:xfrm>
            <a:off x="6723055" y="1076919"/>
            <a:ext cx="2769647" cy="4603899"/>
          </a:xfrm>
          <a:prstGeom prst="rect">
            <a:avLst/>
          </a:prstGeom>
          <a:ln>
            <a:solidFill>
              <a:schemeClr val="tx1"/>
            </a:solidFill>
          </a:ln>
        </p:spPr>
      </p:pic>
    </p:spTree>
    <p:extLst>
      <p:ext uri="{BB962C8B-B14F-4D97-AF65-F5344CB8AC3E}">
        <p14:creationId xmlns="" xmlns:p14="http://schemas.microsoft.com/office/powerpoint/2010/main" val="152545261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0F53E9B8-24CB-4BFC-9311-50CA88CBFDEE}"/>
              </a:ext>
            </a:extLst>
          </p:cNvPr>
          <p:cNvSpPr>
            <a:spLocks noGrp="1"/>
          </p:cNvSpPr>
          <p:nvPr>
            <p:ph idx="1"/>
          </p:nvPr>
        </p:nvSpPr>
        <p:spPr/>
        <p:txBody>
          <a:bodyPr/>
          <a:lstStyle/>
          <a:p>
            <a:r>
              <a:rPr lang="en-US" altLang="zh-CN" dirty="0" err="1"/>
              <a:t>BaseAdapter</a:t>
            </a:r>
            <a:r>
              <a:rPr lang="zh-CN" altLang="en-US" dirty="0"/>
              <a:t>实现了 </a:t>
            </a:r>
            <a:r>
              <a:rPr lang="en-US" altLang="zh-CN" dirty="0" err="1"/>
              <a:t>ListAdapter</a:t>
            </a:r>
            <a:r>
              <a:rPr lang="zh-CN" altLang="en-US" dirty="0"/>
              <a:t>和</a:t>
            </a:r>
            <a:r>
              <a:rPr lang="en-US" altLang="zh-CN" dirty="0" err="1"/>
              <a:t>SpinnerAdpter</a:t>
            </a:r>
            <a:r>
              <a:rPr lang="en-US" altLang="zh-CN" dirty="0"/>
              <a:t> </a:t>
            </a:r>
            <a:r>
              <a:rPr lang="zh-CN" altLang="en-US" dirty="0"/>
              <a:t>接口，而这两者继承了</a:t>
            </a:r>
            <a:r>
              <a:rPr lang="en-US" altLang="zh-CN" dirty="0"/>
              <a:t>Adapter </a:t>
            </a:r>
            <a:r>
              <a:rPr lang="zh-CN" altLang="en-US" dirty="0"/>
              <a:t>接口。是其它可在</a:t>
            </a:r>
            <a:r>
              <a:rPr lang="en-US" altLang="zh-CN" dirty="0" err="1"/>
              <a:t>AdapterView</a:t>
            </a:r>
            <a:r>
              <a:rPr lang="zh-CN" altLang="en-US" dirty="0"/>
              <a:t>（比如</a:t>
            </a:r>
            <a:r>
              <a:rPr lang="en-US" altLang="zh-CN" dirty="0" err="1"/>
              <a:t>ListView</a:t>
            </a:r>
            <a:r>
              <a:rPr lang="zh-CN" altLang="en-US" dirty="0"/>
              <a:t>，</a:t>
            </a:r>
            <a:r>
              <a:rPr lang="en-US" altLang="zh-CN" dirty="0"/>
              <a:t>Spinner</a:t>
            </a:r>
            <a:r>
              <a:rPr lang="zh-CN" altLang="en-US" dirty="0"/>
              <a:t>中）直接使用的</a:t>
            </a:r>
            <a:r>
              <a:rPr lang="en-US" altLang="zh-CN" dirty="0"/>
              <a:t>Adapter</a:t>
            </a:r>
            <a:r>
              <a:rPr lang="zh-CN" altLang="en-US" dirty="0"/>
              <a:t>类的父类。</a:t>
            </a:r>
            <a:endParaRPr lang="en-US" altLang="zh-CN" dirty="0"/>
          </a:p>
        </p:txBody>
      </p:sp>
      <p:sp>
        <p:nvSpPr>
          <p:cNvPr id="3" name="标题 2">
            <a:extLst>
              <a:ext uri="{FF2B5EF4-FFF2-40B4-BE49-F238E27FC236}">
                <a16:creationId xmlns="" xmlns:a16="http://schemas.microsoft.com/office/drawing/2014/main" id="{BB9CD4AE-6F1F-4B85-8592-BB7B80E87BCA}"/>
              </a:ext>
            </a:extLst>
          </p:cNvPr>
          <p:cNvSpPr>
            <a:spLocks noGrp="1"/>
          </p:cNvSpPr>
          <p:nvPr>
            <p:ph type="title"/>
          </p:nvPr>
        </p:nvSpPr>
        <p:spPr/>
        <p:txBody>
          <a:bodyPr/>
          <a:lstStyle/>
          <a:p>
            <a:r>
              <a:rPr lang="en-US" altLang="zh-CN" dirty="0" err="1"/>
              <a:t>BaseAdapter</a:t>
            </a:r>
            <a:endParaRPr lang="zh-CN" altLang="en-US" dirty="0"/>
          </a:p>
        </p:txBody>
      </p:sp>
    </p:spTree>
    <p:extLst>
      <p:ext uri="{BB962C8B-B14F-4D97-AF65-F5344CB8AC3E}">
        <p14:creationId xmlns="" xmlns:p14="http://schemas.microsoft.com/office/powerpoint/2010/main" val="317771510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0F53E9B8-24CB-4BFC-9311-50CA88CBFDEE}"/>
              </a:ext>
            </a:extLst>
          </p:cNvPr>
          <p:cNvSpPr>
            <a:spLocks noGrp="1"/>
          </p:cNvSpPr>
          <p:nvPr>
            <p:ph idx="1"/>
          </p:nvPr>
        </p:nvSpPr>
        <p:spPr/>
        <p:txBody>
          <a:bodyPr/>
          <a:lstStyle/>
          <a:p>
            <a:r>
              <a:rPr lang="en-US" altLang="zh-CN" dirty="0" err="1"/>
              <a:t>BaseAdapter</a:t>
            </a:r>
            <a:r>
              <a:rPr lang="en-US" altLang="zh-CN" dirty="0"/>
              <a:t> </a:t>
            </a:r>
            <a:r>
              <a:rPr lang="zh-CN" altLang="en-US" dirty="0"/>
              <a:t>是抽象类，有</a:t>
            </a:r>
            <a:r>
              <a:rPr lang="en-US" altLang="zh-CN" dirty="0"/>
              <a:t>4</a:t>
            </a:r>
            <a:r>
              <a:rPr lang="zh-CN" altLang="en-US" dirty="0"/>
              <a:t>个抽象方法，自定义</a:t>
            </a:r>
            <a:r>
              <a:rPr lang="en-US" altLang="zh-CN" dirty="0"/>
              <a:t>Adapter </a:t>
            </a:r>
            <a:r>
              <a:rPr lang="zh-CN" altLang="en-US" dirty="0"/>
              <a:t>继承</a:t>
            </a:r>
            <a:r>
              <a:rPr lang="en-US" altLang="zh-CN" dirty="0" err="1"/>
              <a:t>BaseAdapter</a:t>
            </a:r>
            <a:r>
              <a:rPr lang="zh-CN" altLang="en-US" dirty="0"/>
              <a:t>时需要实现。</a:t>
            </a:r>
            <a:endParaRPr lang="en-US" altLang="zh-CN" dirty="0"/>
          </a:p>
          <a:p>
            <a:pPr marL="764268" lvl="1" indent="-457189">
              <a:buSzPct val="100000"/>
              <a:buFont typeface="+mj-ea"/>
              <a:buAutoNum type="circleNumDbPlain"/>
            </a:pPr>
            <a:r>
              <a:rPr lang="en-US" altLang="zh-CN" dirty="0"/>
              <a:t>int</a:t>
            </a:r>
            <a:r>
              <a:rPr lang="zh-CN" altLang="en-US" dirty="0"/>
              <a:t> </a:t>
            </a:r>
            <a:r>
              <a:rPr lang="en-US" altLang="zh-CN" dirty="0" err="1"/>
              <a:t>getCount</a:t>
            </a:r>
            <a:r>
              <a:rPr lang="en-US" altLang="zh-CN" dirty="0"/>
              <a:t>()</a:t>
            </a:r>
            <a:endParaRPr lang="zh-CN" altLang="en-US" dirty="0"/>
          </a:p>
          <a:p>
            <a:pPr marL="764268" lvl="1" indent="-457189">
              <a:buSzPct val="100000"/>
              <a:buFont typeface="+mj-ea"/>
              <a:buAutoNum type="circleNumDbPlain"/>
            </a:pPr>
            <a:r>
              <a:rPr lang="en-US" altLang="zh-CN" dirty="0"/>
              <a:t>Object</a:t>
            </a:r>
            <a:r>
              <a:rPr lang="zh-CN" altLang="en-US" dirty="0"/>
              <a:t> </a:t>
            </a:r>
            <a:r>
              <a:rPr lang="en-US" altLang="zh-CN" dirty="0" err="1"/>
              <a:t>getItem</a:t>
            </a:r>
            <a:r>
              <a:rPr lang="en-US" altLang="zh-CN" dirty="0"/>
              <a:t>(int position)</a:t>
            </a:r>
            <a:endParaRPr lang="zh-CN" altLang="en-US" dirty="0"/>
          </a:p>
          <a:p>
            <a:pPr marL="764268" lvl="1" indent="-457189">
              <a:buSzPct val="100000"/>
              <a:buFont typeface="+mj-ea"/>
              <a:buAutoNum type="circleNumDbPlain"/>
            </a:pPr>
            <a:r>
              <a:rPr lang="en-US" altLang="zh-CN" dirty="0"/>
              <a:t>long</a:t>
            </a:r>
            <a:r>
              <a:rPr lang="zh-CN" altLang="en-US" dirty="0"/>
              <a:t> </a:t>
            </a:r>
            <a:r>
              <a:rPr lang="en-US" altLang="zh-CN" dirty="0" err="1"/>
              <a:t>getItemId</a:t>
            </a:r>
            <a:r>
              <a:rPr lang="en-US" altLang="zh-CN" dirty="0"/>
              <a:t>(int position)</a:t>
            </a:r>
            <a:endParaRPr lang="zh-CN" altLang="en-US" dirty="0"/>
          </a:p>
          <a:p>
            <a:pPr marL="764268" lvl="1" indent="-457189">
              <a:buSzPct val="100000"/>
              <a:buFont typeface="+mj-ea"/>
              <a:buAutoNum type="circleNumDbPlain"/>
            </a:pPr>
            <a:r>
              <a:rPr lang="en-US" altLang="zh-CN" dirty="0"/>
              <a:t>View </a:t>
            </a:r>
            <a:r>
              <a:rPr lang="en-US" altLang="zh-CN" dirty="0" err="1"/>
              <a:t>getView</a:t>
            </a:r>
            <a:r>
              <a:rPr lang="en-US" altLang="zh-CN" dirty="0"/>
              <a:t>(</a:t>
            </a:r>
            <a:r>
              <a:rPr lang="en-US" altLang="zh-CN" sz="2800" dirty="0">
                <a:solidFill>
                  <a:schemeClr val="dk1"/>
                </a:solidFill>
                <a:latin typeface="Times New Roman" pitchFamily="18" charset="0"/>
                <a:cs typeface="Times New Roman" pitchFamily="18" charset="0"/>
              </a:rPr>
              <a:t>int position, View </a:t>
            </a:r>
            <a:r>
              <a:rPr lang="en-US" altLang="zh-CN" sz="2800" dirty="0" err="1">
                <a:solidFill>
                  <a:schemeClr val="dk1"/>
                </a:solidFill>
                <a:latin typeface="Times New Roman" pitchFamily="18" charset="0"/>
                <a:cs typeface="Times New Roman" pitchFamily="18" charset="0"/>
              </a:rPr>
              <a:t>convertView</a:t>
            </a:r>
            <a:r>
              <a:rPr lang="en-US" altLang="zh-CN" sz="2800" dirty="0">
                <a:solidFill>
                  <a:schemeClr val="dk1"/>
                </a:solidFill>
                <a:latin typeface="Times New Roman" pitchFamily="18" charset="0"/>
                <a:cs typeface="Times New Roman" pitchFamily="18" charset="0"/>
              </a:rPr>
              <a:t>, </a:t>
            </a:r>
            <a:r>
              <a:rPr lang="en-US" altLang="zh-CN" sz="2800" dirty="0" err="1">
                <a:solidFill>
                  <a:schemeClr val="dk1"/>
                </a:solidFill>
                <a:latin typeface="Times New Roman" pitchFamily="18" charset="0"/>
                <a:cs typeface="Times New Roman" pitchFamily="18" charset="0"/>
              </a:rPr>
              <a:t>ViewGroup</a:t>
            </a:r>
            <a:r>
              <a:rPr lang="en-US" altLang="zh-CN" sz="2800" dirty="0">
                <a:solidFill>
                  <a:schemeClr val="dk1"/>
                </a:solidFill>
                <a:latin typeface="Times New Roman" pitchFamily="18" charset="0"/>
                <a:cs typeface="Times New Roman" pitchFamily="18" charset="0"/>
              </a:rPr>
              <a:t> parent</a:t>
            </a:r>
            <a:r>
              <a:rPr lang="en-US" altLang="zh-CN" dirty="0"/>
              <a:t>)</a:t>
            </a:r>
          </a:p>
          <a:p>
            <a:r>
              <a:rPr lang="zh-CN" altLang="en-US" b="0" dirty="0"/>
              <a:t>此外，</a:t>
            </a:r>
            <a:r>
              <a:rPr lang="en-US" altLang="zh-CN" b="0" dirty="0"/>
              <a:t> </a:t>
            </a:r>
            <a:r>
              <a:rPr lang="en-US" altLang="zh-CN" b="0" dirty="0" err="1"/>
              <a:t>BaseAdapter</a:t>
            </a:r>
            <a:r>
              <a:rPr lang="en-US" altLang="zh-CN" b="0" dirty="0"/>
              <a:t> </a:t>
            </a:r>
            <a:r>
              <a:rPr lang="zh-CN" altLang="en-US" b="0" dirty="0"/>
              <a:t>有</a:t>
            </a:r>
            <a:r>
              <a:rPr lang="en-US" altLang="zh-CN" b="0" dirty="0"/>
              <a:t>2</a:t>
            </a:r>
            <a:r>
              <a:rPr lang="zh-CN" altLang="en-US" b="0" dirty="0"/>
              <a:t>个独有的方法用于</a:t>
            </a:r>
            <a:r>
              <a:rPr lang="zh-CN" altLang="en-US" dirty="0"/>
              <a:t>视图更新</a:t>
            </a:r>
            <a:r>
              <a:rPr lang="zh-CN" altLang="en-US" b="0" dirty="0"/>
              <a:t>：</a:t>
            </a:r>
            <a:endParaRPr lang="en-US" altLang="zh-CN" b="0" dirty="0"/>
          </a:p>
          <a:p>
            <a:pPr lvl="1"/>
            <a:r>
              <a:rPr lang="en-US" altLang="zh-CN" b="0" dirty="0" err="1"/>
              <a:t>notifyDataSetChanged</a:t>
            </a:r>
            <a:r>
              <a:rPr lang="en-US" altLang="zh-CN" b="0" dirty="0"/>
              <a:t>() </a:t>
            </a:r>
            <a:r>
              <a:rPr lang="zh-CN" altLang="en-US" b="0" dirty="0"/>
              <a:t>和 </a:t>
            </a:r>
            <a:r>
              <a:rPr lang="en-US" altLang="zh-CN" b="0" dirty="0" err="1"/>
              <a:t>notifyDataSetInvalidated</a:t>
            </a:r>
            <a:r>
              <a:rPr lang="en-US" altLang="zh-CN" b="0" dirty="0"/>
              <a:t>()</a:t>
            </a:r>
          </a:p>
          <a:p>
            <a:endParaRPr lang="zh-CN" altLang="en-US" b="0" dirty="0"/>
          </a:p>
          <a:p>
            <a:pPr marL="0" indent="0">
              <a:buNone/>
            </a:pPr>
            <a:endParaRPr lang="zh-CN" altLang="en-US" dirty="0"/>
          </a:p>
        </p:txBody>
      </p:sp>
      <p:sp>
        <p:nvSpPr>
          <p:cNvPr id="3" name="标题 2">
            <a:extLst>
              <a:ext uri="{FF2B5EF4-FFF2-40B4-BE49-F238E27FC236}">
                <a16:creationId xmlns="" xmlns:a16="http://schemas.microsoft.com/office/drawing/2014/main" id="{BB9CD4AE-6F1F-4B85-8592-BB7B80E87BCA}"/>
              </a:ext>
            </a:extLst>
          </p:cNvPr>
          <p:cNvSpPr>
            <a:spLocks noGrp="1"/>
          </p:cNvSpPr>
          <p:nvPr>
            <p:ph type="title"/>
          </p:nvPr>
        </p:nvSpPr>
        <p:spPr/>
        <p:txBody>
          <a:bodyPr/>
          <a:lstStyle/>
          <a:p>
            <a:r>
              <a:rPr lang="en-US" altLang="zh-CN" dirty="0" err="1"/>
              <a:t>BaseAdapter</a:t>
            </a:r>
            <a:endParaRPr lang="zh-CN" altLang="en-US" dirty="0"/>
          </a:p>
        </p:txBody>
      </p:sp>
    </p:spTree>
    <p:extLst>
      <p:ext uri="{BB962C8B-B14F-4D97-AF65-F5344CB8AC3E}">
        <p14:creationId xmlns="" xmlns:p14="http://schemas.microsoft.com/office/powerpoint/2010/main" val="4410715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407D2723-42F5-40C1-9400-B0DF227A84C0}"/>
              </a:ext>
            </a:extLst>
          </p:cNvPr>
          <p:cNvSpPr>
            <a:spLocks noGrp="1"/>
          </p:cNvSpPr>
          <p:nvPr>
            <p:ph idx="1"/>
          </p:nvPr>
        </p:nvSpPr>
        <p:spPr/>
        <p:txBody>
          <a:bodyPr/>
          <a:lstStyle/>
          <a:p>
            <a:r>
              <a:rPr lang="zh-CN" altLang="en-US" b="0" dirty="0"/>
              <a:t>必须重写</a:t>
            </a:r>
            <a:r>
              <a:rPr lang="en-US" altLang="zh-CN" b="0" dirty="0" err="1"/>
              <a:t>getCount</a:t>
            </a:r>
            <a:r>
              <a:rPr lang="en-US" altLang="zh-CN" b="0" dirty="0"/>
              <a:t>()</a:t>
            </a:r>
            <a:r>
              <a:rPr lang="zh-CN" altLang="en-US" b="0" dirty="0"/>
              <a:t>和</a:t>
            </a:r>
            <a:r>
              <a:rPr lang="en-US" altLang="zh-CN" b="0" dirty="0" err="1"/>
              <a:t>getView</a:t>
            </a:r>
            <a:r>
              <a:rPr lang="en-US" altLang="zh-CN" b="0" dirty="0"/>
              <a:t>()</a:t>
            </a:r>
            <a:r>
              <a:rPr lang="zh-CN" altLang="en-US" b="0" dirty="0"/>
              <a:t>方法。</a:t>
            </a:r>
            <a:endParaRPr lang="en-US" altLang="zh-CN" b="0" dirty="0"/>
          </a:p>
          <a:p>
            <a:r>
              <a:rPr lang="zh-CN" altLang="en-US" b="0" dirty="0"/>
              <a:t>先由</a:t>
            </a:r>
            <a:r>
              <a:rPr lang="en-US" altLang="zh-CN" b="0" dirty="0" err="1"/>
              <a:t>getCount</a:t>
            </a:r>
            <a:r>
              <a:rPr lang="en-US" altLang="zh-CN" b="0" dirty="0"/>
              <a:t>()</a:t>
            </a:r>
            <a:r>
              <a:rPr lang="zh-CN" altLang="en-US" b="0" dirty="0"/>
              <a:t>确定数量，然后循环执行</a:t>
            </a:r>
            <a:r>
              <a:rPr lang="en-US" altLang="zh-CN" b="0" dirty="0" err="1"/>
              <a:t>getView</a:t>
            </a:r>
            <a:r>
              <a:rPr lang="en-US" altLang="zh-CN" b="0" dirty="0"/>
              <a:t>()</a:t>
            </a:r>
            <a:r>
              <a:rPr lang="zh-CN" altLang="en-US" b="0" dirty="0"/>
              <a:t>方法将列表项对象逐个绘制出来。</a:t>
            </a:r>
            <a:endParaRPr lang="en-US" altLang="zh-CN" b="0" dirty="0"/>
          </a:p>
          <a:p>
            <a:r>
              <a:rPr lang="en-US" altLang="zh-CN" dirty="0" err="1"/>
              <a:t>getView</a:t>
            </a:r>
            <a:r>
              <a:rPr lang="en-US" altLang="zh-CN" dirty="0"/>
              <a:t>()</a:t>
            </a:r>
            <a:r>
              <a:rPr lang="zh-CN" altLang="en-US" dirty="0"/>
              <a:t>方法：</a:t>
            </a:r>
            <a:endParaRPr lang="en-US" altLang="zh-CN" dirty="0"/>
          </a:p>
          <a:p>
            <a:pPr lvl="1"/>
            <a:r>
              <a:rPr lang="en-US" altLang="zh-CN" dirty="0"/>
              <a:t>View </a:t>
            </a:r>
            <a:r>
              <a:rPr lang="en-US" altLang="zh-CN" dirty="0" err="1"/>
              <a:t>getView</a:t>
            </a:r>
            <a:r>
              <a:rPr lang="en-US" altLang="zh-CN" dirty="0"/>
              <a:t>(</a:t>
            </a:r>
            <a:r>
              <a:rPr lang="en-US" altLang="zh-CN" sz="2800" dirty="0">
                <a:solidFill>
                  <a:schemeClr val="dk1"/>
                </a:solidFill>
                <a:latin typeface="Times New Roman" pitchFamily="18" charset="0"/>
                <a:cs typeface="Times New Roman" pitchFamily="18" charset="0"/>
              </a:rPr>
              <a:t>int position, View </a:t>
            </a:r>
            <a:r>
              <a:rPr lang="en-US" altLang="zh-CN" sz="2800" dirty="0" err="1">
                <a:solidFill>
                  <a:schemeClr val="dk1"/>
                </a:solidFill>
                <a:latin typeface="Times New Roman" pitchFamily="18" charset="0"/>
                <a:cs typeface="Times New Roman" pitchFamily="18" charset="0"/>
              </a:rPr>
              <a:t>convertView</a:t>
            </a:r>
            <a:r>
              <a:rPr lang="en-US" altLang="zh-CN" sz="2800" dirty="0">
                <a:solidFill>
                  <a:schemeClr val="dk1"/>
                </a:solidFill>
                <a:latin typeface="Times New Roman" pitchFamily="18" charset="0"/>
                <a:cs typeface="Times New Roman" pitchFamily="18" charset="0"/>
              </a:rPr>
              <a:t>, </a:t>
            </a:r>
            <a:r>
              <a:rPr lang="en-US" altLang="zh-CN" sz="2800" dirty="0" err="1">
                <a:solidFill>
                  <a:schemeClr val="dk1"/>
                </a:solidFill>
                <a:latin typeface="Times New Roman" pitchFamily="18" charset="0"/>
                <a:cs typeface="Times New Roman" pitchFamily="18" charset="0"/>
              </a:rPr>
              <a:t>ViewGroup</a:t>
            </a:r>
            <a:r>
              <a:rPr lang="en-US" altLang="zh-CN" sz="2800" dirty="0">
                <a:solidFill>
                  <a:schemeClr val="dk1"/>
                </a:solidFill>
                <a:latin typeface="Times New Roman" pitchFamily="18" charset="0"/>
                <a:cs typeface="Times New Roman" pitchFamily="18" charset="0"/>
              </a:rPr>
              <a:t> parent</a:t>
            </a:r>
            <a:r>
              <a:rPr lang="en-US" altLang="zh-CN" dirty="0"/>
              <a:t>)</a:t>
            </a:r>
          </a:p>
          <a:p>
            <a:pPr lvl="1"/>
            <a:r>
              <a:rPr lang="en-US" altLang="zh-CN" b="0" dirty="0"/>
              <a:t> </a:t>
            </a:r>
            <a:r>
              <a:rPr lang="zh-CN" altLang="en-US" b="0" dirty="0"/>
              <a:t>参数 </a:t>
            </a:r>
            <a:r>
              <a:rPr lang="en-US" altLang="zh-CN" b="0" dirty="0"/>
              <a:t>position </a:t>
            </a:r>
            <a:r>
              <a:rPr lang="zh-CN" altLang="en-US" b="0" dirty="0"/>
              <a:t>是当前需要绘制的列表项的位置</a:t>
            </a:r>
            <a:endParaRPr lang="en-US" altLang="zh-CN" b="0" dirty="0"/>
          </a:p>
          <a:p>
            <a:pPr lvl="1"/>
            <a:r>
              <a:rPr lang="zh-CN" altLang="en-US" b="0" dirty="0"/>
              <a:t> 参数 </a:t>
            </a:r>
            <a:r>
              <a:rPr lang="en-US" altLang="zh-CN" b="0" dirty="0" err="1"/>
              <a:t>convertView</a:t>
            </a:r>
            <a:r>
              <a:rPr lang="en-US" altLang="zh-CN" b="0" dirty="0"/>
              <a:t> </a:t>
            </a:r>
            <a:r>
              <a:rPr lang="zh-CN" altLang="en-US" b="0" dirty="0"/>
              <a:t>用于复用列表项布局</a:t>
            </a:r>
            <a:r>
              <a:rPr lang="en-US" altLang="zh-CN" b="0" dirty="0"/>
              <a:t> View</a:t>
            </a:r>
          </a:p>
          <a:p>
            <a:pPr lvl="1"/>
            <a:r>
              <a:rPr lang="en-US" altLang="zh-CN" b="0" dirty="0"/>
              <a:t> </a:t>
            </a:r>
            <a:r>
              <a:rPr lang="zh-CN" altLang="en-US" b="0" dirty="0"/>
              <a:t>参数 </a:t>
            </a:r>
            <a:r>
              <a:rPr lang="en-US" altLang="zh-CN" b="0" dirty="0"/>
              <a:t>parent </a:t>
            </a:r>
            <a:r>
              <a:rPr lang="zh-CN" altLang="en-US" b="0" dirty="0"/>
              <a:t>用于加载列表项 </a:t>
            </a:r>
            <a:r>
              <a:rPr lang="en-US" altLang="zh-CN" b="0" dirty="0"/>
              <a:t>XML </a:t>
            </a:r>
            <a:r>
              <a:rPr lang="zh-CN" altLang="en-US" b="0" dirty="0"/>
              <a:t>布局</a:t>
            </a:r>
          </a:p>
          <a:p>
            <a:endParaRPr lang="en-US" altLang="zh-CN" b="0" dirty="0"/>
          </a:p>
          <a:p>
            <a:endParaRPr lang="en-US" altLang="zh-CN" b="0" dirty="0"/>
          </a:p>
          <a:p>
            <a:endParaRPr lang="zh-CN" altLang="en-US" dirty="0"/>
          </a:p>
        </p:txBody>
      </p:sp>
      <p:sp>
        <p:nvSpPr>
          <p:cNvPr id="3" name="标题 2">
            <a:extLst>
              <a:ext uri="{FF2B5EF4-FFF2-40B4-BE49-F238E27FC236}">
                <a16:creationId xmlns="" xmlns:a16="http://schemas.microsoft.com/office/drawing/2014/main" id="{A4857131-67DF-4391-8EE3-E7CF52569248}"/>
              </a:ext>
            </a:extLst>
          </p:cNvPr>
          <p:cNvSpPr>
            <a:spLocks noGrp="1"/>
          </p:cNvSpPr>
          <p:nvPr>
            <p:ph type="title"/>
          </p:nvPr>
        </p:nvSpPr>
        <p:spPr/>
        <p:txBody>
          <a:bodyPr/>
          <a:lstStyle/>
          <a:p>
            <a:r>
              <a:rPr lang="en-US" altLang="zh-CN" dirty="0" err="1"/>
              <a:t>BaseAdapter</a:t>
            </a:r>
            <a:endParaRPr lang="zh-CN" altLang="en-US" dirty="0"/>
          </a:p>
        </p:txBody>
      </p:sp>
    </p:spTree>
    <p:extLst>
      <p:ext uri="{BB962C8B-B14F-4D97-AF65-F5344CB8AC3E}">
        <p14:creationId xmlns="" xmlns:p14="http://schemas.microsoft.com/office/powerpoint/2010/main" val="11452457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B67AAC75-C690-4DD5-B7FD-6C1A3460E620}"/>
              </a:ext>
            </a:extLst>
          </p:cNvPr>
          <p:cNvSpPr>
            <a:spLocks noGrp="1"/>
          </p:cNvSpPr>
          <p:nvPr>
            <p:ph idx="1"/>
          </p:nvPr>
        </p:nvSpPr>
        <p:spPr/>
        <p:txBody>
          <a:bodyPr/>
          <a:lstStyle/>
          <a:p>
            <a:pPr marL="0" indent="0">
              <a:buNone/>
            </a:pPr>
            <a:r>
              <a:rPr lang="en-US" altLang="zh-CN" dirty="0"/>
              <a:t>(1)</a:t>
            </a:r>
            <a:r>
              <a:rPr lang="zh-CN" altLang="en-US" dirty="0"/>
              <a:t>数据准备</a:t>
            </a:r>
          </a:p>
          <a:p>
            <a:endParaRPr lang="zh-CN" altLang="en-US" dirty="0"/>
          </a:p>
          <a:p>
            <a:endParaRPr lang="zh-CN" altLang="en-US" dirty="0"/>
          </a:p>
        </p:txBody>
      </p:sp>
      <p:sp>
        <p:nvSpPr>
          <p:cNvPr id="3" name="标题 2">
            <a:extLst>
              <a:ext uri="{FF2B5EF4-FFF2-40B4-BE49-F238E27FC236}">
                <a16:creationId xmlns="" xmlns:a16="http://schemas.microsoft.com/office/drawing/2014/main" id="{A389CDED-45A1-48C8-9EFC-5F8685A397E0}"/>
              </a:ext>
            </a:extLst>
          </p:cNvPr>
          <p:cNvSpPr>
            <a:spLocks noGrp="1"/>
          </p:cNvSpPr>
          <p:nvPr>
            <p:ph type="title"/>
          </p:nvPr>
        </p:nvSpPr>
        <p:spPr/>
        <p:txBody>
          <a:bodyPr/>
          <a:lstStyle/>
          <a:p>
            <a:r>
              <a:rPr lang="zh-CN" altLang="en-US" dirty="0"/>
              <a:t>案例实现</a:t>
            </a:r>
          </a:p>
        </p:txBody>
      </p:sp>
      <p:sp>
        <p:nvSpPr>
          <p:cNvPr id="13" name="矩形 12">
            <a:extLst>
              <a:ext uri="{FF2B5EF4-FFF2-40B4-BE49-F238E27FC236}">
                <a16:creationId xmlns="" xmlns:a16="http://schemas.microsoft.com/office/drawing/2014/main" id="{6404A154-D9B0-478D-867B-5102CE7BFF17}"/>
              </a:ext>
            </a:extLst>
          </p:cNvPr>
          <p:cNvSpPr/>
          <p:nvPr/>
        </p:nvSpPr>
        <p:spPr>
          <a:xfrm>
            <a:off x="981177" y="1702575"/>
            <a:ext cx="8629751" cy="4524315"/>
          </a:xfrm>
          <a:prstGeom prst="rect">
            <a:avLst/>
          </a:prstGeom>
          <a:solidFill>
            <a:schemeClr val="accent3">
              <a:lumMod val="20000"/>
              <a:lumOff val="80000"/>
            </a:schemeClr>
          </a:solidFill>
          <a:ln>
            <a:solidFill>
              <a:schemeClr val="accent1">
                <a:lumMod val="50000"/>
              </a:schemeClr>
            </a:solidFill>
          </a:ln>
        </p:spPr>
        <p:txBody>
          <a:bodyPr wrap="square">
            <a:spAutoFit/>
          </a:bodyPr>
          <a:lstStyle/>
          <a:p>
            <a:r>
              <a:rPr lang="en-US" altLang="zh-CN" sz="1600" b="1" dirty="0">
                <a:solidFill>
                  <a:srgbClr val="000080"/>
                </a:solidFill>
                <a:latin typeface="??"/>
              </a:rPr>
              <a:t>private </a:t>
            </a:r>
            <a:r>
              <a:rPr lang="en-US" altLang="zh-CN" sz="1600" dirty="0">
                <a:solidFill>
                  <a:srgbClr val="000000"/>
                </a:solidFill>
                <a:latin typeface="??"/>
              </a:rPr>
              <a:t>List&lt;HashMap&lt;</a:t>
            </a:r>
            <a:r>
              <a:rPr lang="en-US" altLang="zh-CN" sz="1600" dirty="0" err="1">
                <a:solidFill>
                  <a:srgbClr val="000000"/>
                </a:solidFill>
                <a:latin typeface="??"/>
              </a:rPr>
              <a:t>String,Object</a:t>
            </a:r>
            <a:r>
              <a:rPr lang="en-US" altLang="zh-CN" sz="1600" dirty="0">
                <a:solidFill>
                  <a:srgbClr val="000000"/>
                </a:solidFill>
                <a:latin typeface="??"/>
              </a:rPr>
              <a:t>&gt;&gt; </a:t>
            </a:r>
            <a:r>
              <a:rPr lang="en-US" altLang="zh-CN" sz="1600" dirty="0" err="1">
                <a:solidFill>
                  <a:srgbClr val="000000"/>
                </a:solidFill>
                <a:latin typeface="??"/>
              </a:rPr>
              <a:t>getData</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List&lt;HashMap&lt;</a:t>
            </a:r>
            <a:r>
              <a:rPr lang="en-US" altLang="zh-CN" sz="1600" dirty="0" err="1">
                <a:solidFill>
                  <a:srgbClr val="000000"/>
                </a:solidFill>
                <a:latin typeface="??"/>
              </a:rPr>
              <a:t>String,Object</a:t>
            </a:r>
            <a:r>
              <a:rPr lang="en-US" altLang="zh-CN" sz="1600" dirty="0">
                <a:solidFill>
                  <a:srgbClr val="000000"/>
                </a:solidFill>
                <a:latin typeface="??"/>
              </a:rPr>
              <a:t>&gt;&gt; list = </a:t>
            </a:r>
            <a:r>
              <a:rPr lang="en-US" altLang="zh-CN" sz="1600" b="1" dirty="0">
                <a:solidFill>
                  <a:srgbClr val="000080"/>
                </a:solidFill>
                <a:latin typeface="??"/>
              </a:rPr>
              <a:t>new </a:t>
            </a:r>
            <a:r>
              <a:rPr lang="en-US" altLang="zh-CN" sz="1600" dirty="0" err="1">
                <a:solidFill>
                  <a:srgbClr val="000000"/>
                </a:solidFill>
                <a:latin typeface="??"/>
              </a:rPr>
              <a:t>ArrayList</a:t>
            </a:r>
            <a:r>
              <a:rPr lang="en-US" altLang="zh-CN" sz="1600" dirty="0">
                <a:solidFill>
                  <a:srgbClr val="000000"/>
                </a:solidFill>
                <a:latin typeface="??"/>
              </a:rPr>
              <a:t>&lt;HashMap&lt;String, Object&gt;&gt;();</a:t>
            </a:r>
            <a:br>
              <a:rPr lang="en-US" altLang="zh-CN" sz="1600" dirty="0">
                <a:solidFill>
                  <a:srgbClr val="000000"/>
                </a:solidFill>
                <a:latin typeface="??"/>
              </a:rPr>
            </a:br>
            <a:r>
              <a:rPr lang="en-US" altLang="zh-CN" sz="1600" dirty="0">
                <a:solidFill>
                  <a:srgbClr val="000000"/>
                </a:solidFill>
                <a:latin typeface="??"/>
              </a:rPr>
              <a:t>    HashMap&lt;</a:t>
            </a:r>
            <a:r>
              <a:rPr lang="en-US" altLang="zh-CN" sz="1600" dirty="0" err="1">
                <a:solidFill>
                  <a:srgbClr val="000000"/>
                </a:solidFill>
                <a:latin typeface="??"/>
              </a:rPr>
              <a:t>String,Object</a:t>
            </a:r>
            <a:r>
              <a:rPr lang="en-US" altLang="zh-CN" sz="1600" dirty="0">
                <a:solidFill>
                  <a:srgbClr val="000000"/>
                </a:solidFill>
                <a:latin typeface="??"/>
              </a:rPr>
              <a:t>&gt; map = </a:t>
            </a:r>
            <a:r>
              <a:rPr lang="en-US" altLang="zh-CN" sz="1600" b="1" dirty="0">
                <a:solidFill>
                  <a:srgbClr val="000080"/>
                </a:solidFill>
                <a:latin typeface="??"/>
              </a:rPr>
              <a:t>new </a:t>
            </a:r>
            <a:r>
              <a:rPr lang="en-US" altLang="zh-CN" sz="1600" dirty="0">
                <a:solidFill>
                  <a:srgbClr val="000000"/>
                </a:solidFill>
                <a:latin typeface="??"/>
              </a:rPr>
              <a:t>HashMap&lt;String, Object&gt;();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album_title</a:t>
            </a:r>
            <a:r>
              <a:rPr lang="en-US" altLang="zh-CN" sz="1600" b="1" dirty="0">
                <a:solidFill>
                  <a:srgbClr val="008000"/>
                </a:solidFill>
                <a:latin typeface="??"/>
              </a:rPr>
              <a:t>"</a:t>
            </a:r>
            <a:r>
              <a:rPr lang="en-US" altLang="zh-CN" sz="1600" dirty="0">
                <a:solidFill>
                  <a:srgbClr val="000000"/>
                </a:solidFill>
                <a:latin typeface="??"/>
              </a:rPr>
              <a:t>,</a:t>
            </a:r>
            <a:r>
              <a:rPr lang="en-US" altLang="zh-CN" sz="1600" b="1" dirty="0">
                <a:solidFill>
                  <a:srgbClr val="008000"/>
                </a:solidFill>
                <a:latin typeface="??"/>
              </a:rPr>
              <a:t>"</a:t>
            </a:r>
            <a:r>
              <a:rPr lang="zh-CN" altLang="en-US" sz="1600" b="1" dirty="0">
                <a:solidFill>
                  <a:srgbClr val="008000"/>
                </a:solidFill>
                <a:latin typeface="??"/>
              </a:rPr>
              <a:t>毡帽系列</a:t>
            </a:r>
            <a:r>
              <a:rPr lang="en-US" altLang="zh-CN" sz="1600" b="1" dirty="0">
                <a:solidFill>
                  <a:srgbClr val="008000"/>
                </a:solidFill>
                <a:latin typeface="??"/>
              </a:rPr>
              <a:t>"</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album_info</a:t>
            </a:r>
            <a:r>
              <a:rPr lang="en-US" altLang="zh-CN" sz="1600" b="1" dirty="0">
                <a:solidFill>
                  <a:srgbClr val="008000"/>
                </a:solidFill>
                <a:latin typeface="??"/>
              </a:rPr>
              <a:t>"</a:t>
            </a:r>
            <a:r>
              <a:rPr lang="en-US" altLang="zh-CN" sz="1600" dirty="0">
                <a:solidFill>
                  <a:srgbClr val="000000"/>
                </a:solidFill>
                <a:latin typeface="??"/>
              </a:rPr>
              <a:t>,</a:t>
            </a:r>
            <a:r>
              <a:rPr lang="en-US" altLang="zh-CN" sz="1600" b="1" dirty="0">
                <a:solidFill>
                  <a:srgbClr val="008000"/>
                </a:solidFill>
                <a:latin typeface="??"/>
              </a:rPr>
              <a:t>"</a:t>
            </a:r>
            <a:r>
              <a:rPr lang="zh-CN" altLang="en-US" sz="1600" b="1" dirty="0">
                <a:solidFill>
                  <a:srgbClr val="008000"/>
                </a:solidFill>
                <a:latin typeface="??"/>
              </a:rPr>
              <a:t>此系列服装有点</a:t>
            </a:r>
            <a:r>
              <a:rPr lang="en-US" altLang="zh-CN" sz="1600" b="1" dirty="0">
                <a:solidFill>
                  <a:srgbClr val="008000"/>
                </a:solidFill>
                <a:latin typeface="??"/>
              </a:rPr>
              <a:t>cute</a:t>
            </a:r>
            <a:r>
              <a:rPr lang="zh-CN" altLang="en-US" sz="1600" b="1" dirty="0">
                <a:solidFill>
                  <a:srgbClr val="008000"/>
                </a:solidFill>
                <a:latin typeface="??"/>
              </a:rPr>
              <a:t>，像不像小车夫。</a:t>
            </a:r>
            <a:r>
              <a:rPr lang="en-US" altLang="zh-CN" sz="1600" b="1" dirty="0">
                <a:solidFill>
                  <a:srgbClr val="008000"/>
                </a:solidFill>
                <a:latin typeface="??"/>
              </a:rPr>
              <a:t>"</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"album_thumb"</a:t>
            </a:r>
            <a:r>
              <a:rPr lang="en-US" altLang="zh-CN" sz="1600" dirty="0">
                <a:solidFill>
                  <a:srgbClr val="000000"/>
                </a:solidFill>
                <a:latin typeface="??"/>
              </a:rPr>
              <a:t>,</a:t>
            </a:r>
            <a:r>
              <a:rPr lang="en-US" altLang="zh-CN" sz="1600" dirty="0" err="1">
                <a:solidFill>
                  <a:srgbClr val="000000"/>
                </a:solidFill>
                <a:latin typeface="??"/>
              </a:rPr>
              <a:t>R.drawable.</a:t>
            </a:r>
            <a:r>
              <a:rPr lang="en-US" altLang="zh-CN" sz="1600" b="1" i="1" dirty="0" err="1">
                <a:solidFill>
                  <a:srgbClr val="660E7A"/>
                </a:solidFill>
                <a:latin typeface="??"/>
              </a:rPr>
              <a:t>i1</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list.add</a:t>
            </a:r>
            <a:r>
              <a:rPr lang="en-US" altLang="zh-CN" sz="1600" dirty="0">
                <a:solidFill>
                  <a:srgbClr val="000000"/>
                </a:solidFill>
                <a:latin typeface="??"/>
              </a:rPr>
              <a:t>(map);</a:t>
            </a:r>
            <a:br>
              <a:rPr lang="en-US" altLang="zh-CN" sz="1600" dirty="0">
                <a:solidFill>
                  <a:srgbClr val="000000"/>
                </a:solidFill>
                <a:latin typeface="??"/>
              </a:rPr>
            </a:br>
            <a:r>
              <a:rPr lang="en-US" altLang="zh-CN" sz="1600" dirty="0">
                <a:solidFill>
                  <a:srgbClr val="000000"/>
                </a:solidFill>
                <a:latin typeface="??"/>
              </a:rPr>
              <a:t/>
            </a:r>
            <a:br>
              <a:rPr lang="en-US" altLang="zh-CN" sz="1600" dirty="0">
                <a:solidFill>
                  <a:srgbClr val="000000"/>
                </a:solidFill>
                <a:latin typeface="??"/>
              </a:rPr>
            </a:br>
            <a:r>
              <a:rPr lang="en-US" altLang="zh-CN" sz="1600" dirty="0">
                <a:solidFill>
                  <a:srgbClr val="000000"/>
                </a:solidFill>
                <a:latin typeface="??"/>
              </a:rPr>
              <a:t>    map = </a:t>
            </a:r>
            <a:r>
              <a:rPr lang="en-US" altLang="zh-CN" sz="1600" b="1" dirty="0">
                <a:solidFill>
                  <a:srgbClr val="000080"/>
                </a:solidFill>
                <a:latin typeface="??"/>
              </a:rPr>
              <a:t>new </a:t>
            </a:r>
            <a:r>
              <a:rPr lang="en-US" altLang="zh-CN" sz="1600" dirty="0">
                <a:solidFill>
                  <a:srgbClr val="000000"/>
                </a:solidFill>
                <a:latin typeface="??"/>
              </a:rPr>
              <a:t>HashMap&lt;String, Object&gt;();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album_title</a:t>
            </a:r>
            <a:r>
              <a:rPr lang="en-US" altLang="zh-CN" sz="1600" b="1" dirty="0">
                <a:solidFill>
                  <a:srgbClr val="008000"/>
                </a:solidFill>
                <a:latin typeface="??"/>
              </a:rPr>
              <a:t>"</a:t>
            </a:r>
            <a:r>
              <a:rPr lang="en-US" altLang="zh-CN" sz="1600" dirty="0">
                <a:solidFill>
                  <a:srgbClr val="000000"/>
                </a:solidFill>
                <a:latin typeface="??"/>
              </a:rPr>
              <a:t>,</a:t>
            </a:r>
            <a:r>
              <a:rPr lang="en-US" altLang="zh-CN" sz="1600" b="1" dirty="0">
                <a:solidFill>
                  <a:srgbClr val="008000"/>
                </a:solidFill>
                <a:latin typeface="??"/>
              </a:rPr>
              <a:t>"</a:t>
            </a:r>
            <a:r>
              <a:rPr lang="zh-CN" altLang="en-US" sz="1600" b="1" dirty="0">
                <a:solidFill>
                  <a:srgbClr val="008000"/>
                </a:solidFill>
                <a:latin typeface="??"/>
              </a:rPr>
              <a:t>蜗牛系列</a:t>
            </a:r>
            <a:r>
              <a:rPr lang="en-US" altLang="zh-CN" sz="1600" b="1" dirty="0">
                <a:solidFill>
                  <a:srgbClr val="008000"/>
                </a:solidFill>
                <a:latin typeface="??"/>
              </a:rPr>
              <a:t>"</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t>
            </a:r>
            <a:r>
              <a:rPr lang="en-US" altLang="zh-CN" sz="1600" b="1" dirty="0" err="1">
                <a:solidFill>
                  <a:srgbClr val="008000"/>
                </a:solidFill>
                <a:latin typeface="??"/>
              </a:rPr>
              <a:t>album_info</a:t>
            </a:r>
            <a:r>
              <a:rPr lang="en-US" altLang="zh-CN" sz="1600" b="1" dirty="0">
                <a:solidFill>
                  <a:srgbClr val="008000"/>
                </a:solidFill>
                <a:latin typeface="??"/>
              </a:rPr>
              <a:t>"</a:t>
            </a:r>
            <a:r>
              <a:rPr lang="en-US" altLang="zh-CN" sz="1600" dirty="0">
                <a:solidFill>
                  <a:srgbClr val="000000"/>
                </a:solidFill>
                <a:latin typeface="??"/>
              </a:rPr>
              <a:t>,</a:t>
            </a:r>
            <a:r>
              <a:rPr lang="en-US" altLang="zh-CN" sz="1600" b="1" dirty="0">
                <a:solidFill>
                  <a:srgbClr val="008000"/>
                </a:solidFill>
                <a:latin typeface="??"/>
              </a:rPr>
              <a:t>"</a:t>
            </a:r>
            <a:r>
              <a:rPr lang="zh-CN" altLang="en-US" sz="1600" b="1" dirty="0">
                <a:solidFill>
                  <a:srgbClr val="008000"/>
                </a:solidFill>
                <a:latin typeface="??"/>
              </a:rPr>
              <a:t>宝宝变成了小蜗牛，爬啊爬啊爬啊。</a:t>
            </a:r>
            <a:r>
              <a:rPr lang="en-US" altLang="zh-CN" sz="1600" b="1" dirty="0">
                <a:solidFill>
                  <a:srgbClr val="008000"/>
                </a:solidFill>
                <a:latin typeface="??"/>
              </a:rPr>
              <a:t>"</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map.put</a:t>
            </a:r>
            <a:r>
              <a:rPr lang="en-US" altLang="zh-CN" sz="1600" dirty="0">
                <a:solidFill>
                  <a:srgbClr val="000000"/>
                </a:solidFill>
                <a:latin typeface="??"/>
              </a:rPr>
              <a:t>(</a:t>
            </a:r>
            <a:r>
              <a:rPr lang="en-US" altLang="zh-CN" sz="1600" b="1" dirty="0">
                <a:solidFill>
                  <a:srgbClr val="008000"/>
                </a:solidFill>
                <a:latin typeface="??"/>
              </a:rPr>
              <a:t>"album_thumb"</a:t>
            </a:r>
            <a:r>
              <a:rPr lang="en-US" altLang="zh-CN" sz="1600" dirty="0">
                <a:solidFill>
                  <a:srgbClr val="000000"/>
                </a:solidFill>
                <a:latin typeface="??"/>
              </a:rPr>
              <a:t>,</a:t>
            </a:r>
            <a:r>
              <a:rPr lang="en-US" altLang="zh-CN" sz="1600" dirty="0" err="1">
                <a:solidFill>
                  <a:srgbClr val="000000"/>
                </a:solidFill>
                <a:latin typeface="??"/>
              </a:rPr>
              <a:t>R.drawable.</a:t>
            </a:r>
            <a:r>
              <a:rPr lang="en-US" altLang="zh-CN" sz="1600" b="1" i="1" dirty="0" err="1">
                <a:solidFill>
                  <a:srgbClr val="660E7A"/>
                </a:solidFill>
                <a:latin typeface="??"/>
              </a:rPr>
              <a:t>i2</a:t>
            </a:r>
            <a:r>
              <a:rPr lang="en-US" altLang="zh-CN" sz="1600" dirty="0">
                <a:solidFill>
                  <a:srgbClr val="000000"/>
                </a:solidFill>
                <a:latin typeface="??"/>
              </a:rPr>
              <a:t>);</a:t>
            </a:r>
            <a:br>
              <a:rPr lang="en-US" altLang="zh-CN" sz="1600" dirty="0">
                <a:solidFill>
                  <a:srgbClr val="000000"/>
                </a:solidFill>
                <a:latin typeface="??"/>
              </a:rPr>
            </a:br>
            <a:r>
              <a:rPr lang="en-US" altLang="zh-CN" sz="1600" dirty="0">
                <a:solidFill>
                  <a:srgbClr val="000000"/>
                </a:solidFill>
                <a:latin typeface="??"/>
              </a:rPr>
              <a:t>    </a:t>
            </a:r>
            <a:r>
              <a:rPr lang="en-US" altLang="zh-CN" sz="1600" dirty="0" err="1">
                <a:solidFill>
                  <a:srgbClr val="000000"/>
                </a:solidFill>
                <a:latin typeface="??"/>
              </a:rPr>
              <a:t>list.add</a:t>
            </a:r>
            <a:r>
              <a:rPr lang="en-US" altLang="zh-CN" sz="1600" dirty="0">
                <a:solidFill>
                  <a:srgbClr val="000000"/>
                </a:solidFill>
                <a:latin typeface="??"/>
              </a:rPr>
              <a:t>(map);</a:t>
            </a:r>
          </a:p>
          <a:p>
            <a:endParaRPr lang="en-US" altLang="zh-CN" sz="1600" dirty="0">
              <a:solidFill>
                <a:srgbClr val="000000"/>
              </a:solidFill>
              <a:latin typeface="??"/>
            </a:endParaRPr>
          </a:p>
          <a:p>
            <a:r>
              <a:rPr lang="en-US" altLang="zh-CN" sz="1600" dirty="0">
                <a:solidFill>
                  <a:srgbClr val="000000"/>
                </a:solidFill>
                <a:latin typeface="??"/>
              </a:rPr>
              <a:t>   //……</a:t>
            </a:r>
            <a:br>
              <a:rPr lang="en-US" altLang="zh-CN" sz="1600" dirty="0">
                <a:solidFill>
                  <a:srgbClr val="000000"/>
                </a:solidFill>
                <a:latin typeface="??"/>
              </a:rPr>
            </a:br>
            <a:r>
              <a:rPr lang="en-US" altLang="zh-CN" sz="1600" dirty="0">
                <a:solidFill>
                  <a:srgbClr val="000000"/>
                </a:solidFill>
                <a:latin typeface="??"/>
              </a:rPr>
              <a:t>    </a:t>
            </a:r>
            <a:r>
              <a:rPr lang="en-US" altLang="zh-CN" sz="1600" b="1" dirty="0">
                <a:solidFill>
                  <a:srgbClr val="000080"/>
                </a:solidFill>
                <a:latin typeface="??"/>
              </a:rPr>
              <a:t>return </a:t>
            </a:r>
            <a:r>
              <a:rPr lang="en-US" altLang="zh-CN" sz="1600" dirty="0">
                <a:solidFill>
                  <a:srgbClr val="000000"/>
                </a:solidFill>
                <a:latin typeface="??"/>
              </a:rPr>
              <a:t>list;</a:t>
            </a:r>
            <a:br>
              <a:rPr lang="en-US" altLang="zh-CN" sz="1600" dirty="0">
                <a:solidFill>
                  <a:srgbClr val="000000"/>
                </a:solidFill>
                <a:latin typeface="??"/>
              </a:rPr>
            </a:br>
            <a:r>
              <a:rPr lang="en-US" altLang="zh-CN" sz="1600" dirty="0">
                <a:solidFill>
                  <a:srgbClr val="000000"/>
                </a:solidFill>
                <a:latin typeface="??"/>
              </a:rPr>
              <a:t>}</a:t>
            </a:r>
          </a:p>
        </p:txBody>
      </p:sp>
      <p:sp>
        <p:nvSpPr>
          <p:cNvPr id="14" name="文本框 13">
            <a:extLst>
              <a:ext uri="{FF2B5EF4-FFF2-40B4-BE49-F238E27FC236}">
                <a16:creationId xmlns="" xmlns:a16="http://schemas.microsoft.com/office/drawing/2014/main" id="{2985513F-5681-4F06-B391-6DD01E88EF7D}"/>
              </a:ext>
            </a:extLst>
          </p:cNvPr>
          <p:cNvSpPr txBox="1"/>
          <p:nvPr/>
        </p:nvSpPr>
        <p:spPr>
          <a:xfrm>
            <a:off x="6041717" y="5211570"/>
            <a:ext cx="2440802" cy="830997"/>
          </a:xfrm>
          <a:prstGeom prst="rect">
            <a:avLst/>
          </a:prstGeom>
          <a:solidFill>
            <a:schemeClr val="accent4">
              <a:lumMod val="50000"/>
            </a:schemeClr>
          </a:solidFill>
          <a:ln>
            <a:solidFill>
              <a:schemeClr val="bg2"/>
            </a:solidFill>
          </a:ln>
        </p:spPr>
        <p:txBody>
          <a:bodyPr wrap="square">
            <a:spAutoFit/>
          </a:bodyPr>
          <a:lstStyle/>
          <a:p>
            <a:pPr algn="just"/>
            <a:r>
              <a:rPr lang="zh-CN" altLang="en-US" sz="1600" b="1" dirty="0">
                <a:solidFill>
                  <a:schemeClr val="bg1"/>
                </a:solidFill>
                <a:latin typeface="??"/>
                <a:ea typeface="宋体" panose="02010600030101010101" pitchFamily="2" charset="-122"/>
              </a:rPr>
              <a:t>定义一个</a:t>
            </a:r>
            <a:r>
              <a:rPr lang="en-US" altLang="zh-CN" sz="1600" b="1" dirty="0">
                <a:solidFill>
                  <a:schemeClr val="bg1"/>
                </a:solidFill>
                <a:latin typeface="??"/>
                <a:ea typeface="宋体" panose="02010600030101010101" pitchFamily="2" charset="-122"/>
              </a:rPr>
              <a:t>HashMap</a:t>
            </a:r>
            <a:r>
              <a:rPr lang="zh-CN" altLang="en-US" sz="1600" b="1" dirty="0">
                <a:solidFill>
                  <a:schemeClr val="bg1"/>
                </a:solidFill>
                <a:latin typeface="??"/>
                <a:ea typeface="宋体" panose="02010600030101010101" pitchFamily="2" charset="-122"/>
              </a:rPr>
              <a:t>构成的</a:t>
            </a:r>
            <a:r>
              <a:rPr lang="en-US" altLang="zh-CN" sz="1600" b="1" dirty="0">
                <a:solidFill>
                  <a:schemeClr val="bg1"/>
                </a:solidFill>
                <a:latin typeface="??"/>
                <a:ea typeface="宋体" panose="02010600030101010101" pitchFamily="2" charset="-122"/>
              </a:rPr>
              <a:t>List</a:t>
            </a:r>
            <a:r>
              <a:rPr lang="zh-CN" altLang="en-US" sz="1600" b="1" dirty="0">
                <a:solidFill>
                  <a:schemeClr val="bg1"/>
                </a:solidFill>
                <a:latin typeface="??"/>
                <a:ea typeface="宋体" panose="02010600030101010101" pitchFamily="2" charset="-122"/>
              </a:rPr>
              <a:t>，以键值对的方式存放数据</a:t>
            </a:r>
            <a:endParaRPr lang="zh-CN" altLang="en-US" sz="1600" b="1" dirty="0">
              <a:solidFill>
                <a:schemeClr val="bg1"/>
              </a:solidFill>
            </a:endParaRPr>
          </a:p>
        </p:txBody>
      </p:sp>
      <p:sp>
        <p:nvSpPr>
          <p:cNvPr id="15" name="矩形 14">
            <a:extLst>
              <a:ext uri="{FF2B5EF4-FFF2-40B4-BE49-F238E27FC236}">
                <a16:creationId xmlns="" xmlns:a16="http://schemas.microsoft.com/office/drawing/2014/main" id="{90322421-D545-4412-8B31-E1E2435DB9A8}"/>
              </a:ext>
            </a:extLst>
          </p:cNvPr>
          <p:cNvSpPr/>
          <p:nvPr/>
        </p:nvSpPr>
        <p:spPr>
          <a:xfrm>
            <a:off x="4652667" y="2261031"/>
            <a:ext cx="792000" cy="234791"/>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矩形 15">
            <a:extLst>
              <a:ext uri="{FF2B5EF4-FFF2-40B4-BE49-F238E27FC236}">
                <a16:creationId xmlns="" xmlns:a16="http://schemas.microsoft.com/office/drawing/2014/main" id="{824890E9-83D2-4C7C-BAAC-FE6CB3037731}"/>
              </a:ext>
            </a:extLst>
          </p:cNvPr>
          <p:cNvSpPr/>
          <p:nvPr/>
        </p:nvSpPr>
        <p:spPr>
          <a:xfrm>
            <a:off x="2190307" y="3923025"/>
            <a:ext cx="828000" cy="234791"/>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21610119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A5E0FAA5-6DEA-4BE9-898D-7A9E0A6D610D}"/>
              </a:ext>
            </a:extLst>
          </p:cNvPr>
          <p:cNvSpPr>
            <a:spLocks noGrp="1"/>
          </p:cNvSpPr>
          <p:nvPr>
            <p:ph idx="1"/>
          </p:nvPr>
        </p:nvSpPr>
        <p:spPr>
          <a:xfrm>
            <a:off x="555312" y="1230941"/>
            <a:ext cx="5860003" cy="5119063"/>
          </a:xfrm>
        </p:spPr>
        <p:txBody>
          <a:bodyPr/>
          <a:lstStyle/>
          <a:p>
            <a:pPr marL="0" indent="0">
              <a:buNone/>
            </a:pPr>
            <a:r>
              <a:rPr lang="en-US" altLang="zh-CN" dirty="0"/>
              <a:t>(2)</a:t>
            </a:r>
            <a:r>
              <a:rPr lang="zh-CN" altLang="en-US" dirty="0"/>
              <a:t>准备</a:t>
            </a:r>
            <a:r>
              <a:rPr lang="en-US" altLang="zh-CN" dirty="0" err="1"/>
              <a:t>ListView</a:t>
            </a:r>
            <a:r>
              <a:rPr lang="zh-CN" altLang="en-US" dirty="0"/>
              <a:t>及其子项布局</a:t>
            </a:r>
            <a:endParaRPr lang="en-US" altLang="zh-CN" dirty="0"/>
          </a:p>
          <a:p>
            <a:pPr lvl="1"/>
            <a:r>
              <a:rPr lang="zh-CN" altLang="en-US" sz="2200" dirty="0"/>
              <a:t>在布局文件中加入</a:t>
            </a:r>
            <a:r>
              <a:rPr lang="en-US" altLang="zh-CN" sz="2200" dirty="0" err="1"/>
              <a:t>ListView</a:t>
            </a:r>
            <a:r>
              <a:rPr lang="zh-CN" altLang="en-US" sz="2200" dirty="0"/>
              <a:t>控件</a:t>
            </a:r>
            <a:endParaRPr lang="en-US" altLang="zh-CN" sz="2200" dirty="0"/>
          </a:p>
          <a:p>
            <a:pPr lvl="1"/>
            <a:r>
              <a:rPr lang="zh-CN" altLang="en-US" sz="2200" dirty="0"/>
              <a:t>在</a:t>
            </a:r>
            <a:r>
              <a:rPr lang="en-US" altLang="zh-CN" sz="2200" dirty="0"/>
              <a:t>layout </a:t>
            </a:r>
            <a:r>
              <a:rPr lang="zh-CN" altLang="en-US" sz="2200" dirty="0"/>
              <a:t>目录下定义一个带按钮的子项布局文件</a:t>
            </a:r>
            <a:r>
              <a:rPr lang="en-US" altLang="zh-CN" sz="2200" dirty="0"/>
              <a:t>: listview_item_bt.xml</a:t>
            </a:r>
            <a:r>
              <a:rPr lang="zh-CN" altLang="en-US" sz="2200" dirty="0"/>
              <a:t>。</a:t>
            </a:r>
            <a:endParaRPr lang="en-US" altLang="zh-CN" sz="2200" dirty="0"/>
          </a:p>
          <a:p>
            <a:pPr lvl="2"/>
            <a:r>
              <a:rPr lang="zh-CN" altLang="en-US" sz="2160" dirty="0"/>
              <a:t>一个ImageView，两个TextView和一个</a:t>
            </a:r>
            <a:r>
              <a:rPr lang="en-US" altLang="zh-CN" sz="2160" dirty="0"/>
              <a:t>Image</a:t>
            </a:r>
            <a:r>
              <a:rPr lang="zh-CN" altLang="en-US" sz="2160" dirty="0"/>
              <a:t>Button</a:t>
            </a:r>
            <a:endParaRPr lang="en-US" altLang="zh-CN" sz="2160" dirty="0"/>
          </a:p>
          <a:p>
            <a:pPr lvl="1"/>
            <a:endParaRPr lang="zh-CN" altLang="en-US" sz="2200" dirty="0"/>
          </a:p>
          <a:p>
            <a:endParaRPr lang="zh-CN" altLang="en-US" dirty="0"/>
          </a:p>
        </p:txBody>
      </p:sp>
      <p:sp>
        <p:nvSpPr>
          <p:cNvPr id="3" name="标题 2">
            <a:extLst>
              <a:ext uri="{FF2B5EF4-FFF2-40B4-BE49-F238E27FC236}">
                <a16:creationId xmlns="" xmlns:a16="http://schemas.microsoft.com/office/drawing/2014/main" id="{E2A4FDCE-BAAF-43FA-8949-DF62B9031601}"/>
              </a:ext>
            </a:extLst>
          </p:cNvPr>
          <p:cNvSpPr>
            <a:spLocks noGrp="1"/>
          </p:cNvSpPr>
          <p:nvPr>
            <p:ph type="title"/>
          </p:nvPr>
        </p:nvSpPr>
        <p:spPr/>
        <p:txBody>
          <a:bodyPr/>
          <a:lstStyle/>
          <a:p>
            <a:r>
              <a:rPr lang="zh-CN" altLang="en-US" dirty="0"/>
              <a:t>案例实现</a:t>
            </a:r>
          </a:p>
        </p:txBody>
      </p:sp>
    </p:spTree>
    <p:extLst>
      <p:ext uri="{BB962C8B-B14F-4D97-AF65-F5344CB8AC3E}">
        <p14:creationId xmlns="" xmlns:p14="http://schemas.microsoft.com/office/powerpoint/2010/main" val="174043358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6A2C11E1-1405-424D-B39B-D8AB642C6F66}"/>
              </a:ext>
            </a:extLst>
          </p:cNvPr>
          <p:cNvSpPr>
            <a:spLocks noGrp="1"/>
          </p:cNvSpPr>
          <p:nvPr>
            <p:ph idx="1"/>
          </p:nvPr>
        </p:nvSpPr>
        <p:spPr>
          <a:xfrm>
            <a:off x="555313" y="1230941"/>
            <a:ext cx="11009195" cy="5119063"/>
          </a:xfrm>
        </p:spPr>
        <p:txBody>
          <a:bodyPr/>
          <a:lstStyle/>
          <a:p>
            <a:pPr marL="0" indent="0">
              <a:buNone/>
            </a:pPr>
            <a:r>
              <a:rPr lang="en-US" altLang="zh-CN" sz="2400" dirty="0"/>
              <a:t>(3)</a:t>
            </a:r>
            <a:r>
              <a:rPr lang="zh-CN" altLang="en-US" sz="2400" dirty="0"/>
              <a:t>数据适配：创建自定义</a:t>
            </a:r>
            <a:r>
              <a:rPr lang="en-US" altLang="zh-CN" sz="2400" dirty="0"/>
              <a:t>Adapter</a:t>
            </a:r>
            <a:r>
              <a:rPr lang="zh-CN" altLang="en-US" sz="2400" dirty="0"/>
              <a:t>并设置</a:t>
            </a:r>
            <a:endParaRPr lang="en-US" altLang="zh-CN" sz="2400" dirty="0"/>
          </a:p>
          <a:p>
            <a:pPr marL="825682" lvl="1" indent="-457189">
              <a:buFont typeface="+mj-ea"/>
              <a:buAutoNum type="circleNumDbPlain"/>
            </a:pPr>
            <a:r>
              <a:rPr lang="zh-CN" altLang="en-US" sz="2000" dirty="0"/>
              <a:t>自定义</a:t>
            </a:r>
            <a:r>
              <a:rPr lang="en-US" altLang="zh-CN" sz="2000" dirty="0" err="1"/>
              <a:t>MyAdatper</a:t>
            </a:r>
            <a:r>
              <a:rPr lang="zh-CN" altLang="en-US" sz="2000" dirty="0"/>
              <a:t>类，继承自</a:t>
            </a:r>
            <a:r>
              <a:rPr lang="en-US" altLang="zh-CN" sz="2000" dirty="0" err="1"/>
              <a:t>BaseAdapter</a:t>
            </a:r>
            <a:r>
              <a:rPr lang="zh-CN" altLang="en-US" sz="2000" dirty="0"/>
              <a:t>。</a:t>
            </a:r>
            <a:endParaRPr lang="en-US" altLang="zh-CN" sz="2000" dirty="0"/>
          </a:p>
          <a:p>
            <a:pPr marL="825682" lvl="1" indent="-457189">
              <a:buFont typeface="+mj-ea"/>
              <a:buAutoNum type="circleNumDbPlain"/>
            </a:pPr>
            <a:r>
              <a:rPr lang="zh-CN" altLang="en-US" sz="2000" dirty="0"/>
              <a:t>重写其中的</a:t>
            </a:r>
            <a:r>
              <a:rPr lang="en-US" altLang="zh-CN" sz="2000" dirty="0" err="1"/>
              <a:t>getCount</a:t>
            </a:r>
            <a:r>
              <a:rPr lang="en-US" altLang="zh-CN" sz="2000" dirty="0"/>
              <a:t>(), </a:t>
            </a:r>
            <a:r>
              <a:rPr lang="en-US" altLang="zh-CN" sz="2000" dirty="0" err="1"/>
              <a:t>getView</a:t>
            </a:r>
            <a:r>
              <a:rPr lang="en-US" altLang="zh-CN" sz="2000" dirty="0"/>
              <a:t>()</a:t>
            </a:r>
            <a:r>
              <a:rPr lang="zh-CN" altLang="en-US" sz="2000" dirty="0"/>
              <a:t>等关键方法。</a:t>
            </a:r>
            <a:endParaRPr lang="en-US" altLang="zh-CN" sz="2000" dirty="0"/>
          </a:p>
          <a:p>
            <a:pPr marL="825682" lvl="1" indent="-457189">
              <a:buFont typeface="+mj-ea"/>
              <a:buAutoNum type="circleNumDbPlain"/>
            </a:pPr>
            <a:r>
              <a:rPr lang="zh-CN" altLang="en-US" sz="2000" dirty="0"/>
              <a:t>创建</a:t>
            </a:r>
            <a:r>
              <a:rPr lang="en-US" altLang="zh-CN" sz="2000" dirty="0" err="1"/>
              <a:t>MyAdatper</a:t>
            </a:r>
            <a:r>
              <a:rPr lang="zh-CN" altLang="en-US" sz="2000" dirty="0"/>
              <a:t>类的实例，传入数据，并为</a:t>
            </a:r>
            <a:r>
              <a:rPr lang="en-US" altLang="zh-CN" sz="2000" dirty="0" err="1"/>
              <a:t>ListView</a:t>
            </a:r>
            <a:r>
              <a:rPr lang="en-US" altLang="zh-CN" sz="2000" dirty="0"/>
              <a:t> </a:t>
            </a:r>
            <a:r>
              <a:rPr lang="zh-CN" altLang="en-US" sz="2000" dirty="0"/>
              <a:t>设置适配器。</a:t>
            </a:r>
          </a:p>
          <a:p>
            <a:pPr lvl="1"/>
            <a:endParaRPr lang="en-US" altLang="zh-CN" dirty="0"/>
          </a:p>
          <a:p>
            <a:pPr lvl="1"/>
            <a:endParaRPr lang="zh-CN" altLang="en-US" dirty="0"/>
          </a:p>
          <a:p>
            <a:pPr lvl="1"/>
            <a:endParaRPr lang="en-US" altLang="zh-CN" dirty="0"/>
          </a:p>
          <a:p>
            <a:pPr marL="0" indent="0">
              <a:buNone/>
            </a:pPr>
            <a:r>
              <a:rPr lang="en-US" altLang="zh-CN" dirty="0"/>
              <a:t>	</a:t>
            </a:r>
            <a:endParaRPr lang="zh-CN" altLang="en-US" dirty="0"/>
          </a:p>
        </p:txBody>
      </p:sp>
      <p:sp>
        <p:nvSpPr>
          <p:cNvPr id="3" name="标题 2">
            <a:extLst>
              <a:ext uri="{FF2B5EF4-FFF2-40B4-BE49-F238E27FC236}">
                <a16:creationId xmlns="" xmlns:a16="http://schemas.microsoft.com/office/drawing/2014/main" id="{AC6615F7-1ADF-4312-ACBE-8E1A20C1E75C}"/>
              </a:ext>
            </a:extLst>
          </p:cNvPr>
          <p:cNvSpPr>
            <a:spLocks noGrp="1"/>
          </p:cNvSpPr>
          <p:nvPr>
            <p:ph type="title"/>
          </p:nvPr>
        </p:nvSpPr>
        <p:spPr/>
        <p:txBody>
          <a:bodyPr/>
          <a:lstStyle/>
          <a:p>
            <a:r>
              <a:rPr lang="zh-CN" altLang="en-US" dirty="0"/>
              <a:t>案例实现</a:t>
            </a:r>
          </a:p>
        </p:txBody>
      </p:sp>
      <p:sp>
        <p:nvSpPr>
          <p:cNvPr id="7" name="文本框 6">
            <a:extLst>
              <a:ext uri="{FF2B5EF4-FFF2-40B4-BE49-F238E27FC236}">
                <a16:creationId xmlns="" xmlns:a16="http://schemas.microsoft.com/office/drawing/2014/main" id="{95FB5B80-B1E7-422A-B551-B9D4B0F64816}"/>
              </a:ext>
            </a:extLst>
          </p:cNvPr>
          <p:cNvSpPr txBox="1"/>
          <p:nvPr/>
        </p:nvSpPr>
        <p:spPr>
          <a:xfrm>
            <a:off x="627498" y="2887684"/>
            <a:ext cx="10937015" cy="3139321"/>
          </a:xfrm>
          <a:prstGeom prst="rect">
            <a:avLst/>
          </a:prstGeom>
          <a:noFill/>
          <a:ln>
            <a:solidFill>
              <a:schemeClr val="bg2"/>
            </a:solidFill>
          </a:ln>
        </p:spPr>
        <p:txBody>
          <a:bodyPr wrap="square">
            <a:spAutoFit/>
          </a:bodyPr>
          <a:lstStyle/>
          <a:p>
            <a:r>
              <a:rPr lang="zh-CN" altLang="en-US" dirty="0"/>
              <a:t>public class BaseAdapterDemo extends AppCompatActivity {</a:t>
            </a:r>
          </a:p>
          <a:p>
            <a:r>
              <a:rPr lang="zh-CN" altLang="en-US" dirty="0"/>
              <a:t>    @Override</a:t>
            </a:r>
          </a:p>
          <a:p>
            <a:r>
              <a:rPr lang="zh-CN" altLang="en-US" dirty="0"/>
              <a:t>    protected void onCreate(Bundle savedInstanceState) {</a:t>
            </a:r>
          </a:p>
          <a:p>
            <a:r>
              <a:rPr lang="zh-CN" altLang="en-US" dirty="0"/>
              <a:t>        super.onCreate(savedInstanceState);</a:t>
            </a:r>
          </a:p>
          <a:p>
            <a:r>
              <a:rPr lang="zh-CN" altLang="en-US" dirty="0"/>
              <a:t>        setContentView(R.layout.activity_base_adapter_demo);</a:t>
            </a:r>
          </a:p>
          <a:p>
            <a:r>
              <a:rPr lang="en-US" altLang="zh-CN" dirty="0"/>
              <a:t>        </a:t>
            </a:r>
            <a:r>
              <a:rPr lang="zh-CN" altLang="en-US" dirty="0"/>
              <a:t>ListView babyAlbumList = (ListView)findViewById(R.id.babyAlbumList);</a:t>
            </a:r>
          </a:p>
          <a:p>
            <a:r>
              <a:rPr lang="zh-CN" altLang="en-US" dirty="0"/>
              <a:t>        MyAdapter adapter = new </a:t>
            </a:r>
            <a:r>
              <a:rPr lang="zh-CN" altLang="en-US" b="1" dirty="0"/>
              <a:t>MyAdapter</a:t>
            </a:r>
            <a:r>
              <a:rPr lang="zh-CN" altLang="en-US" dirty="0"/>
              <a:t>(this</a:t>
            </a:r>
            <a:r>
              <a:rPr lang="en-US" altLang="zh-CN" dirty="0"/>
              <a:t>, </a:t>
            </a:r>
            <a:r>
              <a:rPr lang="en-US" altLang="zh-CN" b="1" dirty="0" err="1"/>
              <a:t>getData</a:t>
            </a:r>
            <a:r>
              <a:rPr lang="en-US" altLang="zh-CN" b="1" dirty="0"/>
              <a:t>()</a:t>
            </a:r>
            <a:r>
              <a:rPr lang="zh-CN" altLang="en-US" dirty="0"/>
              <a:t>);</a:t>
            </a:r>
          </a:p>
          <a:p>
            <a:r>
              <a:rPr lang="zh-CN" altLang="en-US" dirty="0"/>
              <a:t>        babyAlbumList.</a:t>
            </a:r>
            <a:r>
              <a:rPr lang="zh-CN" altLang="en-US" b="1" dirty="0"/>
              <a:t>setAdapter</a:t>
            </a:r>
            <a:r>
              <a:rPr lang="zh-CN" altLang="en-US" dirty="0"/>
              <a:t>(adapter);</a:t>
            </a:r>
          </a:p>
          <a:p>
            <a:r>
              <a:rPr lang="zh-CN" altLang="en-US" dirty="0"/>
              <a:t>    }</a:t>
            </a:r>
            <a:endParaRPr lang="en-US" altLang="zh-CN" dirty="0"/>
          </a:p>
          <a:p>
            <a:r>
              <a:rPr lang="en-US" altLang="zh-CN" dirty="0"/>
              <a:t>    //….</a:t>
            </a:r>
          </a:p>
          <a:p>
            <a:r>
              <a:rPr lang="en-US" altLang="zh-CN" dirty="0"/>
              <a:t>}</a:t>
            </a:r>
            <a:endParaRPr lang="zh-CN" altLang="en-US" dirty="0"/>
          </a:p>
        </p:txBody>
      </p:sp>
      <p:sp>
        <p:nvSpPr>
          <p:cNvPr id="8" name="矩形 7">
            <a:extLst>
              <a:ext uri="{FF2B5EF4-FFF2-40B4-BE49-F238E27FC236}">
                <a16:creationId xmlns="" xmlns:a16="http://schemas.microsoft.com/office/drawing/2014/main" id="{13447CAD-C0AD-456E-9649-4B9864D95402}"/>
              </a:ext>
            </a:extLst>
          </p:cNvPr>
          <p:cNvSpPr/>
          <p:nvPr/>
        </p:nvSpPr>
        <p:spPr>
          <a:xfrm>
            <a:off x="1122137" y="4619175"/>
            <a:ext cx="5762171" cy="551543"/>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25839010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240600C1-F1F0-43A2-A36D-BF7AAC2E1DC6}"/>
              </a:ext>
            </a:extLst>
          </p:cNvPr>
          <p:cNvSpPr>
            <a:spLocks noGrp="1"/>
          </p:cNvSpPr>
          <p:nvPr>
            <p:ph idx="1"/>
          </p:nvPr>
        </p:nvSpPr>
        <p:spPr/>
        <p:txBody>
          <a:bodyPr/>
          <a:lstStyle/>
          <a:p>
            <a:endParaRPr lang="zh-CN" altLang="en-US" dirty="0"/>
          </a:p>
        </p:txBody>
      </p:sp>
      <p:sp>
        <p:nvSpPr>
          <p:cNvPr id="3" name="标题 2">
            <a:extLst>
              <a:ext uri="{FF2B5EF4-FFF2-40B4-BE49-F238E27FC236}">
                <a16:creationId xmlns="" xmlns:a16="http://schemas.microsoft.com/office/drawing/2014/main" id="{8515C7D2-5B09-4278-A27B-5F121D3C6FD2}"/>
              </a:ext>
            </a:extLst>
          </p:cNvPr>
          <p:cNvSpPr>
            <a:spLocks noGrp="1"/>
          </p:cNvSpPr>
          <p:nvPr>
            <p:ph type="title"/>
          </p:nvPr>
        </p:nvSpPr>
        <p:spPr/>
        <p:txBody>
          <a:bodyPr/>
          <a:lstStyle/>
          <a:p>
            <a:r>
              <a:rPr lang="zh-CN" altLang="en-US" dirty="0"/>
              <a:t>自定义适配器 </a:t>
            </a:r>
            <a:r>
              <a:rPr lang="en-US" altLang="zh-CN" dirty="0" err="1"/>
              <a:t>MyAdapter</a:t>
            </a:r>
            <a:endParaRPr lang="zh-CN" altLang="en-US" dirty="0"/>
          </a:p>
        </p:txBody>
      </p:sp>
      <p:sp>
        <p:nvSpPr>
          <p:cNvPr id="5" name="矩形 4">
            <a:extLst>
              <a:ext uri="{FF2B5EF4-FFF2-40B4-BE49-F238E27FC236}">
                <a16:creationId xmlns="" xmlns:a16="http://schemas.microsoft.com/office/drawing/2014/main" id="{EFB84495-B1E3-4F37-A88B-214B912D9FCF}"/>
              </a:ext>
            </a:extLst>
          </p:cNvPr>
          <p:cNvSpPr/>
          <p:nvPr/>
        </p:nvSpPr>
        <p:spPr>
          <a:xfrm>
            <a:off x="663888" y="1230941"/>
            <a:ext cx="9579288" cy="4688671"/>
          </a:xfrm>
          <a:prstGeom prst="rect">
            <a:avLst/>
          </a:prstGeom>
          <a:solidFill>
            <a:schemeClr val="accent3">
              <a:lumMod val="40000"/>
              <a:lumOff val="60000"/>
            </a:schemeClr>
          </a:solidFill>
          <a:ln>
            <a:solidFill>
              <a:schemeClr val="accent1"/>
            </a:solidFill>
          </a:ln>
        </p:spPr>
        <p:txBody>
          <a:bodyPr wrap="square" lIns="0" tIns="35663" rIns="0" bIns="35663">
            <a:spAutoFit/>
          </a:bodyPr>
          <a:lstStyle/>
          <a:p>
            <a:r>
              <a:rPr lang="en-US" altLang="zh-CN" sz="2000" dirty="0"/>
              <a:t>public class </a:t>
            </a:r>
            <a:r>
              <a:rPr lang="en-US" altLang="zh-CN" sz="2000" b="1" dirty="0" err="1">
                <a:solidFill>
                  <a:srgbClr val="0000FF"/>
                </a:solidFill>
              </a:rPr>
              <a:t>MyAdapter</a:t>
            </a:r>
            <a:r>
              <a:rPr lang="en-US" altLang="zh-CN" sz="2000" dirty="0">
                <a:solidFill>
                  <a:srgbClr val="FF0000"/>
                </a:solidFill>
              </a:rPr>
              <a:t> </a:t>
            </a:r>
            <a:r>
              <a:rPr lang="en-US" altLang="zh-CN" sz="2000" dirty="0"/>
              <a:t>extends </a:t>
            </a:r>
            <a:r>
              <a:rPr lang="en-US" altLang="zh-CN" sz="2000" b="1" dirty="0" err="1">
                <a:solidFill>
                  <a:srgbClr val="0000FF"/>
                </a:solidFill>
              </a:rPr>
              <a:t>BaseAdapter</a:t>
            </a:r>
            <a:r>
              <a:rPr lang="en-US" altLang="zh-CN" sz="2000" dirty="0">
                <a:solidFill>
                  <a:srgbClr val="0000FF"/>
                </a:solidFill>
              </a:rPr>
              <a:t> </a:t>
            </a:r>
            <a:r>
              <a:rPr lang="en-US" altLang="zh-CN" sz="2000" dirty="0"/>
              <a:t>{</a:t>
            </a:r>
          </a:p>
          <a:p>
            <a:r>
              <a:rPr lang="en-US" altLang="zh-CN" sz="2000" dirty="0"/>
              <a:t>       private  List&lt;HashMap&lt;String, Object&gt;&gt; </a:t>
            </a:r>
            <a:r>
              <a:rPr lang="en-US" altLang="zh-CN" sz="2000" dirty="0" err="1"/>
              <a:t>mData</a:t>
            </a:r>
            <a:r>
              <a:rPr lang="en-US" altLang="zh-CN" sz="2000" dirty="0"/>
              <a:t>;</a:t>
            </a:r>
          </a:p>
          <a:p>
            <a:pPr lvl="1"/>
            <a:r>
              <a:rPr lang="en-US" altLang="zh-CN" sz="2000" dirty="0"/>
              <a:t>private </a:t>
            </a:r>
            <a:r>
              <a:rPr lang="en-US" altLang="zh-CN" sz="2000" dirty="0" err="1"/>
              <a:t>LayoutInflater</a:t>
            </a:r>
            <a:r>
              <a:rPr lang="en-US" altLang="zh-CN" sz="2000" dirty="0"/>
              <a:t> </a:t>
            </a:r>
            <a:r>
              <a:rPr lang="en-US" altLang="zh-CN" sz="2000" dirty="0" err="1"/>
              <a:t>mInflater</a:t>
            </a:r>
            <a:r>
              <a:rPr lang="en-US" altLang="zh-CN" sz="2000" dirty="0"/>
              <a:t>;</a:t>
            </a:r>
          </a:p>
          <a:p>
            <a:pPr lvl="1"/>
            <a:r>
              <a:rPr lang="en-US" altLang="zh-CN" sz="2000" dirty="0"/>
              <a:t>public </a:t>
            </a:r>
            <a:r>
              <a:rPr lang="en-US" altLang="zh-CN" sz="2000" dirty="0" err="1"/>
              <a:t>MyAdapter</a:t>
            </a:r>
            <a:r>
              <a:rPr lang="en-US" altLang="zh-CN" sz="2000" dirty="0"/>
              <a:t>(Context </a:t>
            </a:r>
            <a:r>
              <a:rPr lang="en-US" altLang="zh-CN" sz="2000" dirty="0" err="1"/>
              <a:t>context</a:t>
            </a:r>
            <a:r>
              <a:rPr lang="en-US" altLang="zh-CN" sz="2000" dirty="0"/>
              <a:t>, List&lt;HashMap&lt;String, Object&gt;&gt; </a:t>
            </a:r>
            <a:r>
              <a:rPr lang="en-US" altLang="zh-CN" sz="2000" dirty="0" err="1"/>
              <a:t>dataList</a:t>
            </a:r>
            <a:r>
              <a:rPr lang="en-US" altLang="zh-CN" sz="2000" dirty="0"/>
              <a:t> ){</a:t>
            </a:r>
          </a:p>
          <a:p>
            <a:r>
              <a:rPr lang="en-US" altLang="zh-CN" sz="2000" dirty="0"/>
              <a:t>	</a:t>
            </a:r>
            <a:r>
              <a:rPr lang="en-US" altLang="zh-CN" sz="2000" dirty="0" err="1"/>
              <a:t>this.mInflater</a:t>
            </a:r>
            <a:r>
              <a:rPr lang="en-US" altLang="zh-CN" sz="2000" dirty="0"/>
              <a:t> = </a:t>
            </a:r>
            <a:r>
              <a:rPr lang="en-US" altLang="zh-CN" sz="2000" dirty="0" err="1"/>
              <a:t>LayoutInflater.from</a:t>
            </a:r>
            <a:r>
              <a:rPr lang="en-US" altLang="zh-CN" sz="2000" dirty="0"/>
              <a:t>(context);</a:t>
            </a:r>
          </a:p>
          <a:p>
            <a:r>
              <a:rPr lang="en-US" altLang="zh-CN" sz="2000" dirty="0"/>
              <a:t>	</a:t>
            </a:r>
            <a:r>
              <a:rPr lang="en-US" altLang="zh-CN" sz="2000" dirty="0" err="1"/>
              <a:t>this.mData</a:t>
            </a:r>
            <a:r>
              <a:rPr lang="en-US" altLang="zh-CN" sz="2000" dirty="0"/>
              <a:t> = </a:t>
            </a:r>
            <a:r>
              <a:rPr lang="en-US" altLang="zh-CN" sz="2000" dirty="0" err="1"/>
              <a:t>dataList</a:t>
            </a:r>
            <a:r>
              <a:rPr lang="en-US" altLang="zh-CN" sz="2000" dirty="0"/>
              <a:t>;</a:t>
            </a:r>
          </a:p>
          <a:p>
            <a:pPr indent="346702"/>
            <a:r>
              <a:rPr lang="en-US" altLang="zh-CN" sz="2000" dirty="0"/>
              <a:t>}</a:t>
            </a:r>
          </a:p>
          <a:p>
            <a:pPr marL="349178" indent="-2477"/>
            <a:r>
              <a:rPr lang="en-US" altLang="zh-CN" sz="2000" dirty="0"/>
              <a:t>@Override</a:t>
            </a:r>
          </a:p>
          <a:p>
            <a:pPr marL="349178" indent="-2477"/>
            <a:r>
              <a:rPr lang="en-US" altLang="zh-CN" sz="2000" dirty="0"/>
              <a:t>public int </a:t>
            </a:r>
            <a:r>
              <a:rPr lang="en-US" altLang="zh-CN" sz="2000" b="1" dirty="0" err="1">
                <a:solidFill>
                  <a:srgbClr val="FF0000"/>
                </a:solidFill>
              </a:rPr>
              <a:t>getCount</a:t>
            </a:r>
            <a:r>
              <a:rPr lang="en-US" altLang="zh-CN" sz="2000" dirty="0"/>
              <a:t>() {// </a:t>
            </a:r>
            <a:r>
              <a:rPr lang="en-US" altLang="zh-CN" sz="2000" dirty="0" err="1"/>
              <a:t>TODO</a:t>
            </a:r>
            <a:r>
              <a:rPr lang="en-US" altLang="zh-CN" sz="2000" dirty="0"/>
              <a:t> Auto-generated method stub</a:t>
            </a:r>
          </a:p>
          <a:p>
            <a:pPr marL="349178" indent="347941"/>
            <a:r>
              <a:rPr lang="en-US" altLang="zh-CN" sz="2000" dirty="0"/>
              <a:t>return </a:t>
            </a:r>
            <a:r>
              <a:rPr lang="en-US" altLang="zh-CN" sz="2000" dirty="0" err="1"/>
              <a:t>mData.size</a:t>
            </a:r>
            <a:r>
              <a:rPr lang="en-US" altLang="zh-CN" sz="2000" dirty="0"/>
              <a:t>();</a:t>
            </a:r>
          </a:p>
          <a:p>
            <a:pPr marL="349178" indent="-2477"/>
            <a:r>
              <a:rPr lang="en-US" altLang="zh-CN" sz="2000" dirty="0"/>
              <a:t>}</a:t>
            </a:r>
          </a:p>
          <a:p>
            <a:pPr marL="349178" indent="-2477"/>
            <a:r>
              <a:rPr lang="en-US" altLang="zh-CN" sz="2000" dirty="0"/>
              <a:t>@Override</a:t>
            </a:r>
          </a:p>
          <a:p>
            <a:pPr marL="1822658" indent="-1475958"/>
            <a:r>
              <a:rPr lang="en-US" altLang="zh-CN" sz="2000" dirty="0"/>
              <a:t>public View </a:t>
            </a:r>
            <a:r>
              <a:rPr lang="en-US" altLang="zh-CN" sz="2000" b="1" dirty="0" err="1">
                <a:solidFill>
                  <a:srgbClr val="FF0000"/>
                </a:solidFill>
              </a:rPr>
              <a:t>getView</a:t>
            </a:r>
            <a:r>
              <a:rPr lang="en-US" altLang="zh-CN" sz="2000" dirty="0"/>
              <a:t>(final int position, View </a:t>
            </a:r>
            <a:r>
              <a:rPr lang="en-US" altLang="zh-CN" sz="2000" dirty="0" err="1"/>
              <a:t>convertView</a:t>
            </a:r>
            <a:r>
              <a:rPr lang="en-US" altLang="zh-CN" sz="2000" dirty="0"/>
              <a:t>, </a:t>
            </a:r>
            <a:r>
              <a:rPr lang="en-US" altLang="zh-CN" sz="2000" dirty="0" err="1"/>
              <a:t>ViewGroup</a:t>
            </a:r>
            <a:r>
              <a:rPr lang="en-US" altLang="zh-CN" sz="2000" dirty="0"/>
              <a:t> parent) {</a:t>
            </a:r>
          </a:p>
          <a:p>
            <a:pPr marL="349178" indent="347941"/>
            <a:r>
              <a:rPr lang="en-US" altLang="zh-CN" sz="2000" dirty="0"/>
              <a:t>return null;</a:t>
            </a:r>
            <a:br>
              <a:rPr lang="en-US" altLang="zh-CN" sz="2000" dirty="0"/>
            </a:br>
            <a:r>
              <a:rPr lang="en-US" altLang="zh-CN" sz="2000" dirty="0"/>
              <a:t>}</a:t>
            </a:r>
            <a:endParaRPr lang="zh-CN" altLang="en-US" sz="2000" dirty="0"/>
          </a:p>
        </p:txBody>
      </p:sp>
    </p:spTree>
    <p:extLst>
      <p:ext uri="{BB962C8B-B14F-4D97-AF65-F5344CB8AC3E}">
        <p14:creationId xmlns="" xmlns:p14="http://schemas.microsoft.com/office/powerpoint/2010/main" val="33560462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7BDAEC3E-C514-44A5-AFA0-B3F3ABCA115B}"/>
              </a:ext>
            </a:extLst>
          </p:cNvPr>
          <p:cNvSpPr>
            <a:spLocks noGrp="1"/>
          </p:cNvSpPr>
          <p:nvPr>
            <p:ph idx="1"/>
          </p:nvPr>
        </p:nvSpPr>
        <p:spPr/>
        <p:txBody>
          <a:bodyPr/>
          <a:lstStyle/>
          <a:p>
            <a:r>
              <a:rPr lang="zh-CN" altLang="en-US" dirty="0"/>
              <a:t>方式</a:t>
            </a:r>
            <a:r>
              <a:rPr lang="en-US" altLang="zh-CN" dirty="0"/>
              <a:t>1</a:t>
            </a:r>
            <a:r>
              <a:rPr lang="zh-CN" altLang="en-US" dirty="0"/>
              <a:t>：直接将布局文件载入</a:t>
            </a:r>
          </a:p>
          <a:p>
            <a:endParaRPr lang="en-US" altLang="zh-CN" dirty="0"/>
          </a:p>
          <a:p>
            <a:endParaRPr lang="zh-CN" altLang="en-US" dirty="0"/>
          </a:p>
        </p:txBody>
      </p:sp>
      <p:sp>
        <p:nvSpPr>
          <p:cNvPr id="3" name="标题 2">
            <a:extLst>
              <a:ext uri="{FF2B5EF4-FFF2-40B4-BE49-F238E27FC236}">
                <a16:creationId xmlns="" xmlns:a16="http://schemas.microsoft.com/office/drawing/2014/main" id="{AA1EB8D8-6010-4C2D-A70C-9DFE755B86A2}"/>
              </a:ext>
            </a:extLst>
          </p:cNvPr>
          <p:cNvSpPr>
            <a:spLocks noGrp="1"/>
          </p:cNvSpPr>
          <p:nvPr>
            <p:ph type="title"/>
          </p:nvPr>
        </p:nvSpPr>
        <p:spPr/>
        <p:txBody>
          <a:bodyPr/>
          <a:lstStyle/>
          <a:p>
            <a:r>
              <a:rPr lang="zh-CN" altLang="en-US" dirty="0"/>
              <a:t> getView</a:t>
            </a:r>
            <a:r>
              <a:rPr lang="en-US" altLang="zh-CN" dirty="0"/>
              <a:t>() </a:t>
            </a:r>
            <a:r>
              <a:rPr lang="zh-CN" altLang="en-US" dirty="0"/>
              <a:t>方法实现</a:t>
            </a:r>
            <a:r>
              <a:rPr lang="en-US" altLang="zh-CN" dirty="0"/>
              <a:t>(1)</a:t>
            </a:r>
            <a:endParaRPr lang="zh-CN" altLang="en-US" dirty="0"/>
          </a:p>
        </p:txBody>
      </p:sp>
      <p:sp>
        <p:nvSpPr>
          <p:cNvPr id="5" name="矩形 4">
            <a:extLst>
              <a:ext uri="{FF2B5EF4-FFF2-40B4-BE49-F238E27FC236}">
                <a16:creationId xmlns="" xmlns:a16="http://schemas.microsoft.com/office/drawing/2014/main" id="{90F954B9-A1FF-4F4E-84C1-6161F15E4AAD}"/>
              </a:ext>
            </a:extLst>
          </p:cNvPr>
          <p:cNvSpPr/>
          <p:nvPr/>
        </p:nvSpPr>
        <p:spPr>
          <a:xfrm>
            <a:off x="663892" y="1785315"/>
            <a:ext cx="8502393" cy="4247317"/>
          </a:xfrm>
          <a:prstGeom prst="rect">
            <a:avLst/>
          </a:prstGeom>
        </p:spPr>
        <p:txBody>
          <a:bodyPr wrap="square">
            <a:spAutoFit/>
          </a:bodyPr>
          <a:lstStyle/>
          <a:p>
            <a:r>
              <a:rPr lang="en-US" altLang="zh-CN" dirty="0"/>
              <a:t> @Override</a:t>
            </a:r>
          </a:p>
          <a:p>
            <a:r>
              <a:rPr lang="en-US" altLang="zh-CN" dirty="0"/>
              <a:t>    public View </a:t>
            </a:r>
            <a:r>
              <a:rPr lang="en-US" altLang="zh-CN" dirty="0" err="1"/>
              <a:t>getView</a:t>
            </a:r>
            <a:r>
              <a:rPr lang="en-US" altLang="zh-CN" dirty="0"/>
              <a:t>(int position, View </a:t>
            </a:r>
            <a:r>
              <a:rPr lang="en-US" altLang="zh-CN" dirty="0" err="1"/>
              <a:t>convertView</a:t>
            </a:r>
            <a:r>
              <a:rPr lang="en-US" altLang="zh-CN" dirty="0"/>
              <a:t>, </a:t>
            </a:r>
            <a:r>
              <a:rPr lang="en-US" altLang="zh-CN" dirty="0" err="1"/>
              <a:t>ViewGroup</a:t>
            </a:r>
            <a:r>
              <a:rPr lang="en-US" altLang="zh-CN" dirty="0"/>
              <a:t> parent) {</a:t>
            </a:r>
          </a:p>
          <a:p>
            <a:r>
              <a:rPr lang="en-US" altLang="zh-CN" dirty="0"/>
              <a:t>        </a:t>
            </a:r>
            <a:r>
              <a:rPr lang="en-US" altLang="zh-CN" b="1" dirty="0"/>
              <a:t>View </a:t>
            </a:r>
            <a:r>
              <a:rPr lang="en-US" altLang="zh-CN" b="1" dirty="0" err="1"/>
              <a:t>itemview</a:t>
            </a:r>
            <a:r>
              <a:rPr lang="en-US" altLang="zh-CN" b="1" dirty="0"/>
              <a:t> = </a:t>
            </a:r>
            <a:r>
              <a:rPr lang="en-US" altLang="zh-CN" b="1" dirty="0" err="1"/>
              <a:t>mInflater.inflate</a:t>
            </a:r>
            <a:r>
              <a:rPr lang="en-US" altLang="zh-CN" b="1" dirty="0"/>
              <a:t>(</a:t>
            </a:r>
            <a:r>
              <a:rPr lang="en-US" altLang="zh-CN" b="1" dirty="0" err="1"/>
              <a:t>R.layout.listview_item,null</a:t>
            </a:r>
            <a:r>
              <a:rPr lang="en-US" altLang="zh-CN" b="1" dirty="0"/>
              <a:t>);</a:t>
            </a:r>
          </a:p>
          <a:p>
            <a:endParaRPr lang="en-US" altLang="zh-CN" b="1" dirty="0"/>
          </a:p>
          <a:p>
            <a:r>
              <a:rPr lang="en-US" altLang="zh-CN" dirty="0"/>
              <a:t>        </a:t>
            </a:r>
            <a:r>
              <a:rPr lang="en-US" altLang="zh-CN" dirty="0" err="1"/>
              <a:t>ImageView</a:t>
            </a:r>
            <a:r>
              <a:rPr lang="en-US" altLang="zh-CN" dirty="0"/>
              <a:t> </a:t>
            </a:r>
            <a:r>
              <a:rPr lang="en-US" altLang="zh-CN" dirty="0" err="1"/>
              <a:t>img</a:t>
            </a:r>
            <a:r>
              <a:rPr lang="en-US" altLang="zh-CN" dirty="0"/>
              <a:t> = (</a:t>
            </a:r>
            <a:r>
              <a:rPr lang="en-US" altLang="zh-CN" dirty="0" err="1"/>
              <a:t>ImageView</a:t>
            </a:r>
            <a:r>
              <a:rPr lang="en-US" altLang="zh-CN" dirty="0"/>
              <a:t>) </a:t>
            </a:r>
            <a:r>
              <a:rPr lang="en-US" altLang="zh-CN" dirty="0" err="1"/>
              <a:t>itemview.findViewById</a:t>
            </a:r>
            <a:r>
              <a:rPr lang="en-US" altLang="zh-CN" dirty="0"/>
              <a:t>(</a:t>
            </a:r>
            <a:r>
              <a:rPr lang="en-US" altLang="zh-CN" dirty="0" err="1"/>
              <a:t>R.id.news_thumb</a:t>
            </a:r>
            <a:r>
              <a:rPr lang="en-US" altLang="zh-CN" dirty="0"/>
              <a:t>);</a:t>
            </a:r>
          </a:p>
          <a:p>
            <a:r>
              <a:rPr lang="en-US" altLang="zh-CN" dirty="0"/>
              <a:t>        </a:t>
            </a:r>
            <a:r>
              <a:rPr lang="en-US" altLang="zh-CN" dirty="0" err="1"/>
              <a:t>TextView</a:t>
            </a:r>
            <a:r>
              <a:rPr lang="en-US" altLang="zh-CN" dirty="0"/>
              <a:t> title = (</a:t>
            </a:r>
            <a:r>
              <a:rPr lang="en-US" altLang="zh-CN" dirty="0" err="1"/>
              <a:t>TextView</a:t>
            </a:r>
            <a:r>
              <a:rPr lang="en-US" altLang="zh-CN" dirty="0"/>
              <a:t>) </a:t>
            </a:r>
            <a:r>
              <a:rPr lang="en-US" altLang="zh-CN" dirty="0" err="1"/>
              <a:t>itemview.findViewById</a:t>
            </a:r>
            <a:r>
              <a:rPr lang="en-US" altLang="zh-CN" dirty="0"/>
              <a:t>(</a:t>
            </a:r>
            <a:r>
              <a:rPr lang="en-US" altLang="zh-CN" dirty="0" err="1"/>
              <a:t>R.id.news_title</a:t>
            </a:r>
            <a:r>
              <a:rPr lang="en-US" altLang="zh-CN" dirty="0"/>
              <a:t>);</a:t>
            </a:r>
          </a:p>
          <a:p>
            <a:r>
              <a:rPr lang="en-US" altLang="zh-CN" dirty="0"/>
              <a:t>        </a:t>
            </a:r>
            <a:r>
              <a:rPr lang="en-US" altLang="zh-CN" dirty="0" err="1"/>
              <a:t>TextView</a:t>
            </a:r>
            <a:r>
              <a:rPr lang="en-US" altLang="zh-CN" dirty="0"/>
              <a:t> info = (</a:t>
            </a:r>
            <a:r>
              <a:rPr lang="en-US" altLang="zh-CN" dirty="0" err="1"/>
              <a:t>TextView</a:t>
            </a:r>
            <a:r>
              <a:rPr lang="en-US" altLang="zh-CN" dirty="0"/>
              <a:t>) </a:t>
            </a:r>
            <a:r>
              <a:rPr lang="en-US" altLang="zh-CN" dirty="0" err="1"/>
              <a:t>itemview.findViewById</a:t>
            </a:r>
            <a:r>
              <a:rPr lang="en-US" altLang="zh-CN" dirty="0"/>
              <a:t>(</a:t>
            </a:r>
            <a:r>
              <a:rPr lang="en-US" altLang="zh-CN" dirty="0" err="1"/>
              <a:t>R.id.news_info</a:t>
            </a:r>
            <a:r>
              <a:rPr lang="en-US" altLang="zh-CN" dirty="0"/>
              <a:t>);</a:t>
            </a:r>
          </a:p>
          <a:p>
            <a:r>
              <a:rPr lang="en-US" altLang="zh-CN" dirty="0"/>
              <a:t>        </a:t>
            </a:r>
            <a:r>
              <a:rPr lang="en-US" altLang="zh-CN" dirty="0" err="1"/>
              <a:t>ImageButton</a:t>
            </a:r>
            <a:r>
              <a:rPr lang="en-US" altLang="zh-CN" dirty="0"/>
              <a:t> </a:t>
            </a:r>
            <a:r>
              <a:rPr lang="en-US" altLang="zh-CN" dirty="0" err="1"/>
              <a:t>btn</a:t>
            </a:r>
            <a:r>
              <a:rPr lang="en-US" altLang="zh-CN" dirty="0"/>
              <a:t> = (</a:t>
            </a:r>
            <a:r>
              <a:rPr lang="en-US" altLang="zh-CN" dirty="0" err="1"/>
              <a:t>ImageButton</a:t>
            </a:r>
            <a:r>
              <a:rPr lang="en-US" altLang="zh-CN" dirty="0"/>
              <a:t>) </a:t>
            </a:r>
            <a:r>
              <a:rPr lang="en-US" altLang="zh-CN" dirty="0" err="1"/>
              <a:t>itemview.findViewById</a:t>
            </a:r>
            <a:r>
              <a:rPr lang="en-US" altLang="zh-CN" dirty="0"/>
              <a:t>(</a:t>
            </a:r>
            <a:r>
              <a:rPr lang="en-US" altLang="zh-CN" dirty="0" err="1"/>
              <a:t>R.id.news_btn</a:t>
            </a:r>
            <a:r>
              <a:rPr lang="en-US" altLang="zh-CN" dirty="0"/>
              <a:t>);</a:t>
            </a:r>
          </a:p>
          <a:p>
            <a:endParaRPr lang="en-US" altLang="zh-CN" dirty="0"/>
          </a:p>
          <a:p>
            <a:r>
              <a:rPr lang="en-US" altLang="zh-CN" dirty="0"/>
              <a:t>        </a:t>
            </a:r>
            <a:r>
              <a:rPr lang="en-US" altLang="zh-CN" dirty="0" err="1"/>
              <a:t>img.setImageResource</a:t>
            </a:r>
            <a:r>
              <a:rPr lang="en-US" altLang="zh-CN" dirty="0"/>
              <a:t>((Integer) </a:t>
            </a:r>
            <a:r>
              <a:rPr lang="en-US" altLang="zh-CN" dirty="0" err="1"/>
              <a:t>mData.get</a:t>
            </a:r>
            <a:r>
              <a:rPr lang="en-US" altLang="zh-CN" dirty="0"/>
              <a:t>(position).get("</a:t>
            </a:r>
            <a:r>
              <a:rPr lang="en-US" altLang="zh-CN" dirty="0" err="1"/>
              <a:t>news_thumb</a:t>
            </a:r>
            <a:r>
              <a:rPr lang="en-US" altLang="zh-CN" dirty="0"/>
              <a:t>"));</a:t>
            </a:r>
          </a:p>
          <a:p>
            <a:r>
              <a:rPr lang="en-US" altLang="zh-CN" dirty="0"/>
              <a:t>        </a:t>
            </a:r>
            <a:r>
              <a:rPr lang="en-US" altLang="zh-CN" dirty="0" err="1"/>
              <a:t>title.setText</a:t>
            </a:r>
            <a:r>
              <a:rPr lang="en-US" altLang="zh-CN" dirty="0"/>
              <a:t>((String) </a:t>
            </a:r>
            <a:r>
              <a:rPr lang="en-US" altLang="zh-CN" dirty="0" err="1"/>
              <a:t>mData.get</a:t>
            </a:r>
            <a:r>
              <a:rPr lang="en-US" altLang="zh-CN" dirty="0"/>
              <a:t>(position).get("</a:t>
            </a:r>
            <a:r>
              <a:rPr lang="en-US" altLang="zh-CN" dirty="0" err="1"/>
              <a:t>news_title</a:t>
            </a:r>
            <a:r>
              <a:rPr lang="en-US" altLang="zh-CN" dirty="0"/>
              <a:t>"));</a:t>
            </a:r>
          </a:p>
          <a:p>
            <a:r>
              <a:rPr lang="en-US" altLang="zh-CN" dirty="0"/>
              <a:t>        </a:t>
            </a:r>
            <a:r>
              <a:rPr lang="en-US" altLang="zh-CN" dirty="0" err="1"/>
              <a:t>info.setText</a:t>
            </a:r>
            <a:r>
              <a:rPr lang="en-US" altLang="zh-CN" dirty="0"/>
              <a:t>((String) </a:t>
            </a:r>
            <a:r>
              <a:rPr lang="en-US" altLang="zh-CN" dirty="0" err="1"/>
              <a:t>mData.get</a:t>
            </a:r>
            <a:r>
              <a:rPr lang="en-US" altLang="zh-CN" dirty="0"/>
              <a:t>(position).get("</a:t>
            </a:r>
            <a:r>
              <a:rPr lang="en-US" altLang="zh-CN" dirty="0" err="1"/>
              <a:t>news_info</a:t>
            </a:r>
            <a:r>
              <a:rPr lang="en-US" altLang="zh-CN" dirty="0"/>
              <a:t>"));</a:t>
            </a:r>
          </a:p>
          <a:p>
            <a:endParaRPr lang="en-US" altLang="zh-CN" dirty="0"/>
          </a:p>
          <a:p>
            <a:r>
              <a:rPr lang="en-US" altLang="zh-CN" dirty="0"/>
              <a:t>        return </a:t>
            </a:r>
            <a:r>
              <a:rPr lang="en-US" altLang="zh-CN" dirty="0" err="1"/>
              <a:t>itemview</a:t>
            </a:r>
            <a:r>
              <a:rPr lang="en-US" altLang="zh-CN" dirty="0"/>
              <a:t>;</a:t>
            </a:r>
          </a:p>
          <a:p>
            <a:r>
              <a:rPr lang="en-US" altLang="zh-CN" dirty="0"/>
              <a:t>    }</a:t>
            </a:r>
            <a:endParaRPr lang="zh-CN" altLang="en-US" dirty="0"/>
          </a:p>
        </p:txBody>
      </p:sp>
      <p:sp>
        <p:nvSpPr>
          <p:cNvPr id="7" name="矩形 6">
            <a:extLst>
              <a:ext uri="{FF2B5EF4-FFF2-40B4-BE49-F238E27FC236}">
                <a16:creationId xmlns="" xmlns:a16="http://schemas.microsoft.com/office/drawing/2014/main" id="{9779007F-9692-4E6C-9C37-084800DF19D3}"/>
              </a:ext>
            </a:extLst>
          </p:cNvPr>
          <p:cNvSpPr/>
          <p:nvPr/>
        </p:nvSpPr>
        <p:spPr>
          <a:xfrm>
            <a:off x="3215705" y="5148818"/>
            <a:ext cx="5760595" cy="886012"/>
          </a:xfrm>
          <a:prstGeom prst="rect">
            <a:avLst/>
          </a:prstGeom>
          <a:solidFill>
            <a:schemeClr val="bg1"/>
          </a:solidFill>
          <a:ln>
            <a:solidFill>
              <a:schemeClr val="tx1"/>
            </a:solidFill>
          </a:ln>
        </p:spPr>
        <p:txBody>
          <a:bodyPr wrap="square">
            <a:spAutoFit/>
          </a:bodyPr>
          <a:lstStyle/>
          <a:p>
            <a:pPr algn="just">
              <a:lnSpc>
                <a:spcPct val="110000"/>
              </a:lnSpc>
            </a:pPr>
            <a:r>
              <a:rPr lang="zh-CN" altLang="en-US" sz="1600" b="1" dirty="0">
                <a:solidFill>
                  <a:srgbClr val="C00000"/>
                </a:solidFill>
                <a:latin typeface="微软雅黑" panose="020B0503020204020204" pitchFamily="34" charset="-122"/>
                <a:ea typeface="微软雅黑" panose="020B0503020204020204" pitchFamily="34" charset="-122"/>
              </a:rPr>
              <a:t>缺点：每次需要显示一个屏幕外的新列表项，调用</a:t>
            </a:r>
            <a:r>
              <a:rPr lang="en-US" altLang="zh-CN" sz="1600" b="1" dirty="0" err="1">
                <a:solidFill>
                  <a:srgbClr val="C00000"/>
                </a:solidFill>
                <a:latin typeface="微软雅黑" panose="020B0503020204020204" pitchFamily="34" charset="-122"/>
                <a:ea typeface="微软雅黑" panose="020B0503020204020204" pitchFamily="34" charset="-122"/>
              </a:rPr>
              <a:t>getView</a:t>
            </a:r>
            <a:r>
              <a:rPr lang="en-US" altLang="zh-CN" sz="1600" b="1" dirty="0">
                <a:solidFill>
                  <a:srgbClr val="C00000"/>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方法，都要重新加载子项的布局文件，当列表项数据量很大或者滑动速度很快时会严重影响性能，即体现为下拉很慢、卡。</a:t>
            </a:r>
          </a:p>
        </p:txBody>
      </p:sp>
      <p:sp>
        <p:nvSpPr>
          <p:cNvPr id="8" name="矩形 7">
            <a:extLst>
              <a:ext uri="{FF2B5EF4-FFF2-40B4-BE49-F238E27FC236}">
                <a16:creationId xmlns="" xmlns:a16="http://schemas.microsoft.com/office/drawing/2014/main" id="{CE77E148-F252-45A5-AB4F-C0A3BA473C85}"/>
              </a:ext>
            </a:extLst>
          </p:cNvPr>
          <p:cNvSpPr/>
          <p:nvPr/>
        </p:nvSpPr>
        <p:spPr>
          <a:xfrm>
            <a:off x="1202268" y="2353733"/>
            <a:ext cx="6722533" cy="338667"/>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194951511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A383106-EE95-434C-A8BE-006FE6E0439A}"/>
              </a:ext>
            </a:extLst>
          </p:cNvPr>
          <p:cNvSpPr>
            <a:spLocks noGrp="1"/>
          </p:cNvSpPr>
          <p:nvPr>
            <p:ph idx="1"/>
          </p:nvPr>
        </p:nvSpPr>
        <p:spPr/>
        <p:txBody>
          <a:bodyPr/>
          <a:lstStyle/>
          <a:p>
            <a:r>
              <a:rPr lang="zh-CN" altLang="en-US" dirty="0"/>
              <a:t>方式</a:t>
            </a:r>
            <a:r>
              <a:rPr lang="en-US" altLang="zh-CN" dirty="0"/>
              <a:t>1</a:t>
            </a:r>
            <a:r>
              <a:rPr lang="zh-CN" altLang="en-US" dirty="0"/>
              <a:t>：直接将布局文件载入</a:t>
            </a:r>
          </a:p>
          <a:p>
            <a:pPr lvl="1"/>
            <a:r>
              <a:rPr lang="zh-CN" altLang="en-US" dirty="0"/>
              <a:t>绘制了与</a:t>
            </a:r>
            <a:r>
              <a:rPr lang="en-US" altLang="zh-CN" dirty="0"/>
              <a:t> </a:t>
            </a:r>
            <a:r>
              <a:rPr lang="zh-CN" altLang="en-US" dirty="0"/>
              <a:t>列表项 对象数量一样多的子项布局 </a:t>
            </a:r>
            <a:r>
              <a:rPr lang="en-US" altLang="zh-CN" dirty="0"/>
              <a:t>View</a:t>
            </a:r>
            <a:r>
              <a:rPr lang="zh-CN" altLang="en-US" dirty="0"/>
              <a:t>。</a:t>
            </a:r>
            <a:endParaRPr lang="en-US" altLang="zh-CN" dirty="0"/>
          </a:p>
          <a:p>
            <a:pPr marL="368493" lvl="1" indent="0">
              <a:buNone/>
            </a:pPr>
            <a:r>
              <a:rPr lang="en-US" altLang="zh-CN" dirty="0"/>
              <a:t> </a:t>
            </a:r>
            <a:r>
              <a:rPr lang="en-US" altLang="zh-CN" dirty="0" err="1"/>
              <a:t>Log.e</a:t>
            </a:r>
            <a:r>
              <a:rPr lang="en-US" altLang="zh-CN" dirty="0"/>
              <a:t>("</a:t>
            </a:r>
            <a:r>
              <a:rPr lang="en-US" altLang="zh-CN" dirty="0" err="1"/>
              <a:t>BaseAdapter</a:t>
            </a:r>
            <a:r>
              <a:rPr lang="en-US" altLang="zh-CN" dirty="0"/>
              <a:t>",position + </a:t>
            </a:r>
            <a:r>
              <a:rPr lang="en-US" altLang="zh-CN" dirty="0" err="1"/>
              <a:t>itemview.toString</a:t>
            </a:r>
            <a:r>
              <a:rPr lang="en-US" altLang="zh-CN" dirty="0"/>
              <a:t>());</a:t>
            </a:r>
            <a:endParaRPr lang="zh-CN" altLang="en-US" dirty="0"/>
          </a:p>
          <a:p>
            <a:pPr lvl="1"/>
            <a:endParaRPr lang="zh-CN" altLang="en-US" dirty="0"/>
          </a:p>
        </p:txBody>
      </p:sp>
      <p:sp>
        <p:nvSpPr>
          <p:cNvPr id="3" name="标题 2">
            <a:extLst>
              <a:ext uri="{FF2B5EF4-FFF2-40B4-BE49-F238E27FC236}">
                <a16:creationId xmlns="" xmlns:a16="http://schemas.microsoft.com/office/drawing/2014/main" id="{F228ECD7-7924-407A-B306-D6E515B31C3D}"/>
              </a:ext>
            </a:extLst>
          </p:cNvPr>
          <p:cNvSpPr>
            <a:spLocks noGrp="1"/>
          </p:cNvSpPr>
          <p:nvPr>
            <p:ph type="title"/>
          </p:nvPr>
        </p:nvSpPr>
        <p:spPr/>
        <p:txBody>
          <a:bodyPr/>
          <a:lstStyle/>
          <a:p>
            <a:r>
              <a:rPr lang="zh-CN" altLang="en-US" dirty="0"/>
              <a:t> getView</a:t>
            </a:r>
            <a:r>
              <a:rPr lang="en-US" altLang="zh-CN" dirty="0"/>
              <a:t>() </a:t>
            </a:r>
            <a:r>
              <a:rPr lang="zh-CN" altLang="en-US" dirty="0"/>
              <a:t>方法实现</a:t>
            </a:r>
          </a:p>
        </p:txBody>
      </p:sp>
      <p:pic>
        <p:nvPicPr>
          <p:cNvPr id="5" name="图片 4">
            <a:extLst>
              <a:ext uri="{FF2B5EF4-FFF2-40B4-BE49-F238E27FC236}">
                <a16:creationId xmlns="" xmlns:a16="http://schemas.microsoft.com/office/drawing/2014/main" id="{FBFCB105-7E73-442B-8659-603514321FA2}"/>
              </a:ext>
            </a:extLst>
          </p:cNvPr>
          <p:cNvPicPr>
            <a:picLocks noChangeAspect="1"/>
          </p:cNvPicPr>
          <p:nvPr/>
        </p:nvPicPr>
        <p:blipFill>
          <a:blip r:embed="rId3"/>
          <a:stretch>
            <a:fillRect/>
          </a:stretch>
        </p:blipFill>
        <p:spPr>
          <a:xfrm>
            <a:off x="755818" y="2988733"/>
            <a:ext cx="10680375" cy="2832712"/>
          </a:xfrm>
          <a:prstGeom prst="rect">
            <a:avLst/>
          </a:prstGeom>
        </p:spPr>
      </p:pic>
      <p:cxnSp>
        <p:nvCxnSpPr>
          <p:cNvPr id="6" name="直接连接符 5">
            <a:extLst>
              <a:ext uri="{FF2B5EF4-FFF2-40B4-BE49-F238E27FC236}">
                <a16:creationId xmlns="" xmlns:a16="http://schemas.microsoft.com/office/drawing/2014/main" id="{CFE54C4B-D5CC-4843-92E4-5EEC6C74994F}"/>
              </a:ext>
            </a:extLst>
          </p:cNvPr>
          <p:cNvCxnSpPr/>
          <p:nvPr/>
        </p:nvCxnSpPr>
        <p:spPr>
          <a:xfrm>
            <a:off x="8705088" y="3157728"/>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867EA5EC-45B4-479E-A2FA-9A82F07EE176}"/>
              </a:ext>
            </a:extLst>
          </p:cNvPr>
          <p:cNvCxnSpPr/>
          <p:nvPr/>
        </p:nvCxnSpPr>
        <p:spPr>
          <a:xfrm>
            <a:off x="8705088" y="3392424"/>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 xmlns:a16="http://schemas.microsoft.com/office/drawing/2014/main" id="{C83F4E17-DF5C-48FC-96F3-53AB7515BB27}"/>
              </a:ext>
            </a:extLst>
          </p:cNvPr>
          <p:cNvCxnSpPr/>
          <p:nvPr/>
        </p:nvCxnSpPr>
        <p:spPr>
          <a:xfrm>
            <a:off x="8705088" y="3611880"/>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56BDC581-7DE0-458A-9934-A975FC9A92DA}"/>
              </a:ext>
            </a:extLst>
          </p:cNvPr>
          <p:cNvCxnSpPr/>
          <p:nvPr/>
        </p:nvCxnSpPr>
        <p:spPr>
          <a:xfrm>
            <a:off x="8705088" y="3843528"/>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26E968C6-3764-45EF-BD99-D45BC0095DCD}"/>
              </a:ext>
            </a:extLst>
          </p:cNvPr>
          <p:cNvCxnSpPr/>
          <p:nvPr/>
        </p:nvCxnSpPr>
        <p:spPr>
          <a:xfrm>
            <a:off x="8705088" y="4087368"/>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 xmlns:a16="http://schemas.microsoft.com/office/drawing/2014/main" id="{21C9DC0A-0B7E-4D45-996B-517A857FCD03}"/>
              </a:ext>
            </a:extLst>
          </p:cNvPr>
          <p:cNvCxnSpPr/>
          <p:nvPr/>
        </p:nvCxnSpPr>
        <p:spPr>
          <a:xfrm>
            <a:off x="8705088" y="4306824"/>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6="http://schemas.microsoft.com/office/drawing/2014/main" id="{FE382B1A-7BFF-4918-B4C0-F85655048C3F}"/>
              </a:ext>
            </a:extLst>
          </p:cNvPr>
          <p:cNvCxnSpPr/>
          <p:nvPr/>
        </p:nvCxnSpPr>
        <p:spPr>
          <a:xfrm>
            <a:off x="8705088" y="4538472"/>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 xmlns:a16="http://schemas.microsoft.com/office/drawing/2014/main" id="{EB75DA14-05A1-4C6B-A2F6-AD4EB9160976}"/>
              </a:ext>
            </a:extLst>
          </p:cNvPr>
          <p:cNvCxnSpPr/>
          <p:nvPr/>
        </p:nvCxnSpPr>
        <p:spPr>
          <a:xfrm>
            <a:off x="8705088" y="4757928"/>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D48FC73B-ADDF-45C6-B970-53D11E730B19}"/>
              </a:ext>
            </a:extLst>
          </p:cNvPr>
          <p:cNvCxnSpPr/>
          <p:nvPr/>
        </p:nvCxnSpPr>
        <p:spPr>
          <a:xfrm>
            <a:off x="8705088" y="5013960"/>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6="http://schemas.microsoft.com/office/drawing/2014/main" id="{C01067FF-9222-4415-8A49-0759E4FFC895}"/>
              </a:ext>
            </a:extLst>
          </p:cNvPr>
          <p:cNvCxnSpPr/>
          <p:nvPr/>
        </p:nvCxnSpPr>
        <p:spPr>
          <a:xfrm>
            <a:off x="8705088" y="5221224"/>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E8F3D838-8F7F-41F2-AAE6-4AF419EB0371}"/>
              </a:ext>
            </a:extLst>
          </p:cNvPr>
          <p:cNvCxnSpPr/>
          <p:nvPr/>
        </p:nvCxnSpPr>
        <p:spPr>
          <a:xfrm>
            <a:off x="8705088" y="5452872"/>
            <a:ext cx="8656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 xmlns:a16="http://schemas.microsoft.com/office/drawing/2014/main" id="{4DAED3EB-6E24-4367-8666-480E9EEE98CD}"/>
              </a:ext>
            </a:extLst>
          </p:cNvPr>
          <p:cNvCxnSpPr/>
          <p:nvPr/>
        </p:nvCxnSpPr>
        <p:spPr>
          <a:xfrm>
            <a:off x="8705088" y="5684520"/>
            <a:ext cx="8656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987910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F6BAF144-76BB-46A8-B842-852FD26F237A}"/>
              </a:ext>
            </a:extLst>
          </p:cNvPr>
          <p:cNvSpPr>
            <a:spLocks noGrp="1"/>
          </p:cNvSpPr>
          <p:nvPr>
            <p:ph idx="1"/>
          </p:nvPr>
        </p:nvSpPr>
        <p:spPr>
          <a:xfrm>
            <a:off x="555312" y="1230941"/>
            <a:ext cx="4658133" cy="5119063"/>
          </a:xfrm>
        </p:spPr>
        <p:txBody>
          <a:bodyPr/>
          <a:lstStyle/>
          <a:p>
            <a:pPr algn="just"/>
            <a:r>
              <a:rPr lang="zh-CN" altLang="en-US" sz="2600" dirty="0"/>
              <a:t>数据适配器</a:t>
            </a:r>
            <a:r>
              <a:rPr lang="en-US" altLang="zh-CN" sz="2600" dirty="0"/>
              <a:t>Adapter</a:t>
            </a:r>
            <a:r>
              <a:rPr lang="zh-CN" altLang="en-US" sz="2600" dirty="0"/>
              <a:t>是数据与视图之间的桥梁，它类似于一个转换器，将复杂的数据转换成用户可以接受的方式进行呈现。</a:t>
            </a:r>
            <a:endParaRPr lang="en-US" altLang="zh-CN" sz="2600" dirty="0"/>
          </a:p>
          <a:p>
            <a:pPr algn="just"/>
            <a:r>
              <a:rPr lang="en-US" altLang="zh-CN" sz="2600" dirty="0"/>
              <a:t>Adapter</a:t>
            </a:r>
            <a:r>
              <a:rPr lang="zh-CN" altLang="en-US" sz="2600" dirty="0"/>
              <a:t>是一个接口，常用的子类及实现有：</a:t>
            </a:r>
          </a:p>
          <a:p>
            <a:pPr lvl="1" algn="just"/>
            <a:r>
              <a:rPr lang="en-US" altLang="zh-CN" sz="2000" dirty="0" err="1"/>
              <a:t>BaseAdapter</a:t>
            </a:r>
            <a:endParaRPr lang="en-US" altLang="zh-CN" sz="2000" dirty="0"/>
          </a:p>
          <a:p>
            <a:pPr lvl="1" algn="just"/>
            <a:r>
              <a:rPr lang="en-US" altLang="zh-CN" sz="2000" dirty="0" err="1"/>
              <a:t>ArrayAdapter</a:t>
            </a:r>
            <a:endParaRPr lang="en-US" altLang="zh-CN" sz="2000" dirty="0"/>
          </a:p>
          <a:p>
            <a:pPr lvl="1" algn="just"/>
            <a:r>
              <a:rPr lang="en-US" altLang="zh-CN" sz="2000" dirty="0" err="1"/>
              <a:t>SimpleAdapter</a:t>
            </a:r>
            <a:endParaRPr lang="en-US" altLang="zh-CN" sz="2000" dirty="0"/>
          </a:p>
          <a:p>
            <a:pPr lvl="1" algn="just"/>
            <a:r>
              <a:rPr lang="en-US" altLang="zh-CN" sz="2000" dirty="0" err="1"/>
              <a:t>SimpleCursorAdapter</a:t>
            </a:r>
            <a:endParaRPr lang="en-US" altLang="zh-CN" sz="2000" dirty="0"/>
          </a:p>
          <a:p>
            <a:pPr lvl="1" algn="just"/>
            <a:endParaRPr lang="en-US" altLang="zh-CN" sz="2000" dirty="0"/>
          </a:p>
          <a:p>
            <a:pPr algn="just"/>
            <a:endParaRPr lang="zh-CN" altLang="en-US" dirty="0"/>
          </a:p>
          <a:p>
            <a:pPr algn="just"/>
            <a:endParaRPr lang="zh-CN" altLang="en-US" dirty="0"/>
          </a:p>
        </p:txBody>
      </p:sp>
      <p:sp>
        <p:nvSpPr>
          <p:cNvPr id="3" name="标题 2">
            <a:extLst>
              <a:ext uri="{FF2B5EF4-FFF2-40B4-BE49-F238E27FC236}">
                <a16:creationId xmlns="" xmlns:a16="http://schemas.microsoft.com/office/drawing/2014/main" id="{A7AAC01E-A493-4179-89AA-93D3CFD0AE1F}"/>
              </a:ext>
            </a:extLst>
          </p:cNvPr>
          <p:cNvSpPr>
            <a:spLocks noGrp="1"/>
          </p:cNvSpPr>
          <p:nvPr>
            <p:ph type="title"/>
          </p:nvPr>
        </p:nvSpPr>
        <p:spPr/>
        <p:txBody>
          <a:bodyPr/>
          <a:lstStyle/>
          <a:p>
            <a:r>
              <a:rPr lang="en-US" altLang="zh-CN" dirty="0"/>
              <a:t>1. Adapter </a:t>
            </a:r>
            <a:r>
              <a:rPr lang="zh-CN" altLang="en-US" dirty="0"/>
              <a:t>接口</a:t>
            </a:r>
          </a:p>
        </p:txBody>
      </p:sp>
      <p:pic>
        <p:nvPicPr>
          <p:cNvPr id="5" name="Picture 2">
            <a:extLst>
              <a:ext uri="{FF2B5EF4-FFF2-40B4-BE49-F238E27FC236}">
                <a16:creationId xmlns="" xmlns:a16="http://schemas.microsoft.com/office/drawing/2014/main" id="{8C1DDC90-3EAA-4896-85D2-A720994C644C}"/>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7385" r="1010"/>
          <a:stretch/>
        </p:blipFill>
        <p:spPr bwMode="auto">
          <a:xfrm>
            <a:off x="5697985" y="1230944"/>
            <a:ext cx="5728367" cy="4584185"/>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
        <p:nvSpPr>
          <p:cNvPr id="4" name="矩形 3">
            <a:extLst>
              <a:ext uri="{FF2B5EF4-FFF2-40B4-BE49-F238E27FC236}">
                <a16:creationId xmlns="" xmlns:a16="http://schemas.microsoft.com/office/drawing/2014/main" id="{8A21F27E-27B1-4D1C-A889-BF832665DDEE}"/>
              </a:ext>
            </a:extLst>
          </p:cNvPr>
          <p:cNvSpPr/>
          <p:nvPr/>
        </p:nvSpPr>
        <p:spPr>
          <a:xfrm>
            <a:off x="8432807" y="3860803"/>
            <a:ext cx="870857" cy="580571"/>
          </a:xfrm>
          <a:prstGeom prst="rect">
            <a:avLst/>
          </a:prstGeom>
          <a:noFill/>
          <a:ln w="28575">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E54B5493-6A69-40B6-898D-8B25592846CF}"/>
              </a:ext>
            </a:extLst>
          </p:cNvPr>
          <p:cNvSpPr/>
          <p:nvPr/>
        </p:nvSpPr>
        <p:spPr>
          <a:xfrm>
            <a:off x="9817227" y="3904345"/>
            <a:ext cx="870857" cy="580571"/>
          </a:xfrm>
          <a:prstGeom prst="rect">
            <a:avLst/>
          </a:prstGeom>
          <a:noFill/>
          <a:ln w="28575">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99CC620F-E25E-4F34-AF9A-E8AEDB553327}"/>
              </a:ext>
            </a:extLst>
          </p:cNvPr>
          <p:cNvSpPr/>
          <p:nvPr/>
        </p:nvSpPr>
        <p:spPr>
          <a:xfrm>
            <a:off x="8617550" y="5031979"/>
            <a:ext cx="1156132" cy="580571"/>
          </a:xfrm>
          <a:prstGeom prst="rect">
            <a:avLst/>
          </a:prstGeom>
          <a:noFill/>
          <a:ln w="28575">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77D31C90-CDF3-405B-A8F8-770672E9FCD7}"/>
              </a:ext>
            </a:extLst>
          </p:cNvPr>
          <p:cNvSpPr/>
          <p:nvPr/>
        </p:nvSpPr>
        <p:spPr>
          <a:xfrm>
            <a:off x="7837722" y="2877459"/>
            <a:ext cx="870857" cy="580571"/>
          </a:xfrm>
          <a:prstGeom prst="rect">
            <a:avLst/>
          </a:prstGeom>
          <a:noFill/>
          <a:ln w="28575">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19773966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42AED0BE-F8E5-4180-8AC7-328E159F4654}"/>
              </a:ext>
            </a:extLst>
          </p:cNvPr>
          <p:cNvSpPr>
            <a:spLocks noGrp="1"/>
          </p:cNvSpPr>
          <p:nvPr>
            <p:ph idx="1"/>
          </p:nvPr>
        </p:nvSpPr>
        <p:spPr/>
        <p:txBody>
          <a:bodyPr/>
          <a:lstStyle/>
          <a:p>
            <a:pPr marL="156015" indent="-192667">
              <a:lnSpc>
                <a:spcPct val="150000"/>
              </a:lnSpc>
              <a:spcBef>
                <a:spcPts val="0"/>
              </a:spcBef>
              <a:buFont typeface="Wingdings 2" panose="05020102010507070707"/>
              <a:buChar char=""/>
              <a:defRPr/>
            </a:pPr>
            <a:r>
              <a:rPr lang="zh-CN" altLang="en-US" sz="2240" dirty="0"/>
              <a:t>优化：使用参数 </a:t>
            </a:r>
            <a:r>
              <a:rPr lang="en-US" altLang="zh-CN" sz="2240" dirty="0" err="1">
                <a:solidFill>
                  <a:srgbClr val="FF0000"/>
                </a:solidFill>
              </a:rPr>
              <a:t>convertView</a:t>
            </a:r>
            <a:r>
              <a:rPr lang="en-US" altLang="zh-CN" sz="2240" dirty="0"/>
              <a:t> </a:t>
            </a:r>
            <a:r>
              <a:rPr lang="zh-CN" altLang="en-US" sz="2240" dirty="0"/>
              <a:t>缓存子项布局</a:t>
            </a:r>
            <a:r>
              <a:rPr lang="en-US" altLang="zh-CN" sz="2240" dirty="0"/>
              <a:t>View</a:t>
            </a:r>
            <a:endParaRPr lang="en-US" altLang="zh-CN" sz="2240" dirty="0">
              <a:solidFill>
                <a:prstClr val="black"/>
              </a:solidFill>
              <a:latin typeface="Palatino Linotype"/>
              <a:ea typeface="宋体" panose="02010600030101010101" pitchFamily="2" charset="-122"/>
            </a:endParaRPr>
          </a:p>
          <a:p>
            <a:pPr marL="156015" indent="-192667">
              <a:lnSpc>
                <a:spcPct val="150000"/>
              </a:lnSpc>
              <a:spcBef>
                <a:spcPts val="0"/>
              </a:spcBef>
              <a:buFont typeface="Wingdings 2" panose="05020102010507070707"/>
              <a:buChar char=""/>
              <a:defRPr/>
            </a:pPr>
            <a:r>
              <a:rPr lang="en-US" altLang="zh-CN" sz="2240" dirty="0">
                <a:solidFill>
                  <a:prstClr val="black"/>
                </a:solidFill>
                <a:latin typeface="Palatino Linotype"/>
                <a:ea typeface="宋体" panose="02010600030101010101" pitchFamily="2" charset="-122"/>
              </a:rPr>
              <a:t>public View </a:t>
            </a:r>
            <a:r>
              <a:rPr lang="en-US" altLang="zh-CN" sz="2240" dirty="0" err="1">
                <a:solidFill>
                  <a:prstClr val="black"/>
                </a:solidFill>
                <a:latin typeface="Palatino Linotype"/>
                <a:ea typeface="宋体" panose="02010600030101010101" pitchFamily="2" charset="-122"/>
              </a:rPr>
              <a:t>getView</a:t>
            </a:r>
            <a:r>
              <a:rPr lang="en-US" altLang="zh-CN" sz="2240" dirty="0">
                <a:solidFill>
                  <a:prstClr val="black"/>
                </a:solidFill>
                <a:latin typeface="Palatino Linotype"/>
                <a:ea typeface="宋体" panose="02010600030101010101" pitchFamily="2" charset="-122"/>
              </a:rPr>
              <a:t> (int position, View </a:t>
            </a:r>
            <a:r>
              <a:rPr lang="en-US" altLang="zh-CN" sz="2240" dirty="0" err="1">
                <a:solidFill>
                  <a:prstClr val="black"/>
                </a:solidFill>
                <a:latin typeface="Palatino Linotype"/>
                <a:ea typeface="宋体" panose="02010600030101010101" pitchFamily="2" charset="-122"/>
              </a:rPr>
              <a:t>convertView</a:t>
            </a:r>
            <a:r>
              <a:rPr lang="en-US" altLang="zh-CN" sz="2240" dirty="0">
                <a:solidFill>
                  <a:prstClr val="black"/>
                </a:solidFill>
                <a:latin typeface="Palatino Linotype"/>
                <a:ea typeface="宋体" panose="02010600030101010101" pitchFamily="2" charset="-122"/>
              </a:rPr>
              <a:t>, </a:t>
            </a:r>
            <a:r>
              <a:rPr lang="en-US" altLang="zh-CN" sz="2240" dirty="0" err="1">
                <a:solidFill>
                  <a:prstClr val="black"/>
                </a:solidFill>
                <a:latin typeface="Palatino Linotype"/>
                <a:ea typeface="宋体" panose="02010600030101010101" pitchFamily="2" charset="-122"/>
              </a:rPr>
              <a:t>ViewGroup</a:t>
            </a:r>
            <a:r>
              <a:rPr lang="en-US" altLang="zh-CN" sz="2240" dirty="0">
                <a:solidFill>
                  <a:prstClr val="black"/>
                </a:solidFill>
                <a:latin typeface="Palatino Linotype"/>
                <a:ea typeface="宋体" panose="02010600030101010101" pitchFamily="2" charset="-122"/>
              </a:rPr>
              <a:t> parent)</a:t>
            </a:r>
          </a:p>
          <a:p>
            <a:pPr marL="456407" lvl="1" indent="-192667">
              <a:lnSpc>
                <a:spcPct val="150000"/>
              </a:lnSpc>
              <a:spcBef>
                <a:spcPts val="0"/>
              </a:spcBef>
              <a:buFont typeface="Wingdings 2" panose="05020102010507070707"/>
              <a:buChar char=""/>
              <a:defRPr/>
            </a:pPr>
            <a:r>
              <a:rPr lang="en-US" altLang="zh-CN" sz="2040" dirty="0">
                <a:solidFill>
                  <a:prstClr val="black"/>
                </a:solidFill>
                <a:latin typeface="Palatino Linotype"/>
                <a:ea typeface="宋体" panose="02010600030101010101" pitchFamily="2" charset="-122"/>
              </a:rPr>
              <a:t>p</a:t>
            </a:r>
            <a:r>
              <a:rPr lang="zh-CN" altLang="en-US" sz="2040" dirty="0">
                <a:solidFill>
                  <a:prstClr val="black"/>
                </a:solidFill>
                <a:latin typeface="Palatino Linotype"/>
                <a:ea typeface="宋体" panose="02010600030101010101" pitchFamily="2" charset="-122"/>
              </a:rPr>
              <a:t>osition：表示将显示的是第几行</a:t>
            </a:r>
            <a:endParaRPr lang="en-US" altLang="zh-CN" sz="2040" dirty="0">
              <a:solidFill>
                <a:prstClr val="black"/>
              </a:solidFill>
              <a:latin typeface="Palatino Linotype"/>
              <a:ea typeface="宋体" panose="02010600030101010101" pitchFamily="2" charset="-122"/>
            </a:endParaRPr>
          </a:p>
          <a:p>
            <a:pPr marL="456407" lvl="1" indent="-192667">
              <a:lnSpc>
                <a:spcPct val="150000"/>
              </a:lnSpc>
              <a:spcBef>
                <a:spcPts val="0"/>
              </a:spcBef>
              <a:buFont typeface="Wingdings 2" panose="05020102010507070707"/>
              <a:buChar char=""/>
              <a:defRPr/>
            </a:pPr>
            <a:r>
              <a:rPr lang="zh-CN" altLang="en-US" sz="2040" dirty="0">
                <a:solidFill>
                  <a:prstClr val="black"/>
                </a:solidFill>
                <a:latin typeface="Palatino Linotype"/>
                <a:ea typeface="宋体" panose="02010600030101010101" pitchFamily="2" charset="-122"/>
              </a:rPr>
              <a:t>covertView：是从子项布局文件中加载的布局对象的缓存</a:t>
            </a:r>
            <a:endParaRPr lang="en-US" altLang="zh-CN" sz="2040" dirty="0">
              <a:solidFill>
                <a:prstClr val="black"/>
              </a:solidFill>
              <a:latin typeface="Palatino Linotype"/>
              <a:ea typeface="宋体" panose="02010600030101010101" pitchFamily="2" charset="-122"/>
            </a:endParaRPr>
          </a:p>
          <a:p>
            <a:pPr marL="456407" lvl="1" indent="-192667">
              <a:lnSpc>
                <a:spcPct val="150000"/>
              </a:lnSpc>
              <a:spcBef>
                <a:spcPts val="0"/>
              </a:spcBef>
              <a:buFont typeface="Wingdings 2" panose="05020102010507070707"/>
              <a:buChar char=""/>
              <a:defRPr/>
            </a:pPr>
            <a:r>
              <a:rPr lang="en-US" altLang="zh-CN" sz="2040" dirty="0">
                <a:solidFill>
                  <a:prstClr val="black"/>
                </a:solidFill>
                <a:latin typeface="Palatino Linotype"/>
                <a:ea typeface="宋体" panose="02010600030101010101" pitchFamily="2" charset="-122"/>
              </a:rPr>
              <a:t>p</a:t>
            </a:r>
            <a:r>
              <a:rPr lang="zh-CN" altLang="en-US" sz="2040" dirty="0">
                <a:solidFill>
                  <a:prstClr val="black"/>
                </a:solidFill>
                <a:latin typeface="Palatino Linotype"/>
                <a:ea typeface="宋体" panose="02010600030101010101" pitchFamily="2" charset="-122"/>
              </a:rPr>
              <a:t>arent：ListView</a:t>
            </a:r>
            <a:endParaRPr lang="en-US" altLang="zh-CN" sz="2040" dirty="0">
              <a:solidFill>
                <a:prstClr val="black"/>
              </a:solidFill>
              <a:latin typeface="Palatino Linotype"/>
              <a:ea typeface="宋体" panose="02010600030101010101" pitchFamily="2" charset="-122"/>
            </a:endParaRPr>
          </a:p>
          <a:p>
            <a:pPr marL="456407" lvl="1" indent="-192667">
              <a:spcBef>
                <a:spcPts val="0"/>
              </a:spcBef>
              <a:buFont typeface="Wingdings 2" panose="05020102010507070707"/>
              <a:buChar char=""/>
              <a:defRPr/>
            </a:pPr>
            <a:endParaRPr lang="en-US" altLang="zh-CN" sz="2040" dirty="0">
              <a:solidFill>
                <a:prstClr val="black"/>
              </a:solidFill>
              <a:latin typeface="Palatino Linotype"/>
              <a:ea typeface="宋体" panose="02010600030101010101" pitchFamily="2" charset="-122"/>
            </a:endParaRPr>
          </a:p>
          <a:p>
            <a:pPr marL="663190" lvl="1" indent="-356607">
              <a:lnSpc>
                <a:spcPct val="150000"/>
              </a:lnSpc>
              <a:spcBef>
                <a:spcPts val="0"/>
              </a:spcBef>
              <a:buFont typeface="+mj-ea"/>
              <a:buAutoNum type="circleNumDbPlain"/>
              <a:defRPr/>
            </a:pPr>
            <a:r>
              <a:rPr lang="zh-CN" altLang="en-US" sz="2000" dirty="0">
                <a:solidFill>
                  <a:srgbClr val="002060"/>
                </a:solidFill>
                <a:latin typeface="Palatino Linotype"/>
                <a:ea typeface="宋体" panose="02010600030101010101" pitchFamily="2" charset="-122"/>
              </a:rPr>
              <a:t>获取</a:t>
            </a:r>
            <a:r>
              <a:rPr lang="zh-CN" altLang="en-US" sz="2000" dirty="0">
                <a:solidFill>
                  <a:srgbClr val="002060"/>
                </a:solidFill>
                <a:latin typeface="Palatino Linotype"/>
              </a:rPr>
              <a:t>子项布局以及子控件</a:t>
            </a:r>
            <a:endParaRPr lang="en-US" altLang="zh-CN" sz="2000" dirty="0">
              <a:solidFill>
                <a:srgbClr val="002060"/>
              </a:solidFill>
              <a:latin typeface="Palatino Linotype"/>
              <a:ea typeface="宋体" panose="02010600030101010101" pitchFamily="2" charset="-122"/>
            </a:endParaRPr>
          </a:p>
          <a:p>
            <a:pPr marL="663190" lvl="1" indent="-356607">
              <a:lnSpc>
                <a:spcPct val="150000"/>
              </a:lnSpc>
              <a:spcBef>
                <a:spcPts val="0"/>
              </a:spcBef>
              <a:buFont typeface="+mj-ea"/>
              <a:buAutoNum type="circleNumDbPlain"/>
              <a:defRPr/>
            </a:pPr>
            <a:r>
              <a:rPr lang="zh-CN" altLang="en-US" sz="2000" dirty="0">
                <a:solidFill>
                  <a:srgbClr val="002060"/>
                </a:solidFill>
                <a:latin typeface="Palatino Linotype"/>
                <a:ea typeface="宋体" panose="02010600030101010101" pitchFamily="2" charset="-122"/>
              </a:rPr>
              <a:t>绑定数据至各子控件</a:t>
            </a:r>
            <a:endParaRPr lang="en-US" altLang="zh-CN" sz="2000" dirty="0">
              <a:solidFill>
                <a:srgbClr val="002060"/>
              </a:solidFill>
              <a:latin typeface="Palatino Linotype"/>
              <a:ea typeface="宋体" panose="02010600030101010101" pitchFamily="2" charset="-122"/>
            </a:endParaRPr>
          </a:p>
          <a:p>
            <a:pPr marL="663190" lvl="1" indent="-356607">
              <a:lnSpc>
                <a:spcPct val="150000"/>
              </a:lnSpc>
              <a:spcBef>
                <a:spcPts val="0"/>
              </a:spcBef>
              <a:buFont typeface="+mj-ea"/>
              <a:buAutoNum type="circleNumDbPlain"/>
              <a:defRPr/>
            </a:pPr>
            <a:r>
              <a:rPr lang="zh-CN" altLang="en-US" sz="2000" dirty="0">
                <a:solidFill>
                  <a:srgbClr val="002060"/>
                </a:solidFill>
                <a:latin typeface="Palatino Linotype"/>
                <a:ea typeface="宋体" panose="02010600030101010101" pitchFamily="2" charset="-122"/>
              </a:rPr>
              <a:t>设置子项及各子控件事件监听器</a:t>
            </a:r>
            <a:endParaRPr lang="zh-CN" altLang="en-US" dirty="0">
              <a:solidFill>
                <a:srgbClr val="002060"/>
              </a:solidFill>
            </a:endParaRPr>
          </a:p>
        </p:txBody>
      </p:sp>
      <p:sp>
        <p:nvSpPr>
          <p:cNvPr id="3" name="标题 2">
            <a:extLst>
              <a:ext uri="{FF2B5EF4-FFF2-40B4-BE49-F238E27FC236}">
                <a16:creationId xmlns="" xmlns:a16="http://schemas.microsoft.com/office/drawing/2014/main" id="{9E2CCA56-5F49-4DED-A89D-DD82E9284AA7}"/>
              </a:ext>
            </a:extLst>
          </p:cNvPr>
          <p:cNvSpPr>
            <a:spLocks noGrp="1"/>
          </p:cNvSpPr>
          <p:nvPr>
            <p:ph type="title"/>
          </p:nvPr>
        </p:nvSpPr>
        <p:spPr/>
        <p:txBody>
          <a:bodyPr/>
          <a:lstStyle/>
          <a:p>
            <a:r>
              <a:rPr lang="zh-CN" altLang="en-US" dirty="0"/>
              <a:t>getView</a:t>
            </a:r>
            <a:r>
              <a:rPr lang="en-US" altLang="zh-CN" dirty="0"/>
              <a:t>() </a:t>
            </a:r>
            <a:r>
              <a:rPr lang="zh-CN" altLang="en-US" dirty="0"/>
              <a:t>方法</a:t>
            </a:r>
          </a:p>
        </p:txBody>
      </p:sp>
    </p:spTree>
    <p:extLst>
      <p:ext uri="{BB962C8B-B14F-4D97-AF65-F5344CB8AC3E}">
        <p14:creationId xmlns="" xmlns:p14="http://schemas.microsoft.com/office/powerpoint/2010/main" val="31015221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CA5047C8-89BA-4492-9AAB-4C11540EBF43}"/>
              </a:ext>
            </a:extLst>
          </p:cNvPr>
          <p:cNvSpPr/>
          <p:nvPr/>
        </p:nvSpPr>
        <p:spPr>
          <a:xfrm>
            <a:off x="949649" y="2982435"/>
            <a:ext cx="2160000" cy="2088000"/>
          </a:xfrm>
          <a:prstGeom prst="rect">
            <a:avLst/>
          </a:prstGeom>
          <a:ln w="19050">
            <a:solidFill>
              <a:schemeClr val="accent2">
                <a:lumMod val="50000"/>
              </a:schemeClr>
            </a:solidFill>
          </a:ln>
        </p:spPr>
        <p:txBody>
          <a:bodyPr wrap="square" anchor="t" anchorCtr="0">
            <a:noAutofit/>
          </a:bodyPr>
          <a:lstStyle/>
          <a:p>
            <a:pPr algn="ctr">
              <a:defRPr/>
            </a:pPr>
            <a:endParaRPr lang="zh-CN" altLang="en-US" dirty="0">
              <a:ea typeface="宋体" pitchFamily="2" charset="-122"/>
            </a:endParaRPr>
          </a:p>
        </p:txBody>
      </p:sp>
      <p:sp>
        <p:nvSpPr>
          <p:cNvPr id="5" name="圆角矩形 2">
            <a:extLst>
              <a:ext uri="{FF2B5EF4-FFF2-40B4-BE49-F238E27FC236}">
                <a16:creationId xmlns="" xmlns:a16="http://schemas.microsoft.com/office/drawing/2014/main" id="{DA11BAA2-B5A5-46C2-8E6E-9E6E2FA47A07}"/>
              </a:ext>
            </a:extLst>
          </p:cNvPr>
          <p:cNvSpPr/>
          <p:nvPr/>
        </p:nvSpPr>
        <p:spPr>
          <a:xfrm>
            <a:off x="949649" y="4478143"/>
            <a:ext cx="2160000" cy="408623"/>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4</a:t>
            </a:r>
          </a:p>
        </p:txBody>
      </p:sp>
      <p:sp>
        <p:nvSpPr>
          <p:cNvPr id="6" name="圆角矩形 3">
            <a:extLst>
              <a:ext uri="{FF2B5EF4-FFF2-40B4-BE49-F238E27FC236}">
                <a16:creationId xmlns="" xmlns:a16="http://schemas.microsoft.com/office/drawing/2014/main" id="{4EFD7494-FE0A-4004-8152-2383937BC93B}"/>
              </a:ext>
            </a:extLst>
          </p:cNvPr>
          <p:cNvSpPr/>
          <p:nvPr/>
        </p:nvSpPr>
        <p:spPr>
          <a:xfrm>
            <a:off x="949649" y="4002127"/>
            <a:ext cx="2160000" cy="408623"/>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3</a:t>
            </a:r>
          </a:p>
        </p:txBody>
      </p:sp>
      <p:sp>
        <p:nvSpPr>
          <p:cNvPr id="7" name="圆角矩形 4">
            <a:extLst>
              <a:ext uri="{FF2B5EF4-FFF2-40B4-BE49-F238E27FC236}">
                <a16:creationId xmlns="" xmlns:a16="http://schemas.microsoft.com/office/drawing/2014/main" id="{CF5C861D-0E9B-4C64-B4FD-1BD6C206DC92}"/>
              </a:ext>
            </a:extLst>
          </p:cNvPr>
          <p:cNvSpPr/>
          <p:nvPr/>
        </p:nvSpPr>
        <p:spPr>
          <a:xfrm>
            <a:off x="949649" y="3523193"/>
            <a:ext cx="2160000" cy="408623"/>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2</a:t>
            </a:r>
          </a:p>
        </p:txBody>
      </p:sp>
      <p:sp>
        <p:nvSpPr>
          <p:cNvPr id="8" name="矩形 7">
            <a:extLst>
              <a:ext uri="{FF2B5EF4-FFF2-40B4-BE49-F238E27FC236}">
                <a16:creationId xmlns="" xmlns:a16="http://schemas.microsoft.com/office/drawing/2014/main" id="{6DB01FAB-87F0-4A23-8E51-31FA858F83EA}"/>
              </a:ext>
            </a:extLst>
          </p:cNvPr>
          <p:cNvSpPr/>
          <p:nvPr/>
        </p:nvSpPr>
        <p:spPr>
          <a:xfrm>
            <a:off x="949649" y="5205021"/>
            <a:ext cx="2160000" cy="400110"/>
          </a:xfrm>
          <a:prstGeom prst="rect">
            <a:avLst/>
          </a:prstGeom>
        </p:spPr>
        <p:txBody>
          <a:bodyPr rtlCol="0" anchor="ctr">
            <a:spAutoFit/>
          </a:bodyPr>
          <a:lstStyle/>
          <a:p>
            <a:pPr algn="ctr"/>
            <a:r>
              <a:rPr lang="en-US" altLang="zh-CN" sz="2000" dirty="0" err="1">
                <a:latin typeface="Times New Roman" panose="02020603050405020304" pitchFamily="18" charset="0"/>
                <a:cs typeface="Times New Roman" panose="02020603050405020304" pitchFamily="18" charset="0"/>
              </a:rPr>
              <a:t>ListView</a:t>
            </a:r>
            <a:r>
              <a:rPr lang="zh-CN" altLang="en-US" dirty="0"/>
              <a:t>控件</a:t>
            </a:r>
          </a:p>
        </p:txBody>
      </p:sp>
      <p:sp>
        <p:nvSpPr>
          <p:cNvPr id="9" name="圆角矩形 6">
            <a:extLst>
              <a:ext uri="{FF2B5EF4-FFF2-40B4-BE49-F238E27FC236}">
                <a16:creationId xmlns="" xmlns:a16="http://schemas.microsoft.com/office/drawing/2014/main" id="{96ADFB7C-10AC-4C0F-A02A-1ACD82DF8DA7}"/>
              </a:ext>
            </a:extLst>
          </p:cNvPr>
          <p:cNvSpPr/>
          <p:nvPr/>
        </p:nvSpPr>
        <p:spPr>
          <a:xfrm>
            <a:off x="949649" y="3037641"/>
            <a:ext cx="2160000" cy="408623"/>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1</a:t>
            </a:r>
          </a:p>
        </p:txBody>
      </p:sp>
      <p:sp>
        <p:nvSpPr>
          <p:cNvPr id="10" name="AutoShape 17">
            <a:extLst>
              <a:ext uri="{FF2B5EF4-FFF2-40B4-BE49-F238E27FC236}">
                <a16:creationId xmlns="" xmlns:a16="http://schemas.microsoft.com/office/drawing/2014/main" id="{3EAF8C4F-E54C-4620-85FC-32295F2348C0}"/>
              </a:ext>
            </a:extLst>
          </p:cNvPr>
          <p:cNvSpPr>
            <a:spLocks noChangeArrowheads="1"/>
          </p:cNvSpPr>
          <p:nvPr/>
        </p:nvSpPr>
        <p:spPr bwMode="auto">
          <a:xfrm rot="16200000">
            <a:off x="2688933" y="3777099"/>
            <a:ext cx="2282400" cy="498672"/>
          </a:xfrm>
          <a:prstGeom prst="chevron">
            <a:avLst>
              <a:gd name="adj" fmla="val 33678"/>
            </a:avLst>
          </a:prstGeom>
          <a:solidFill>
            <a:srgbClr val="00B050"/>
          </a:solidFill>
          <a:ln w="3175" cap="flat" cmpd="sng" algn="ctr">
            <a:solidFill>
              <a:srgbClr val="D7D7D7"/>
            </a:solidFill>
            <a:prstDash val="solid"/>
          </a:ln>
          <a:effectLst>
            <a:outerShdw blurRad="50800" dist="38100" dir="2700000" algn="tl" rotWithShape="0">
              <a:prstClr val="black">
                <a:alpha val="40000"/>
              </a:prstClr>
            </a:outerShdw>
          </a:effectLst>
        </p:spPr>
        <p:txBody>
          <a:bodyPr vert="eaVert" lIns="0" rIns="0" anchor="ctr"/>
          <a:lstStyle/>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向</a:t>
            </a:r>
            <a:endParaRPr lang="en-US" altLang="zh-CN" sz="1600" kern="10" dirty="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上</a:t>
            </a:r>
            <a:endParaRPr lang="en-US" altLang="zh-CN" sz="1600" kern="10" dirty="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滑</a:t>
            </a:r>
            <a:endParaRPr lang="en-US" altLang="zh-CN" sz="1600" kern="10" dirty="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动</a:t>
            </a:r>
          </a:p>
        </p:txBody>
      </p:sp>
      <p:sp>
        <p:nvSpPr>
          <p:cNvPr id="11" name="矩形 10">
            <a:extLst>
              <a:ext uri="{FF2B5EF4-FFF2-40B4-BE49-F238E27FC236}">
                <a16:creationId xmlns="" xmlns:a16="http://schemas.microsoft.com/office/drawing/2014/main" id="{321E07D3-1758-48E0-A38F-DE45CC781880}"/>
              </a:ext>
            </a:extLst>
          </p:cNvPr>
          <p:cNvSpPr/>
          <p:nvPr/>
        </p:nvSpPr>
        <p:spPr>
          <a:xfrm>
            <a:off x="4610791" y="2982435"/>
            <a:ext cx="2160000" cy="2088000"/>
          </a:xfrm>
          <a:prstGeom prst="rect">
            <a:avLst/>
          </a:prstGeom>
          <a:ln w="19050">
            <a:solidFill>
              <a:schemeClr val="accent2">
                <a:lumMod val="50000"/>
              </a:schemeClr>
            </a:solidFill>
          </a:ln>
        </p:spPr>
        <p:txBody>
          <a:bodyPr wrap="square" anchor="t" anchorCtr="0">
            <a:noAutofit/>
          </a:bodyPr>
          <a:lstStyle/>
          <a:p>
            <a:pPr algn="ctr">
              <a:defRPr/>
            </a:pPr>
            <a:endParaRPr lang="zh-CN" altLang="en-US" dirty="0">
              <a:ea typeface="宋体" pitchFamily="2" charset="-122"/>
            </a:endParaRPr>
          </a:p>
        </p:txBody>
      </p:sp>
      <p:sp>
        <p:nvSpPr>
          <p:cNvPr id="12" name="圆角矩形 9">
            <a:extLst>
              <a:ext uri="{FF2B5EF4-FFF2-40B4-BE49-F238E27FC236}">
                <a16:creationId xmlns="" xmlns:a16="http://schemas.microsoft.com/office/drawing/2014/main" id="{764CD15F-ED4C-4633-B331-ED66536569D1}"/>
              </a:ext>
            </a:extLst>
          </p:cNvPr>
          <p:cNvSpPr/>
          <p:nvPr/>
        </p:nvSpPr>
        <p:spPr>
          <a:xfrm>
            <a:off x="4610793" y="4478144"/>
            <a:ext cx="2160000" cy="408623"/>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4</a:t>
            </a:r>
          </a:p>
        </p:txBody>
      </p:sp>
      <p:sp>
        <p:nvSpPr>
          <p:cNvPr id="13" name="圆角矩形 10">
            <a:extLst>
              <a:ext uri="{FF2B5EF4-FFF2-40B4-BE49-F238E27FC236}">
                <a16:creationId xmlns="" xmlns:a16="http://schemas.microsoft.com/office/drawing/2014/main" id="{48590933-56FD-4094-B4BA-3BE6CA01EB89}"/>
              </a:ext>
            </a:extLst>
          </p:cNvPr>
          <p:cNvSpPr/>
          <p:nvPr/>
        </p:nvSpPr>
        <p:spPr>
          <a:xfrm>
            <a:off x="4610793" y="4002128"/>
            <a:ext cx="2160000" cy="408623"/>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3</a:t>
            </a:r>
          </a:p>
        </p:txBody>
      </p:sp>
      <p:sp>
        <p:nvSpPr>
          <p:cNvPr id="14" name="圆角矩形 11">
            <a:extLst>
              <a:ext uri="{FF2B5EF4-FFF2-40B4-BE49-F238E27FC236}">
                <a16:creationId xmlns="" xmlns:a16="http://schemas.microsoft.com/office/drawing/2014/main" id="{7B00F562-8B7D-49D2-9F00-811D85EF6E0E}"/>
              </a:ext>
            </a:extLst>
          </p:cNvPr>
          <p:cNvSpPr/>
          <p:nvPr/>
        </p:nvSpPr>
        <p:spPr>
          <a:xfrm>
            <a:off x="4610793" y="3523194"/>
            <a:ext cx="2160000" cy="408623"/>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2</a:t>
            </a:r>
          </a:p>
        </p:txBody>
      </p:sp>
      <p:sp>
        <p:nvSpPr>
          <p:cNvPr id="15" name="矩形 14">
            <a:extLst>
              <a:ext uri="{FF2B5EF4-FFF2-40B4-BE49-F238E27FC236}">
                <a16:creationId xmlns="" xmlns:a16="http://schemas.microsoft.com/office/drawing/2014/main" id="{C6056B73-57A4-40B5-8972-AC64276F0832}"/>
              </a:ext>
            </a:extLst>
          </p:cNvPr>
          <p:cNvSpPr/>
          <p:nvPr/>
        </p:nvSpPr>
        <p:spPr>
          <a:xfrm>
            <a:off x="4610793" y="5205021"/>
            <a:ext cx="2160000" cy="400110"/>
          </a:xfrm>
          <a:prstGeom prst="rect">
            <a:avLst/>
          </a:prstGeom>
        </p:spPr>
        <p:txBody>
          <a:bodyPr rtlCol="0" anchor="ctr">
            <a:spAutoFit/>
          </a:bodyPr>
          <a:lstStyle/>
          <a:p>
            <a:pPr algn="ctr"/>
            <a:r>
              <a:rPr lang="en-US" altLang="zh-CN" sz="2000" dirty="0" err="1"/>
              <a:t>ListView</a:t>
            </a:r>
            <a:r>
              <a:rPr lang="zh-CN" altLang="en-US" dirty="0"/>
              <a:t>控件</a:t>
            </a:r>
          </a:p>
        </p:txBody>
      </p:sp>
      <p:sp>
        <p:nvSpPr>
          <p:cNvPr id="16" name="圆角矩形 13">
            <a:extLst>
              <a:ext uri="{FF2B5EF4-FFF2-40B4-BE49-F238E27FC236}">
                <a16:creationId xmlns="" xmlns:a16="http://schemas.microsoft.com/office/drawing/2014/main" id="{D6D216BA-1E7C-4661-8FB4-4CE4B84BC971}"/>
              </a:ext>
            </a:extLst>
          </p:cNvPr>
          <p:cNvSpPr/>
          <p:nvPr/>
        </p:nvSpPr>
        <p:spPr>
          <a:xfrm>
            <a:off x="4610793" y="3037642"/>
            <a:ext cx="2160000" cy="408623"/>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1</a:t>
            </a:r>
          </a:p>
        </p:txBody>
      </p:sp>
      <p:sp>
        <p:nvSpPr>
          <p:cNvPr id="17" name="圆角矩形 14">
            <a:extLst>
              <a:ext uri="{FF2B5EF4-FFF2-40B4-BE49-F238E27FC236}">
                <a16:creationId xmlns="" xmlns:a16="http://schemas.microsoft.com/office/drawing/2014/main" id="{4A21CFD9-618A-40E5-B59D-6A3E680BE2AE}"/>
              </a:ext>
            </a:extLst>
          </p:cNvPr>
          <p:cNvSpPr/>
          <p:nvPr/>
        </p:nvSpPr>
        <p:spPr>
          <a:xfrm>
            <a:off x="4610795" y="2527694"/>
            <a:ext cx="2160000" cy="715089"/>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defRPr/>
            </a:pPr>
            <a:r>
              <a:rPr lang="en-US" altLang="zh-CN" b="1" dirty="0">
                <a:solidFill>
                  <a:schemeClr val="bg1"/>
                </a:solidFill>
                <a:ea typeface="宋体" pitchFamily="2" charset="-122"/>
              </a:rPr>
              <a:t>Item 1</a:t>
            </a:r>
            <a:r>
              <a:rPr lang="zh-CN" altLang="en-US" b="1" dirty="0">
                <a:solidFill>
                  <a:schemeClr val="bg1"/>
                </a:solidFill>
                <a:ea typeface="宋体" pitchFamily="2" charset="-122"/>
              </a:rPr>
              <a:t>即将滑出屏幕</a:t>
            </a:r>
            <a:endParaRPr lang="en-US" altLang="zh-CN" b="1" dirty="0">
              <a:solidFill>
                <a:schemeClr val="bg1"/>
              </a:solidFill>
              <a:ea typeface="宋体" pitchFamily="2" charset="-122"/>
            </a:endParaRPr>
          </a:p>
        </p:txBody>
      </p:sp>
      <p:sp>
        <p:nvSpPr>
          <p:cNvPr id="18" name="圆角矩形 15">
            <a:extLst>
              <a:ext uri="{FF2B5EF4-FFF2-40B4-BE49-F238E27FC236}">
                <a16:creationId xmlns="" xmlns:a16="http://schemas.microsoft.com/office/drawing/2014/main" id="{59C6D086-8A2D-44A1-A852-B60433156D06}"/>
              </a:ext>
            </a:extLst>
          </p:cNvPr>
          <p:cNvSpPr/>
          <p:nvPr/>
        </p:nvSpPr>
        <p:spPr>
          <a:xfrm>
            <a:off x="4610796" y="4983663"/>
            <a:ext cx="2160001" cy="715089"/>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创建</a:t>
            </a:r>
            <a:r>
              <a:rPr lang="en-US" altLang="zh-CN" b="1" dirty="0">
                <a:solidFill>
                  <a:schemeClr val="bg1"/>
                </a:solidFill>
                <a:ea typeface="宋体" pitchFamily="2" charset="-122"/>
              </a:rPr>
              <a:t>Item 5</a:t>
            </a:r>
            <a:r>
              <a:rPr lang="zh-CN" altLang="en-US" b="1" dirty="0">
                <a:solidFill>
                  <a:schemeClr val="bg1"/>
                </a:solidFill>
                <a:ea typeface="宋体" pitchFamily="2" charset="-122"/>
              </a:rPr>
              <a:t>即将进入屏幕</a:t>
            </a:r>
            <a:endParaRPr lang="en-US" altLang="zh-CN" b="1" dirty="0">
              <a:solidFill>
                <a:schemeClr val="bg1"/>
              </a:solidFill>
              <a:ea typeface="宋体" pitchFamily="2" charset="-122"/>
            </a:endParaRPr>
          </a:p>
        </p:txBody>
      </p:sp>
      <p:sp>
        <p:nvSpPr>
          <p:cNvPr id="19" name="圆角矩形 6">
            <a:extLst>
              <a:ext uri="{FF2B5EF4-FFF2-40B4-BE49-F238E27FC236}">
                <a16:creationId xmlns="" xmlns:a16="http://schemas.microsoft.com/office/drawing/2014/main" id="{7E94A5C0-F885-4B80-90DF-DC901DD8AEF6}"/>
              </a:ext>
            </a:extLst>
          </p:cNvPr>
          <p:cNvSpPr/>
          <p:nvPr/>
        </p:nvSpPr>
        <p:spPr>
          <a:xfrm>
            <a:off x="4610791" y="1743478"/>
            <a:ext cx="2160000" cy="408623"/>
          </a:xfrm>
          <a:prstGeom prst="roundRect">
            <a:avLst/>
          </a:prstGeom>
          <a:noFill/>
          <a:ln>
            <a:solidFill>
              <a:schemeClr val="bg2">
                <a:lumMod val="75000"/>
              </a:schemeClr>
            </a:solidFill>
            <a:prstDash val="dash"/>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ea typeface="宋体" pitchFamily="2" charset="-122"/>
              </a:rPr>
              <a:t>滑出屏幕的</a:t>
            </a:r>
            <a:r>
              <a:rPr lang="en-US" altLang="zh-CN" b="1" dirty="0">
                <a:ea typeface="宋体" pitchFamily="2" charset="-122"/>
              </a:rPr>
              <a:t>Item 1</a:t>
            </a:r>
          </a:p>
        </p:txBody>
      </p:sp>
      <p:sp>
        <p:nvSpPr>
          <p:cNvPr id="21" name="矩形 20">
            <a:extLst>
              <a:ext uri="{FF2B5EF4-FFF2-40B4-BE49-F238E27FC236}">
                <a16:creationId xmlns="" xmlns:a16="http://schemas.microsoft.com/office/drawing/2014/main" id="{BCA1F45E-E07D-4D2B-B505-DA897CC7124F}"/>
              </a:ext>
            </a:extLst>
          </p:cNvPr>
          <p:cNvSpPr/>
          <p:nvPr/>
        </p:nvSpPr>
        <p:spPr>
          <a:xfrm>
            <a:off x="4610792" y="2962155"/>
            <a:ext cx="2160000" cy="2088000"/>
          </a:xfrm>
          <a:prstGeom prst="rect">
            <a:avLst/>
          </a:prstGeom>
          <a:ln w="19050">
            <a:solidFill>
              <a:schemeClr val="accent2">
                <a:lumMod val="50000"/>
              </a:schemeClr>
            </a:solidFill>
          </a:ln>
        </p:spPr>
        <p:txBody>
          <a:bodyPr wrap="square" anchor="t" anchorCtr="0">
            <a:noAutofit/>
          </a:bodyPr>
          <a:lstStyle/>
          <a:p>
            <a:pPr algn="ctr">
              <a:defRPr/>
            </a:pPr>
            <a:endParaRPr lang="zh-CN" altLang="en-US" dirty="0">
              <a:ea typeface="宋体" pitchFamily="2" charset="-122"/>
            </a:endParaRPr>
          </a:p>
        </p:txBody>
      </p:sp>
      <p:sp>
        <p:nvSpPr>
          <p:cNvPr id="23" name="圆角矩形 2">
            <a:extLst>
              <a:ext uri="{FF2B5EF4-FFF2-40B4-BE49-F238E27FC236}">
                <a16:creationId xmlns="" xmlns:a16="http://schemas.microsoft.com/office/drawing/2014/main" id="{AEEB0F23-21A6-48B5-A342-CBE79F9D4D71}"/>
              </a:ext>
            </a:extLst>
          </p:cNvPr>
          <p:cNvSpPr/>
          <p:nvPr/>
        </p:nvSpPr>
        <p:spPr>
          <a:xfrm>
            <a:off x="4610792" y="4457866"/>
            <a:ext cx="2160000" cy="408623"/>
          </a:xfrm>
          <a:prstGeom prst="roundRect">
            <a:avLst/>
          </a:prstGeom>
          <a:solidFill>
            <a:srgbClr val="8BAB0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5</a:t>
            </a:r>
          </a:p>
        </p:txBody>
      </p:sp>
      <p:sp>
        <p:nvSpPr>
          <p:cNvPr id="25" name="圆角矩形 3">
            <a:extLst>
              <a:ext uri="{FF2B5EF4-FFF2-40B4-BE49-F238E27FC236}">
                <a16:creationId xmlns="" xmlns:a16="http://schemas.microsoft.com/office/drawing/2014/main" id="{F75B4C58-BF93-41EA-99A8-DFEF90C06B14}"/>
              </a:ext>
            </a:extLst>
          </p:cNvPr>
          <p:cNvSpPr/>
          <p:nvPr/>
        </p:nvSpPr>
        <p:spPr>
          <a:xfrm>
            <a:off x="4610792" y="3981850"/>
            <a:ext cx="2160000" cy="408623"/>
          </a:xfrm>
          <a:prstGeom prst="roundRect">
            <a:avLst/>
          </a:prstGeom>
          <a:solidFill>
            <a:srgbClr val="8BAB0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4</a:t>
            </a:r>
          </a:p>
        </p:txBody>
      </p:sp>
      <p:sp>
        <p:nvSpPr>
          <p:cNvPr id="27" name="圆角矩形 4">
            <a:extLst>
              <a:ext uri="{FF2B5EF4-FFF2-40B4-BE49-F238E27FC236}">
                <a16:creationId xmlns="" xmlns:a16="http://schemas.microsoft.com/office/drawing/2014/main" id="{DC738F2F-3676-48E9-B409-51A5D6A85CFB}"/>
              </a:ext>
            </a:extLst>
          </p:cNvPr>
          <p:cNvSpPr/>
          <p:nvPr/>
        </p:nvSpPr>
        <p:spPr>
          <a:xfrm>
            <a:off x="4610792" y="3502915"/>
            <a:ext cx="2160000" cy="408623"/>
          </a:xfrm>
          <a:prstGeom prst="roundRect">
            <a:avLst/>
          </a:prstGeom>
          <a:solidFill>
            <a:srgbClr val="8BAB0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3</a:t>
            </a:r>
          </a:p>
        </p:txBody>
      </p:sp>
      <p:sp>
        <p:nvSpPr>
          <p:cNvPr id="29" name="圆角矩形 6">
            <a:extLst>
              <a:ext uri="{FF2B5EF4-FFF2-40B4-BE49-F238E27FC236}">
                <a16:creationId xmlns="" xmlns:a16="http://schemas.microsoft.com/office/drawing/2014/main" id="{47AB9DAD-A7CA-4AFA-AB02-8E13DBAFF93C}"/>
              </a:ext>
            </a:extLst>
          </p:cNvPr>
          <p:cNvSpPr/>
          <p:nvPr/>
        </p:nvSpPr>
        <p:spPr>
          <a:xfrm>
            <a:off x="4610792" y="3017362"/>
            <a:ext cx="2160000" cy="408623"/>
          </a:xfrm>
          <a:prstGeom prst="roundRect">
            <a:avLst/>
          </a:prstGeom>
          <a:solidFill>
            <a:srgbClr val="8BAB0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2</a:t>
            </a:r>
          </a:p>
        </p:txBody>
      </p:sp>
      <p:sp>
        <p:nvSpPr>
          <p:cNvPr id="31" name="AutoShape 17">
            <a:extLst>
              <a:ext uri="{FF2B5EF4-FFF2-40B4-BE49-F238E27FC236}">
                <a16:creationId xmlns="" xmlns:a16="http://schemas.microsoft.com/office/drawing/2014/main" id="{19EEF8EF-9B2D-477D-8019-BDEA7F4C986B}"/>
              </a:ext>
            </a:extLst>
          </p:cNvPr>
          <p:cNvSpPr>
            <a:spLocks noChangeArrowheads="1"/>
          </p:cNvSpPr>
          <p:nvPr/>
        </p:nvSpPr>
        <p:spPr bwMode="auto">
          <a:xfrm rot="16200000">
            <a:off x="6391793" y="3822660"/>
            <a:ext cx="2282400" cy="498672"/>
          </a:xfrm>
          <a:prstGeom prst="chevron">
            <a:avLst>
              <a:gd name="adj" fmla="val 33678"/>
            </a:avLst>
          </a:prstGeom>
          <a:solidFill>
            <a:srgbClr val="8BAB00"/>
          </a:solidFill>
          <a:ln w="3175" cap="flat" cmpd="sng" algn="ctr">
            <a:solidFill>
              <a:srgbClr val="D7D7D7"/>
            </a:solidFill>
            <a:prstDash val="solid"/>
          </a:ln>
          <a:effectLst>
            <a:outerShdw blurRad="50800" dist="38100" dir="2700000" algn="tl" rotWithShape="0">
              <a:prstClr val="black">
                <a:alpha val="40000"/>
              </a:prstClr>
            </a:outerShdw>
          </a:effectLst>
        </p:spPr>
        <p:txBody>
          <a:bodyPr vert="eaVert" lIns="0" rIns="0" anchor="ctr"/>
          <a:lstStyle/>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向</a:t>
            </a:r>
            <a:endParaRPr lang="en-US" altLang="zh-CN" sz="1600" kern="10" dirty="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上</a:t>
            </a:r>
            <a:endParaRPr lang="en-US" altLang="zh-CN" sz="1600" kern="10" dirty="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滑</a:t>
            </a:r>
            <a:endParaRPr lang="en-US" altLang="zh-CN" sz="1600" kern="10" dirty="0">
              <a:ln w="9525">
                <a:solidFill>
                  <a:sysClr val="window" lastClr="FFFFFF"/>
                </a:solidFill>
                <a:round/>
                <a:headEnd/>
                <a:tailEnd/>
              </a:ln>
              <a:solidFill>
                <a:sysClr val="window" lastClr="FFFFFF"/>
              </a:solidFill>
              <a:latin typeface="微软雅黑" pitchFamily="34" charset="-122"/>
              <a:ea typeface="微软雅黑" pitchFamily="34" charset="-122"/>
            </a:endParaRPr>
          </a:p>
          <a:p>
            <a:pPr algn="ctr">
              <a:defRPr/>
            </a:pPr>
            <a:r>
              <a:rPr lang="zh-CN" altLang="en-US" sz="1600" kern="10" dirty="0">
                <a:ln w="9525">
                  <a:solidFill>
                    <a:sysClr val="window" lastClr="FFFFFF"/>
                  </a:solidFill>
                  <a:round/>
                  <a:headEnd/>
                  <a:tailEnd/>
                </a:ln>
                <a:solidFill>
                  <a:sysClr val="window" lastClr="FFFFFF"/>
                </a:solidFill>
                <a:latin typeface="微软雅黑" pitchFamily="34" charset="-122"/>
                <a:ea typeface="微软雅黑" pitchFamily="34" charset="-122"/>
              </a:rPr>
              <a:t>动</a:t>
            </a:r>
          </a:p>
        </p:txBody>
      </p:sp>
      <p:sp>
        <p:nvSpPr>
          <p:cNvPr id="32" name="矩形 31">
            <a:extLst>
              <a:ext uri="{FF2B5EF4-FFF2-40B4-BE49-F238E27FC236}">
                <a16:creationId xmlns="" xmlns:a16="http://schemas.microsoft.com/office/drawing/2014/main" id="{8070637C-C02B-4709-8365-3A82916A9501}"/>
              </a:ext>
            </a:extLst>
          </p:cNvPr>
          <p:cNvSpPr/>
          <p:nvPr/>
        </p:nvSpPr>
        <p:spPr>
          <a:xfrm>
            <a:off x="8264323" y="1415753"/>
            <a:ext cx="2307771" cy="1030515"/>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3" name="圆角矩形 6">
            <a:extLst>
              <a:ext uri="{FF2B5EF4-FFF2-40B4-BE49-F238E27FC236}">
                <a16:creationId xmlns="" xmlns:a16="http://schemas.microsoft.com/office/drawing/2014/main" id="{D6C25E2C-8B83-4C1B-947E-6E459E0FAFCF}"/>
              </a:ext>
            </a:extLst>
          </p:cNvPr>
          <p:cNvSpPr/>
          <p:nvPr/>
        </p:nvSpPr>
        <p:spPr>
          <a:xfrm>
            <a:off x="8338207" y="1726702"/>
            <a:ext cx="2160000" cy="408623"/>
          </a:xfrm>
          <a:prstGeom prst="roundRect">
            <a:avLst/>
          </a:prstGeom>
          <a:noFill/>
          <a:ln>
            <a:solidFill>
              <a:schemeClr val="bg2">
                <a:lumMod val="75000"/>
              </a:schemeClr>
            </a:solidFill>
            <a:prstDash val="dash"/>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ea typeface="宋体" pitchFamily="2" charset="-122"/>
              </a:rPr>
              <a:t>滑出屏幕的</a:t>
            </a:r>
            <a:r>
              <a:rPr lang="en-US" altLang="zh-CN" b="1" dirty="0">
                <a:ea typeface="宋体" pitchFamily="2" charset="-122"/>
              </a:rPr>
              <a:t>Item 1</a:t>
            </a:r>
          </a:p>
        </p:txBody>
      </p:sp>
      <p:sp>
        <p:nvSpPr>
          <p:cNvPr id="34" name="文本框 33">
            <a:extLst>
              <a:ext uri="{FF2B5EF4-FFF2-40B4-BE49-F238E27FC236}">
                <a16:creationId xmlns="" xmlns:a16="http://schemas.microsoft.com/office/drawing/2014/main" id="{9002F7E8-F0B7-4CCA-9005-994BBDEB2BD9}"/>
              </a:ext>
            </a:extLst>
          </p:cNvPr>
          <p:cNvSpPr txBox="1"/>
          <p:nvPr/>
        </p:nvSpPr>
        <p:spPr>
          <a:xfrm>
            <a:off x="8864214" y="950521"/>
            <a:ext cx="1107996" cy="369332"/>
          </a:xfrm>
          <a:prstGeom prst="rect">
            <a:avLst/>
          </a:prstGeom>
          <a:noFill/>
          <a:ln>
            <a:noFill/>
          </a:ln>
        </p:spPr>
        <p:txBody>
          <a:bodyPr wrap="none" rtlCol="0">
            <a:spAutoFit/>
          </a:bodyPr>
          <a:lstStyle/>
          <a:p>
            <a:r>
              <a:rPr lang="zh-CN" altLang="en-US" b="1" dirty="0">
                <a:latin typeface="微软雅黑" panose="020B0503020204020204" pitchFamily="34" charset="-122"/>
                <a:ea typeface="微软雅黑" panose="020B0503020204020204" pitchFamily="34" charset="-122"/>
              </a:rPr>
              <a:t>缓存区域</a:t>
            </a:r>
          </a:p>
        </p:txBody>
      </p:sp>
      <p:cxnSp>
        <p:nvCxnSpPr>
          <p:cNvPr id="35" name="直接箭头连接符 34">
            <a:extLst>
              <a:ext uri="{FF2B5EF4-FFF2-40B4-BE49-F238E27FC236}">
                <a16:creationId xmlns="" xmlns:a16="http://schemas.microsoft.com/office/drawing/2014/main" id="{26AC2B03-F54A-4CB4-A9E3-9642938F5B56}"/>
              </a:ext>
            </a:extLst>
          </p:cNvPr>
          <p:cNvCxnSpPr>
            <a:endCxn id="32" idx="1"/>
          </p:cNvCxnSpPr>
          <p:nvPr/>
        </p:nvCxnSpPr>
        <p:spPr>
          <a:xfrm flipV="1">
            <a:off x="6812513" y="1931014"/>
            <a:ext cx="14518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 xmlns:a16="http://schemas.microsoft.com/office/drawing/2014/main" id="{196A2E0B-4EAF-436E-B6DE-BA23D6A794DC}"/>
              </a:ext>
            </a:extLst>
          </p:cNvPr>
          <p:cNvSpPr txBox="1"/>
          <p:nvPr/>
        </p:nvSpPr>
        <p:spPr>
          <a:xfrm>
            <a:off x="7076140" y="1561679"/>
            <a:ext cx="646331" cy="369332"/>
          </a:xfrm>
          <a:prstGeom prst="rect">
            <a:avLst/>
          </a:prstGeom>
          <a:noFill/>
          <a:ln>
            <a:noFill/>
          </a:ln>
        </p:spPr>
        <p:txBody>
          <a:bodyPr wrap="none" rtlCol="0">
            <a:spAutoFit/>
          </a:bodyPr>
          <a:lstStyle/>
          <a:p>
            <a:r>
              <a:rPr lang="zh-CN" altLang="en-US" dirty="0"/>
              <a:t>缓存</a:t>
            </a:r>
            <a:endParaRPr lang="en-US" altLang="zh-CN" dirty="0"/>
          </a:p>
        </p:txBody>
      </p:sp>
      <p:sp>
        <p:nvSpPr>
          <p:cNvPr id="37" name="矩形 36">
            <a:extLst>
              <a:ext uri="{FF2B5EF4-FFF2-40B4-BE49-F238E27FC236}">
                <a16:creationId xmlns="" xmlns:a16="http://schemas.microsoft.com/office/drawing/2014/main" id="{4503AB12-0548-4D69-92AE-AA8E0AD45AE1}"/>
              </a:ext>
            </a:extLst>
          </p:cNvPr>
          <p:cNvSpPr/>
          <p:nvPr/>
        </p:nvSpPr>
        <p:spPr>
          <a:xfrm>
            <a:off x="8338204" y="3003685"/>
            <a:ext cx="2160000" cy="2088000"/>
          </a:xfrm>
          <a:prstGeom prst="rect">
            <a:avLst/>
          </a:prstGeom>
          <a:ln w="19050">
            <a:solidFill>
              <a:schemeClr val="accent2">
                <a:lumMod val="50000"/>
              </a:schemeClr>
            </a:solidFill>
          </a:ln>
        </p:spPr>
        <p:txBody>
          <a:bodyPr wrap="square" anchor="t" anchorCtr="0">
            <a:noAutofit/>
          </a:bodyPr>
          <a:lstStyle/>
          <a:p>
            <a:pPr algn="ctr">
              <a:defRPr/>
            </a:pPr>
            <a:endParaRPr lang="zh-CN" altLang="en-US" dirty="0">
              <a:ea typeface="宋体" pitchFamily="2" charset="-122"/>
            </a:endParaRPr>
          </a:p>
        </p:txBody>
      </p:sp>
      <p:sp>
        <p:nvSpPr>
          <p:cNvPr id="38" name="圆角矩形 9">
            <a:extLst>
              <a:ext uri="{FF2B5EF4-FFF2-40B4-BE49-F238E27FC236}">
                <a16:creationId xmlns="" xmlns:a16="http://schemas.microsoft.com/office/drawing/2014/main" id="{1356C41F-D82C-445B-A450-15A11F1D6903}"/>
              </a:ext>
            </a:extLst>
          </p:cNvPr>
          <p:cNvSpPr/>
          <p:nvPr/>
        </p:nvSpPr>
        <p:spPr>
          <a:xfrm>
            <a:off x="8338207" y="4499395"/>
            <a:ext cx="2160000" cy="408623"/>
          </a:xfrm>
          <a:prstGeom prst="roundRect">
            <a:avLst/>
          </a:prstGeom>
          <a:solidFill>
            <a:srgbClr val="8BAB0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5</a:t>
            </a:r>
          </a:p>
        </p:txBody>
      </p:sp>
      <p:sp>
        <p:nvSpPr>
          <p:cNvPr id="39" name="圆角矩形 10">
            <a:extLst>
              <a:ext uri="{FF2B5EF4-FFF2-40B4-BE49-F238E27FC236}">
                <a16:creationId xmlns="" xmlns:a16="http://schemas.microsoft.com/office/drawing/2014/main" id="{057D36D7-D9E2-46AE-8F8D-76434733911B}"/>
              </a:ext>
            </a:extLst>
          </p:cNvPr>
          <p:cNvSpPr/>
          <p:nvPr/>
        </p:nvSpPr>
        <p:spPr>
          <a:xfrm>
            <a:off x="8338207" y="4023379"/>
            <a:ext cx="2160000" cy="408623"/>
          </a:xfrm>
          <a:prstGeom prst="roundRect">
            <a:avLst/>
          </a:prstGeom>
          <a:solidFill>
            <a:srgbClr val="8BAB0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4</a:t>
            </a:r>
          </a:p>
        </p:txBody>
      </p:sp>
      <p:sp>
        <p:nvSpPr>
          <p:cNvPr id="40" name="圆角矩形 11">
            <a:extLst>
              <a:ext uri="{FF2B5EF4-FFF2-40B4-BE49-F238E27FC236}">
                <a16:creationId xmlns="" xmlns:a16="http://schemas.microsoft.com/office/drawing/2014/main" id="{E5F2AE28-7665-46CE-BADF-40DDF4DE5DC4}"/>
              </a:ext>
            </a:extLst>
          </p:cNvPr>
          <p:cNvSpPr/>
          <p:nvPr/>
        </p:nvSpPr>
        <p:spPr>
          <a:xfrm>
            <a:off x="8338207" y="3544446"/>
            <a:ext cx="2160000" cy="408623"/>
          </a:xfrm>
          <a:prstGeom prst="roundRect">
            <a:avLst/>
          </a:prstGeom>
          <a:solidFill>
            <a:srgbClr val="8BAB0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3</a:t>
            </a:r>
          </a:p>
        </p:txBody>
      </p:sp>
      <p:sp>
        <p:nvSpPr>
          <p:cNvPr id="41" name="矩形 40">
            <a:extLst>
              <a:ext uri="{FF2B5EF4-FFF2-40B4-BE49-F238E27FC236}">
                <a16:creationId xmlns="" xmlns:a16="http://schemas.microsoft.com/office/drawing/2014/main" id="{B893BF5C-5502-4334-B55F-2C6ED9BF443E}"/>
              </a:ext>
            </a:extLst>
          </p:cNvPr>
          <p:cNvSpPr/>
          <p:nvPr/>
        </p:nvSpPr>
        <p:spPr>
          <a:xfrm>
            <a:off x="8338207" y="5226272"/>
            <a:ext cx="2160000" cy="400110"/>
          </a:xfrm>
          <a:prstGeom prst="rect">
            <a:avLst/>
          </a:prstGeom>
        </p:spPr>
        <p:txBody>
          <a:bodyPr rtlCol="0" anchor="ctr">
            <a:spAutoFit/>
          </a:bodyPr>
          <a:lstStyle/>
          <a:p>
            <a:pPr algn="ctr"/>
            <a:r>
              <a:rPr lang="en-US" altLang="zh-CN" sz="2000" dirty="0" err="1"/>
              <a:t>ListView</a:t>
            </a:r>
            <a:r>
              <a:rPr lang="zh-CN" altLang="en-US" dirty="0"/>
              <a:t>控件</a:t>
            </a:r>
          </a:p>
        </p:txBody>
      </p:sp>
      <p:sp>
        <p:nvSpPr>
          <p:cNvPr id="42" name="圆角矩形 13">
            <a:extLst>
              <a:ext uri="{FF2B5EF4-FFF2-40B4-BE49-F238E27FC236}">
                <a16:creationId xmlns="" xmlns:a16="http://schemas.microsoft.com/office/drawing/2014/main" id="{C125FED0-CFAC-4D7E-82C9-97B81268914E}"/>
              </a:ext>
            </a:extLst>
          </p:cNvPr>
          <p:cNvSpPr/>
          <p:nvPr/>
        </p:nvSpPr>
        <p:spPr>
          <a:xfrm>
            <a:off x="8338207" y="3058892"/>
            <a:ext cx="2160000" cy="408623"/>
          </a:xfrm>
          <a:prstGeom prst="roundRect">
            <a:avLst/>
          </a:prstGeom>
          <a:solidFill>
            <a:srgbClr val="8BAB0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b="1" dirty="0">
                <a:solidFill>
                  <a:schemeClr val="bg1"/>
                </a:solidFill>
                <a:ea typeface="宋体" pitchFamily="2" charset="-122"/>
              </a:rPr>
              <a:t>Item 2</a:t>
            </a:r>
          </a:p>
        </p:txBody>
      </p:sp>
      <p:sp>
        <p:nvSpPr>
          <p:cNvPr id="43" name="圆角矩形 14">
            <a:extLst>
              <a:ext uri="{FF2B5EF4-FFF2-40B4-BE49-F238E27FC236}">
                <a16:creationId xmlns="" xmlns:a16="http://schemas.microsoft.com/office/drawing/2014/main" id="{D95A9760-2102-42BC-89A4-9334A07E9404}"/>
              </a:ext>
            </a:extLst>
          </p:cNvPr>
          <p:cNvSpPr/>
          <p:nvPr/>
        </p:nvSpPr>
        <p:spPr>
          <a:xfrm>
            <a:off x="8338207" y="2548945"/>
            <a:ext cx="2160000" cy="715089"/>
          </a:xfrm>
          <a:prstGeom prst="roundRect">
            <a:avLst/>
          </a:prstGeom>
          <a:solidFill>
            <a:srgbClr val="8BAB00"/>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defRPr/>
            </a:pPr>
            <a:r>
              <a:rPr lang="en-US" altLang="zh-CN" b="1" dirty="0">
                <a:solidFill>
                  <a:schemeClr val="bg1"/>
                </a:solidFill>
                <a:ea typeface="宋体" pitchFamily="2" charset="-122"/>
              </a:rPr>
              <a:t>Item 2</a:t>
            </a:r>
            <a:r>
              <a:rPr lang="zh-CN" altLang="en-US" b="1" dirty="0">
                <a:solidFill>
                  <a:schemeClr val="bg1"/>
                </a:solidFill>
                <a:ea typeface="宋体" pitchFamily="2" charset="-122"/>
              </a:rPr>
              <a:t>即将滑出屏幕</a:t>
            </a:r>
            <a:endParaRPr lang="en-US" altLang="zh-CN" b="1" dirty="0">
              <a:solidFill>
                <a:schemeClr val="bg1"/>
              </a:solidFill>
              <a:ea typeface="宋体" pitchFamily="2" charset="-122"/>
            </a:endParaRPr>
          </a:p>
        </p:txBody>
      </p:sp>
      <p:sp>
        <p:nvSpPr>
          <p:cNvPr id="44" name="圆角矩形 15">
            <a:extLst>
              <a:ext uri="{FF2B5EF4-FFF2-40B4-BE49-F238E27FC236}">
                <a16:creationId xmlns="" xmlns:a16="http://schemas.microsoft.com/office/drawing/2014/main" id="{6CBAB5EA-303B-497E-A933-538569AA710D}"/>
              </a:ext>
            </a:extLst>
          </p:cNvPr>
          <p:cNvSpPr/>
          <p:nvPr/>
        </p:nvSpPr>
        <p:spPr>
          <a:xfrm>
            <a:off x="8338210" y="4862538"/>
            <a:ext cx="2160001" cy="999838"/>
          </a:xfrm>
          <a:prstGeom prst="roundRect">
            <a:avLst/>
          </a:prstGeom>
          <a:solidFill>
            <a:srgbClr val="00B050"/>
          </a:solidFill>
          <a:ln>
            <a:solidFill>
              <a:schemeClr val="bg2">
                <a:lumMod val="75000"/>
              </a:schemeClr>
            </a:solidFill>
          </a:ln>
          <a:effectLst>
            <a:outerShdw blurRad="50800" dist="38100" dir="2700000" algn="tl" rotWithShape="0">
              <a:prstClr val="black">
                <a:alpha val="40000"/>
              </a:prstClr>
            </a:outerShdw>
          </a:effectLst>
        </p:spPr>
        <p:txBody>
          <a:bodyPr wrap="square" lIns="36000" tIns="36000" rIns="36000" bIns="36000" anchor="ctr">
            <a:spAutoFit/>
          </a:bodyPr>
          <a:lstStyle/>
          <a:p>
            <a:pPr algn="ctr">
              <a:defRPr/>
            </a:pPr>
            <a:r>
              <a:rPr lang="zh-CN" altLang="en-US" b="1" dirty="0">
                <a:solidFill>
                  <a:schemeClr val="bg1"/>
                </a:solidFill>
                <a:ea typeface="宋体" pitchFamily="2" charset="-122"/>
              </a:rPr>
              <a:t>复用</a:t>
            </a:r>
            <a:r>
              <a:rPr lang="en-US" altLang="zh-CN" b="1" dirty="0">
                <a:solidFill>
                  <a:schemeClr val="bg1"/>
                </a:solidFill>
                <a:ea typeface="宋体" pitchFamily="2" charset="-122"/>
              </a:rPr>
              <a:t>Item1 </a:t>
            </a:r>
            <a:r>
              <a:rPr lang="zh-CN" altLang="en-US" b="1" dirty="0">
                <a:solidFill>
                  <a:schemeClr val="bg1"/>
                </a:solidFill>
                <a:ea typeface="宋体" pitchFamily="2" charset="-122"/>
              </a:rPr>
              <a:t>的</a:t>
            </a:r>
            <a:r>
              <a:rPr lang="en-US" altLang="zh-CN" b="1" dirty="0">
                <a:solidFill>
                  <a:schemeClr val="bg1"/>
                </a:solidFill>
                <a:ea typeface="宋体" pitchFamily="2" charset="-122"/>
              </a:rPr>
              <a:t>View</a:t>
            </a:r>
            <a:r>
              <a:rPr lang="zh-CN" altLang="en-US" b="1" dirty="0">
                <a:solidFill>
                  <a:schemeClr val="bg1"/>
                </a:solidFill>
                <a:ea typeface="宋体" pitchFamily="2" charset="-122"/>
              </a:rPr>
              <a:t>，加载新内容创建</a:t>
            </a:r>
            <a:r>
              <a:rPr lang="en-US" altLang="zh-CN" b="1" dirty="0">
                <a:solidFill>
                  <a:schemeClr val="bg1"/>
                </a:solidFill>
                <a:ea typeface="宋体" pitchFamily="2" charset="-122"/>
              </a:rPr>
              <a:t>Item 6</a:t>
            </a:r>
            <a:r>
              <a:rPr lang="zh-CN" altLang="en-US" b="1" dirty="0">
                <a:solidFill>
                  <a:schemeClr val="bg1"/>
                </a:solidFill>
                <a:ea typeface="宋体" pitchFamily="2" charset="-122"/>
              </a:rPr>
              <a:t>进入屏幕</a:t>
            </a:r>
            <a:endParaRPr lang="en-US" altLang="zh-CN" b="1" dirty="0">
              <a:solidFill>
                <a:schemeClr val="bg1"/>
              </a:solidFill>
              <a:ea typeface="宋体" pitchFamily="2" charset="-122"/>
            </a:endParaRPr>
          </a:p>
        </p:txBody>
      </p:sp>
      <p:sp>
        <p:nvSpPr>
          <p:cNvPr id="45" name="手杖形箭头 68">
            <a:extLst>
              <a:ext uri="{FF2B5EF4-FFF2-40B4-BE49-F238E27FC236}">
                <a16:creationId xmlns="" xmlns:a16="http://schemas.microsoft.com/office/drawing/2014/main" id="{5CDAA6E4-D7BC-4F97-960E-7411D545A90B}"/>
              </a:ext>
            </a:extLst>
          </p:cNvPr>
          <p:cNvSpPr/>
          <p:nvPr/>
        </p:nvSpPr>
        <p:spPr>
          <a:xfrm rot="5400000">
            <a:off x="10678708" y="3543621"/>
            <a:ext cx="3594551" cy="369332"/>
          </a:xfrm>
          <a:prstGeom prst="uturnArrow">
            <a:avLst/>
          </a:prstGeom>
          <a:solidFill>
            <a:srgbClr val="00B050"/>
          </a:solidFill>
        </p:spPr>
        <p:txBody>
          <a:bodyPr rtlCol="0" anchor="ctr">
            <a:spAutoFit/>
          </a:bodyPr>
          <a:lstStyle/>
          <a:p>
            <a:pPr algn="ctr"/>
            <a:endParaRPr lang="zh-CN" altLang="en-US" dirty="0"/>
          </a:p>
        </p:txBody>
      </p:sp>
      <p:sp>
        <p:nvSpPr>
          <p:cNvPr id="51" name="文本框 50">
            <a:extLst>
              <a:ext uri="{FF2B5EF4-FFF2-40B4-BE49-F238E27FC236}">
                <a16:creationId xmlns="" xmlns:a16="http://schemas.microsoft.com/office/drawing/2014/main" id="{840EAB69-E224-48E1-95D5-F30C929D95DA}"/>
              </a:ext>
            </a:extLst>
          </p:cNvPr>
          <p:cNvSpPr txBox="1"/>
          <p:nvPr/>
        </p:nvSpPr>
        <p:spPr>
          <a:xfrm>
            <a:off x="813564" y="258538"/>
            <a:ext cx="5957227" cy="1015663"/>
          </a:xfrm>
          <a:prstGeom prst="rect">
            <a:avLst/>
          </a:prstGeom>
          <a:noFill/>
          <a:ln>
            <a:noFill/>
          </a:ln>
        </p:spPr>
        <p:txBody>
          <a:bodyPr wrap="square">
            <a:spAutoFit/>
          </a:bodyPr>
          <a:lstStyle/>
          <a:p>
            <a:pPr algn="just" eaLnBrk="0" fontAlgn="base" hangingPunct="0">
              <a:spcBef>
                <a:spcPct val="20000"/>
              </a:spcBef>
              <a:spcAft>
                <a:spcPct val="0"/>
              </a:spcAft>
              <a:buClr>
                <a:srgbClr val="549E39"/>
              </a:buClr>
              <a:buSzPct val="85000"/>
              <a:defRPr/>
            </a:pP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缘由</a:t>
            </a:r>
            <a:r>
              <a:rPr lang="zh-CN" altLang="en-US" sz="2000" b="1" dirty="0">
                <a:solidFill>
                  <a:prstClr val="black"/>
                </a:solidFill>
                <a:latin typeface="微软雅黑" panose="020B0503020204020204" pitchFamily="34" charset="-122"/>
                <a:ea typeface="微软雅黑" panose="020B0503020204020204" pitchFamily="34" charset="-122"/>
              </a:rPr>
              <a:t>：屏幕能够显示的列表项数是有限的，可以复用移出屏幕的列表项的</a:t>
            </a:r>
            <a:r>
              <a:rPr lang="en-US" altLang="zh-CN" sz="2000" b="1" dirty="0">
                <a:solidFill>
                  <a:prstClr val="black"/>
                </a:solidFill>
                <a:latin typeface="微软雅黑" panose="020B0503020204020204" pitchFamily="34" charset="-122"/>
                <a:ea typeface="微软雅黑" panose="020B0503020204020204" pitchFamily="34" charset="-122"/>
              </a:rPr>
              <a:t>View</a:t>
            </a:r>
            <a:r>
              <a:rPr lang="zh-CN" altLang="en-US" sz="2000" b="1" dirty="0">
                <a:solidFill>
                  <a:prstClr val="black"/>
                </a:solidFill>
                <a:latin typeface="微软雅黑" panose="020B0503020204020204" pitchFamily="34" charset="-122"/>
                <a:ea typeface="微软雅黑" panose="020B0503020204020204" pitchFamily="34" charset="-122"/>
              </a:rPr>
              <a:t>，只需要更新其中的数据即可</a:t>
            </a:r>
            <a:endParaRPr lang="en-US" altLang="zh-CN" sz="20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059151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1"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2" nodeType="clickEffect">
                                  <p:stCondLst>
                                    <p:cond delay="0"/>
                                  </p:stCondLst>
                                  <p:childTnLst>
                                    <p:animEffect transition="out" filter="fade">
                                      <p:cBhvr>
                                        <p:cTn id="50" dur="500" tmFilter="0, 0; .2, .5; .8, .5; 1, 0"/>
                                        <p:tgtEl>
                                          <p:spTgt spid="16"/>
                                        </p:tgtEl>
                                      </p:cBhvr>
                                    </p:animEffect>
                                    <p:animScale>
                                      <p:cBhvr>
                                        <p:cTn id="51" dur="250" autoRev="1" fill="hold"/>
                                        <p:tgtEl>
                                          <p:spTgt spid="16"/>
                                        </p:tgtEl>
                                      </p:cBhvr>
                                      <p:by x="105000" y="105000"/>
                                    </p:animScale>
                                  </p:childTnLst>
                                </p:cTn>
                              </p:par>
                            </p:childTnLst>
                          </p:cTn>
                        </p:par>
                        <p:par>
                          <p:cTn id="52" fill="hold">
                            <p:stCondLst>
                              <p:cond delay="500"/>
                            </p:stCondLst>
                            <p:childTnLst>
                              <p:par>
                                <p:cTn id="53" presetID="1" presetClass="exit"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hidden"/>
                                      </p:to>
                                    </p:se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anim calcmode="lin" valueType="num">
                                      <p:cBhvr>
                                        <p:cTn id="67" dur="500" fill="hold"/>
                                        <p:tgtEl>
                                          <p:spTgt spid="19"/>
                                        </p:tgtEl>
                                        <p:attrNameLst>
                                          <p:attrName>ppt_x</p:attrName>
                                        </p:attrNameLst>
                                      </p:cBhvr>
                                      <p:tavLst>
                                        <p:tav tm="0">
                                          <p:val>
                                            <p:strVal val="#ppt_x"/>
                                          </p:val>
                                        </p:tav>
                                        <p:tav tm="100000">
                                          <p:val>
                                            <p:strVal val="#ppt_x"/>
                                          </p:val>
                                        </p:tav>
                                      </p:tavLst>
                                    </p:anim>
                                    <p:anim calcmode="lin" valueType="num">
                                      <p:cBhvr>
                                        <p:cTn id="68" dur="500" fill="hold"/>
                                        <p:tgtEl>
                                          <p:spTgt spid="19"/>
                                        </p:tgtEl>
                                        <p:attrNameLst>
                                          <p:attrName>ppt_y</p:attrName>
                                        </p:attrNameLst>
                                      </p:cBhvr>
                                      <p:tavLst>
                                        <p:tav tm="0">
                                          <p:val>
                                            <p:strVal val="#ppt_y+.1"/>
                                          </p:val>
                                        </p:tav>
                                        <p:tav tm="100000">
                                          <p:val>
                                            <p:strVal val="#ppt_y"/>
                                          </p:val>
                                        </p:tav>
                                      </p:tavLst>
                                    </p:anim>
                                  </p:childTnLst>
                                </p:cTn>
                              </p:par>
                              <p:par>
                                <p:cTn id="69" presetID="1" presetClass="exit" presetSubtype="0" fill="hold" grpId="3" nodeType="withEffect">
                                  <p:stCondLst>
                                    <p:cond delay="0"/>
                                  </p:stCondLst>
                                  <p:childTnLst>
                                    <p:set>
                                      <p:cBhvr>
                                        <p:cTn id="70" dur="1" fill="hold">
                                          <p:stCondLst>
                                            <p:cond delay="0"/>
                                          </p:stCondLst>
                                        </p:cTn>
                                        <p:tgtEl>
                                          <p:spTgt spid="1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7"/>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8"/>
                                        </p:tgtEl>
                                        <p:attrNameLst>
                                          <p:attrName>style.visibility</p:attrName>
                                        </p:attrNameLst>
                                      </p:cBhvr>
                                      <p:to>
                                        <p:strVal val="hidden"/>
                                      </p:to>
                                    </p:set>
                                  </p:childTnLst>
                                </p:cTn>
                              </p:par>
                              <p:par>
                                <p:cTn id="85" presetID="42" presetClass="entr" presetSubtype="0" fill="hold" grpId="0" nodeType="withEffect">
                                  <p:stCondLst>
                                    <p:cond delay="10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anim calcmode="lin" valueType="num">
                                      <p:cBhvr>
                                        <p:cTn id="88" dur="500" fill="hold"/>
                                        <p:tgtEl>
                                          <p:spTgt spid="29"/>
                                        </p:tgtEl>
                                        <p:attrNameLst>
                                          <p:attrName>ppt_x</p:attrName>
                                        </p:attrNameLst>
                                      </p:cBhvr>
                                      <p:tavLst>
                                        <p:tav tm="0">
                                          <p:val>
                                            <p:strVal val="#ppt_x"/>
                                          </p:val>
                                        </p:tav>
                                        <p:tav tm="100000">
                                          <p:val>
                                            <p:strVal val="#ppt_x"/>
                                          </p:val>
                                        </p:tav>
                                      </p:tavLst>
                                    </p:anim>
                                    <p:anim calcmode="lin" valueType="num">
                                      <p:cBhvr>
                                        <p:cTn id="89" dur="500" fill="hold"/>
                                        <p:tgtEl>
                                          <p:spTgt spid="2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20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anim calcmode="lin" valueType="num">
                                      <p:cBhvr>
                                        <p:cTn id="93" dur="500" fill="hold"/>
                                        <p:tgtEl>
                                          <p:spTgt spid="27"/>
                                        </p:tgtEl>
                                        <p:attrNameLst>
                                          <p:attrName>ppt_x</p:attrName>
                                        </p:attrNameLst>
                                      </p:cBhvr>
                                      <p:tavLst>
                                        <p:tav tm="0">
                                          <p:val>
                                            <p:strVal val="#ppt_x"/>
                                          </p:val>
                                        </p:tav>
                                        <p:tav tm="100000">
                                          <p:val>
                                            <p:strVal val="#ppt_x"/>
                                          </p:val>
                                        </p:tav>
                                      </p:tavLst>
                                    </p:anim>
                                    <p:anim calcmode="lin" valueType="num">
                                      <p:cBhvr>
                                        <p:cTn id="94" dur="500" fill="hold"/>
                                        <p:tgtEl>
                                          <p:spTgt spid="2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30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anim calcmode="lin" valueType="num">
                                      <p:cBhvr>
                                        <p:cTn id="98" dur="500" fill="hold"/>
                                        <p:tgtEl>
                                          <p:spTgt spid="25"/>
                                        </p:tgtEl>
                                        <p:attrNameLst>
                                          <p:attrName>ppt_x</p:attrName>
                                        </p:attrNameLst>
                                      </p:cBhvr>
                                      <p:tavLst>
                                        <p:tav tm="0">
                                          <p:val>
                                            <p:strVal val="#ppt_x"/>
                                          </p:val>
                                        </p:tav>
                                        <p:tav tm="100000">
                                          <p:val>
                                            <p:strVal val="#ppt_x"/>
                                          </p:val>
                                        </p:tav>
                                      </p:tavLst>
                                    </p:anim>
                                    <p:anim calcmode="lin" valueType="num">
                                      <p:cBhvr>
                                        <p:cTn id="99" dur="500" fill="hold"/>
                                        <p:tgtEl>
                                          <p:spTgt spid="25"/>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40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anim calcmode="lin" valueType="num">
                                      <p:cBhvr>
                                        <p:cTn id="103" dur="500" fill="hold"/>
                                        <p:tgtEl>
                                          <p:spTgt spid="23"/>
                                        </p:tgtEl>
                                        <p:attrNameLst>
                                          <p:attrName>ppt_x</p:attrName>
                                        </p:attrNameLst>
                                      </p:cBhvr>
                                      <p:tavLst>
                                        <p:tav tm="0">
                                          <p:val>
                                            <p:strVal val="#ppt_x"/>
                                          </p:val>
                                        </p:tav>
                                        <p:tav tm="100000">
                                          <p:val>
                                            <p:strVal val="#ppt_x"/>
                                          </p:val>
                                        </p:tav>
                                      </p:tavLst>
                                    </p:anim>
                                    <p:anim calcmode="lin" valueType="num">
                                      <p:cBhvr>
                                        <p:cTn id="104" dur="500" fill="hold"/>
                                        <p:tgtEl>
                                          <p:spTgt spid="23"/>
                                        </p:tgtEl>
                                        <p:attrNameLst>
                                          <p:attrName>ppt_y</p:attrName>
                                        </p:attrNameLst>
                                      </p:cBhvr>
                                      <p:tavLst>
                                        <p:tav tm="0">
                                          <p:val>
                                            <p:strVal val="#ppt_y+.1"/>
                                          </p:val>
                                        </p:tav>
                                        <p:tav tm="100000">
                                          <p:val>
                                            <p:strVal val="#ppt_y"/>
                                          </p:val>
                                        </p:tav>
                                      </p:tavLst>
                                    </p:anim>
                                  </p:childTnLst>
                                </p:cTn>
                              </p:par>
                              <p:par>
                                <p:cTn id="105" presetID="1" presetClass="entr" presetSubtype="0" fill="hold" grpId="0" nodeType="with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fade">
                                      <p:cBhvr>
                                        <p:cTn id="116" dur="500"/>
                                        <p:tgtEl>
                                          <p:spTgt spid="3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left)">
                                      <p:cBhvr>
                                        <p:cTn id="121" dur="500"/>
                                        <p:tgtEl>
                                          <p:spTgt spid="33"/>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wipe(left)">
                                      <p:cBhvr>
                                        <p:cTn id="124" dur="500"/>
                                        <p:tgtEl>
                                          <p:spTgt spid="32"/>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wipe(left)">
                                      <p:cBhvr>
                                        <p:cTn id="127" dur="500"/>
                                        <p:tgtEl>
                                          <p:spTgt spid="3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wipe(down)">
                                      <p:cBhvr>
                                        <p:cTn id="132" dur="500"/>
                                        <p:tgtEl>
                                          <p:spTgt spid="3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1" nodeType="click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wipe(left)">
                                      <p:cBhvr>
                                        <p:cTn id="137" dur="500"/>
                                        <p:tgtEl>
                                          <p:spTgt spid="42"/>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wipe(left)">
                                      <p:cBhvr>
                                        <p:cTn id="140" dur="500"/>
                                        <p:tgtEl>
                                          <p:spTgt spid="37"/>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38"/>
                                        </p:tgtEl>
                                        <p:attrNameLst>
                                          <p:attrName>style.visibility</p:attrName>
                                        </p:attrNameLst>
                                      </p:cBhvr>
                                      <p:to>
                                        <p:strVal val="visible"/>
                                      </p:to>
                                    </p:set>
                                    <p:animEffect transition="in" filter="wipe(left)">
                                      <p:cBhvr>
                                        <p:cTn id="143" dur="500"/>
                                        <p:tgtEl>
                                          <p:spTgt spid="38"/>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39"/>
                                        </p:tgtEl>
                                        <p:attrNameLst>
                                          <p:attrName>style.visibility</p:attrName>
                                        </p:attrNameLst>
                                      </p:cBhvr>
                                      <p:to>
                                        <p:strVal val="visible"/>
                                      </p:to>
                                    </p:set>
                                    <p:animEffect transition="in" filter="wipe(left)">
                                      <p:cBhvr>
                                        <p:cTn id="146" dur="500"/>
                                        <p:tgtEl>
                                          <p:spTgt spid="39"/>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40"/>
                                        </p:tgtEl>
                                        <p:attrNameLst>
                                          <p:attrName>style.visibility</p:attrName>
                                        </p:attrNameLst>
                                      </p:cBhvr>
                                      <p:to>
                                        <p:strVal val="visible"/>
                                      </p:to>
                                    </p:set>
                                    <p:animEffect transition="in" filter="wipe(left)">
                                      <p:cBhvr>
                                        <p:cTn id="149" dur="500"/>
                                        <p:tgtEl>
                                          <p:spTgt spid="40"/>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41"/>
                                        </p:tgtEl>
                                        <p:attrNameLst>
                                          <p:attrName>style.visibility</p:attrName>
                                        </p:attrNameLst>
                                      </p:cBhvr>
                                      <p:to>
                                        <p:strVal val="visible"/>
                                      </p:to>
                                    </p:set>
                                    <p:animEffect transition="in" filter="wipe(left)">
                                      <p:cBhvr>
                                        <p:cTn id="152" dur="500"/>
                                        <p:tgtEl>
                                          <p:spTgt spid="41"/>
                                        </p:tgtEl>
                                      </p:cBhvr>
                                    </p:animEffect>
                                  </p:childTnLst>
                                </p:cTn>
                              </p:par>
                            </p:childTnLst>
                          </p:cTn>
                        </p:par>
                      </p:childTnLst>
                    </p:cTn>
                  </p:par>
                  <p:par>
                    <p:cTn id="153" fill="hold">
                      <p:stCondLst>
                        <p:cond delay="indefinite"/>
                      </p:stCondLst>
                      <p:childTnLst>
                        <p:par>
                          <p:cTn id="154" fill="hold">
                            <p:stCondLst>
                              <p:cond delay="0"/>
                            </p:stCondLst>
                            <p:childTnLst>
                              <p:par>
                                <p:cTn id="155" presetID="26" presetClass="emph" presetSubtype="0" fill="hold" grpId="2" nodeType="clickEffect">
                                  <p:stCondLst>
                                    <p:cond delay="0"/>
                                  </p:stCondLst>
                                  <p:childTnLst>
                                    <p:animEffect transition="out" filter="fade">
                                      <p:cBhvr>
                                        <p:cTn id="156" dur="500" tmFilter="0, 0; .2, .5; .8, .5; 1, 0"/>
                                        <p:tgtEl>
                                          <p:spTgt spid="42"/>
                                        </p:tgtEl>
                                      </p:cBhvr>
                                    </p:animEffect>
                                    <p:animScale>
                                      <p:cBhvr>
                                        <p:cTn id="157" dur="250" autoRev="1" fill="hold"/>
                                        <p:tgtEl>
                                          <p:spTgt spid="42"/>
                                        </p:tgtEl>
                                      </p:cBhvr>
                                      <p:by x="105000" y="105000"/>
                                    </p:animScale>
                                  </p:childTnLst>
                                </p:cTn>
                              </p:par>
                            </p:childTnLst>
                          </p:cTn>
                        </p:par>
                        <p:par>
                          <p:cTn id="158" fill="hold">
                            <p:stCondLst>
                              <p:cond delay="500"/>
                            </p:stCondLst>
                            <p:childTnLst>
                              <p:par>
                                <p:cTn id="159" presetID="1" presetClass="exit" presetSubtype="0" fill="hold" grpId="0" nodeType="afterEffect">
                                  <p:stCondLst>
                                    <p:cond delay="0"/>
                                  </p:stCondLst>
                                  <p:childTnLst>
                                    <p:set>
                                      <p:cBhvr>
                                        <p:cTn id="160" dur="1" fill="hold">
                                          <p:stCondLst>
                                            <p:cond delay="0"/>
                                          </p:stCondLst>
                                        </p:cTn>
                                        <p:tgtEl>
                                          <p:spTgt spid="42"/>
                                        </p:tgtEl>
                                        <p:attrNameLst>
                                          <p:attrName>style.visibility</p:attrName>
                                        </p:attrNameLst>
                                      </p:cBhvr>
                                      <p:to>
                                        <p:strVal val="hidden"/>
                                      </p:to>
                                    </p:se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43"/>
                                        </p:tgtEl>
                                        <p:attrNameLst>
                                          <p:attrName>style.visibility</p:attrName>
                                        </p:attrNameLst>
                                      </p:cBhvr>
                                      <p:to>
                                        <p:strVal val="visible"/>
                                      </p:to>
                                    </p:set>
                                    <p:animEffect transition="in" filter="wipe(down)">
                                      <p:cBhvr>
                                        <p:cTn id="164" dur="500"/>
                                        <p:tgtEl>
                                          <p:spTgt spid="43"/>
                                        </p:tgtEl>
                                      </p:cBhvr>
                                    </p:animEffect>
                                  </p:childTnLst>
                                </p:cTn>
                              </p:par>
                            </p:childTnLst>
                          </p:cTn>
                        </p:par>
                        <p:par>
                          <p:cTn id="165" fill="hold">
                            <p:stCondLst>
                              <p:cond delay="1000"/>
                            </p:stCondLst>
                            <p:childTnLst>
                              <p:par>
                                <p:cTn id="166" presetID="22" presetClass="entr" presetSubtype="1" fill="hold" grpId="0" nodeType="afterEffect">
                                  <p:stCondLst>
                                    <p:cond delay="0"/>
                                  </p:stCondLst>
                                  <p:childTnLst>
                                    <p:set>
                                      <p:cBhvr>
                                        <p:cTn id="167" dur="1" fill="hold">
                                          <p:stCondLst>
                                            <p:cond delay="0"/>
                                          </p:stCondLst>
                                        </p:cTn>
                                        <p:tgtEl>
                                          <p:spTgt spid="45"/>
                                        </p:tgtEl>
                                        <p:attrNameLst>
                                          <p:attrName>style.visibility</p:attrName>
                                        </p:attrNameLst>
                                      </p:cBhvr>
                                      <p:to>
                                        <p:strVal val="visible"/>
                                      </p:to>
                                    </p:set>
                                    <p:animEffect transition="in" filter="wipe(up)">
                                      <p:cBhvr>
                                        <p:cTn id="168" dur="500"/>
                                        <p:tgtEl>
                                          <p:spTgt spid="45"/>
                                        </p:tgtEl>
                                      </p:cBhvr>
                                    </p:animEffect>
                                  </p:childTnLst>
                                </p:cTn>
                              </p:par>
                            </p:childTnLst>
                          </p:cTn>
                        </p:par>
                        <p:par>
                          <p:cTn id="169" fill="hold">
                            <p:stCondLst>
                              <p:cond delay="1500"/>
                            </p:stCondLst>
                            <p:childTnLst>
                              <p:par>
                                <p:cTn id="170" presetID="22" presetClass="entr" presetSubtype="4" fill="hold" grpId="0" nodeType="after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wipe(down)">
                                      <p:cBhvr>
                                        <p:cTn id="17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animBg="1"/>
      <p:bldP spid="10" grpId="0"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animBg="1"/>
      <p:bldP spid="16" grpId="1" animBg="1"/>
      <p:bldP spid="16" grpId="2" animBg="1"/>
      <p:bldP spid="16" grpId="3" animBg="1"/>
      <p:bldP spid="17" grpId="0" animBg="1"/>
      <p:bldP spid="17" grpId="1" animBg="1"/>
      <p:bldP spid="18" grpId="0" animBg="1"/>
      <p:bldP spid="18" grpId="1" animBg="1"/>
      <p:bldP spid="19" grpId="0" animBg="1"/>
      <p:bldP spid="21" grpId="0" animBg="1"/>
      <p:bldP spid="23" grpId="0" animBg="1"/>
      <p:bldP spid="25" grpId="0" animBg="1"/>
      <p:bldP spid="27" grpId="0" animBg="1"/>
      <p:bldP spid="29" grpId="0" animBg="1"/>
      <p:bldP spid="31" grpId="0" animBg="1"/>
      <p:bldP spid="32" grpId="0" animBg="1"/>
      <p:bldP spid="33" grpId="0" animBg="1"/>
      <p:bldP spid="34" grpId="0"/>
      <p:bldP spid="36" grpId="0"/>
      <p:bldP spid="37" grpId="0" animBg="1"/>
      <p:bldP spid="38" grpId="0" animBg="1"/>
      <p:bldP spid="39" grpId="0" animBg="1"/>
      <p:bldP spid="40" grpId="0" animBg="1"/>
      <p:bldP spid="41" grpId="0"/>
      <p:bldP spid="42" grpId="0" animBg="1"/>
      <p:bldP spid="42" grpId="1" animBg="1"/>
      <p:bldP spid="42" grpId="2" animBg="1"/>
      <p:bldP spid="43" grpId="0" animBg="1"/>
      <p:bldP spid="44" grpId="0" animBg="1"/>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4C2774E1-605D-4D93-AA0B-B380DD344C56}"/>
              </a:ext>
            </a:extLst>
          </p:cNvPr>
          <p:cNvSpPr>
            <a:spLocks noGrp="1"/>
          </p:cNvSpPr>
          <p:nvPr>
            <p:ph idx="1"/>
          </p:nvPr>
        </p:nvSpPr>
        <p:spPr/>
        <p:txBody>
          <a:bodyPr/>
          <a:lstStyle/>
          <a:p>
            <a:r>
              <a:rPr lang="zh-CN" altLang="en-US" dirty="0"/>
              <a:t>优化：使用参数 </a:t>
            </a:r>
            <a:r>
              <a:rPr lang="en-US" altLang="zh-CN" dirty="0" err="1"/>
              <a:t>convertView</a:t>
            </a:r>
            <a:r>
              <a:rPr lang="en-US" altLang="zh-CN" dirty="0"/>
              <a:t> </a:t>
            </a:r>
            <a:r>
              <a:rPr lang="zh-CN" altLang="en-US" dirty="0"/>
              <a:t>缓存子项布局</a:t>
            </a:r>
            <a:r>
              <a:rPr lang="en-US" altLang="zh-CN" dirty="0"/>
              <a:t>View</a:t>
            </a:r>
          </a:p>
          <a:p>
            <a:pPr marL="0" indent="0">
              <a:buNone/>
            </a:pPr>
            <a:endParaRPr lang="zh-CN" altLang="en-US" dirty="0"/>
          </a:p>
        </p:txBody>
      </p:sp>
      <p:sp>
        <p:nvSpPr>
          <p:cNvPr id="3" name="标题 2">
            <a:extLst>
              <a:ext uri="{FF2B5EF4-FFF2-40B4-BE49-F238E27FC236}">
                <a16:creationId xmlns="" xmlns:a16="http://schemas.microsoft.com/office/drawing/2014/main" id="{9E8DC1DC-3A18-43EE-83F7-F6CC15F990CC}"/>
              </a:ext>
            </a:extLst>
          </p:cNvPr>
          <p:cNvSpPr>
            <a:spLocks noGrp="1"/>
          </p:cNvSpPr>
          <p:nvPr>
            <p:ph type="title"/>
          </p:nvPr>
        </p:nvSpPr>
        <p:spPr/>
        <p:txBody>
          <a:bodyPr/>
          <a:lstStyle/>
          <a:p>
            <a:r>
              <a:rPr lang="zh-CN" altLang="en-US" dirty="0"/>
              <a:t> getView</a:t>
            </a:r>
            <a:r>
              <a:rPr lang="en-US" altLang="zh-CN" dirty="0"/>
              <a:t>() </a:t>
            </a:r>
            <a:r>
              <a:rPr lang="zh-CN" altLang="en-US" dirty="0"/>
              <a:t>方法实现</a:t>
            </a:r>
            <a:r>
              <a:rPr lang="en-US" altLang="zh-CN" dirty="0"/>
              <a:t>(2)</a:t>
            </a:r>
            <a:endParaRPr lang="zh-CN" altLang="en-US" dirty="0"/>
          </a:p>
        </p:txBody>
      </p:sp>
      <p:sp>
        <p:nvSpPr>
          <p:cNvPr id="5" name="矩形 4">
            <a:extLst>
              <a:ext uri="{FF2B5EF4-FFF2-40B4-BE49-F238E27FC236}">
                <a16:creationId xmlns="" xmlns:a16="http://schemas.microsoft.com/office/drawing/2014/main" id="{5263C5A0-DFFD-4391-B403-10AF6D62ECFE}"/>
              </a:ext>
            </a:extLst>
          </p:cNvPr>
          <p:cNvSpPr/>
          <p:nvPr/>
        </p:nvSpPr>
        <p:spPr>
          <a:xfrm>
            <a:off x="947862" y="1825980"/>
            <a:ext cx="9197628" cy="4247317"/>
          </a:xfrm>
          <a:prstGeom prst="rect">
            <a:avLst/>
          </a:prstGeom>
          <a:solidFill>
            <a:schemeClr val="bg1"/>
          </a:solidFill>
          <a:ln>
            <a:solidFill>
              <a:schemeClr val="tx1"/>
            </a:solidFill>
          </a:ln>
        </p:spPr>
        <p:txBody>
          <a:bodyPr wrap="square">
            <a:spAutoFit/>
          </a:bodyPr>
          <a:lstStyle/>
          <a:p>
            <a:r>
              <a:rPr lang="en-US" altLang="zh-CN" dirty="0"/>
              <a:t> @Override</a:t>
            </a:r>
          </a:p>
          <a:p>
            <a:r>
              <a:rPr lang="en-US" altLang="zh-CN" dirty="0"/>
              <a:t>        public View </a:t>
            </a:r>
            <a:r>
              <a:rPr lang="en-US" altLang="zh-CN" dirty="0" err="1"/>
              <a:t>getView</a:t>
            </a:r>
            <a:r>
              <a:rPr lang="en-US" altLang="zh-CN" dirty="0"/>
              <a:t>(int position, View </a:t>
            </a:r>
            <a:r>
              <a:rPr lang="en-US" altLang="zh-CN" b="1" dirty="0" err="1">
                <a:solidFill>
                  <a:srgbClr val="C00000"/>
                </a:solidFill>
              </a:rPr>
              <a:t>convertView</a:t>
            </a:r>
            <a:r>
              <a:rPr lang="en-US" altLang="zh-CN" dirty="0"/>
              <a:t>, </a:t>
            </a:r>
            <a:r>
              <a:rPr lang="en-US" altLang="zh-CN" dirty="0" err="1"/>
              <a:t>ViewGroup</a:t>
            </a:r>
            <a:r>
              <a:rPr lang="en-US" altLang="zh-CN" dirty="0"/>
              <a:t> parent) {</a:t>
            </a:r>
          </a:p>
          <a:p>
            <a:r>
              <a:rPr lang="en-US" altLang="zh-CN" b="1" dirty="0">
                <a:solidFill>
                  <a:srgbClr val="C00000"/>
                </a:solidFill>
              </a:rPr>
              <a:t>            	if(</a:t>
            </a:r>
            <a:r>
              <a:rPr lang="en-US" altLang="zh-CN" b="1" dirty="0" err="1">
                <a:solidFill>
                  <a:srgbClr val="C00000"/>
                </a:solidFill>
              </a:rPr>
              <a:t>convertView</a:t>
            </a:r>
            <a:r>
              <a:rPr lang="en-US" altLang="zh-CN" b="1" dirty="0">
                <a:solidFill>
                  <a:srgbClr val="C00000"/>
                </a:solidFill>
              </a:rPr>
              <a:t> == null)//</a:t>
            </a:r>
            <a:r>
              <a:rPr lang="zh-CN" altLang="en-US" b="1" dirty="0">
                <a:solidFill>
                  <a:srgbClr val="C00000"/>
                </a:solidFill>
              </a:rPr>
              <a:t>没有可复用的 </a:t>
            </a:r>
            <a:r>
              <a:rPr lang="en-US" altLang="zh-CN" b="1" dirty="0">
                <a:solidFill>
                  <a:srgbClr val="C00000"/>
                </a:solidFill>
              </a:rPr>
              <a:t>View</a:t>
            </a:r>
            <a:r>
              <a:rPr lang="zh-CN" altLang="en-US" b="1" dirty="0">
                <a:solidFill>
                  <a:srgbClr val="C00000"/>
                </a:solidFill>
              </a:rPr>
              <a:t>才加载</a:t>
            </a:r>
            <a:endParaRPr lang="en-US" altLang="zh-CN" b="1" dirty="0">
              <a:solidFill>
                <a:srgbClr val="C00000"/>
              </a:solidFill>
            </a:endParaRPr>
          </a:p>
          <a:p>
            <a:r>
              <a:rPr lang="en-US" altLang="zh-CN" dirty="0"/>
              <a:t>	      </a:t>
            </a:r>
            <a:r>
              <a:rPr lang="en-US" altLang="zh-CN" dirty="0" err="1"/>
              <a:t>convertView</a:t>
            </a:r>
            <a:r>
              <a:rPr lang="en-US" altLang="zh-CN" b="1" dirty="0"/>
              <a:t> = </a:t>
            </a:r>
            <a:r>
              <a:rPr lang="en-US" altLang="zh-CN" b="1" dirty="0" err="1"/>
              <a:t>mInflater.inflate</a:t>
            </a:r>
            <a:r>
              <a:rPr lang="en-US" altLang="zh-CN" b="1" dirty="0"/>
              <a:t>(</a:t>
            </a:r>
            <a:r>
              <a:rPr lang="en-US" altLang="zh-CN" b="1" dirty="0" err="1"/>
              <a:t>R.layout.listview_item,null</a:t>
            </a:r>
            <a:r>
              <a:rPr lang="en-US" altLang="zh-CN" b="1" dirty="0"/>
              <a:t>);</a:t>
            </a:r>
          </a:p>
          <a:p>
            <a:endParaRPr lang="en-US" altLang="zh-CN" b="1" dirty="0"/>
          </a:p>
          <a:p>
            <a:r>
              <a:rPr lang="en-US" altLang="zh-CN" b="1" dirty="0"/>
              <a:t>	</a:t>
            </a:r>
            <a:r>
              <a:rPr lang="en-US" altLang="zh-CN" dirty="0" err="1"/>
              <a:t>ImageView</a:t>
            </a:r>
            <a:r>
              <a:rPr lang="en-US" altLang="zh-CN" dirty="0"/>
              <a:t> </a:t>
            </a:r>
            <a:r>
              <a:rPr lang="en-US" altLang="zh-CN" dirty="0" err="1"/>
              <a:t>img</a:t>
            </a:r>
            <a:r>
              <a:rPr lang="en-US" altLang="zh-CN" dirty="0"/>
              <a:t> = (</a:t>
            </a:r>
            <a:r>
              <a:rPr lang="en-US" altLang="zh-CN" dirty="0" err="1"/>
              <a:t>ImageView</a:t>
            </a:r>
            <a:r>
              <a:rPr lang="en-US" altLang="zh-CN" dirty="0"/>
              <a:t>) </a:t>
            </a:r>
            <a:r>
              <a:rPr lang="en-US" altLang="zh-CN" dirty="0" err="1"/>
              <a:t>convertView.findViewById</a:t>
            </a:r>
            <a:r>
              <a:rPr lang="en-US" altLang="zh-CN" dirty="0"/>
              <a:t>(</a:t>
            </a:r>
            <a:r>
              <a:rPr lang="en-US" altLang="zh-CN" dirty="0" err="1"/>
              <a:t>R.id.news_thumb</a:t>
            </a:r>
            <a:r>
              <a:rPr lang="en-US" altLang="zh-CN" dirty="0"/>
              <a:t>);</a:t>
            </a:r>
          </a:p>
          <a:p>
            <a:r>
              <a:rPr lang="en-US" altLang="zh-CN" dirty="0"/>
              <a:t>	</a:t>
            </a:r>
            <a:r>
              <a:rPr lang="en-US" altLang="zh-CN" dirty="0" err="1"/>
              <a:t>TextView</a:t>
            </a:r>
            <a:r>
              <a:rPr lang="en-US" altLang="zh-CN" dirty="0"/>
              <a:t> title = (</a:t>
            </a:r>
            <a:r>
              <a:rPr lang="en-US" altLang="zh-CN" dirty="0" err="1"/>
              <a:t>TextView</a:t>
            </a:r>
            <a:r>
              <a:rPr lang="en-US" altLang="zh-CN" dirty="0"/>
              <a:t>) </a:t>
            </a:r>
            <a:r>
              <a:rPr lang="en-US" altLang="zh-CN" dirty="0" err="1"/>
              <a:t>convertView.findViewById</a:t>
            </a:r>
            <a:r>
              <a:rPr lang="en-US" altLang="zh-CN" dirty="0"/>
              <a:t>(</a:t>
            </a:r>
            <a:r>
              <a:rPr lang="en-US" altLang="zh-CN" dirty="0" err="1"/>
              <a:t>R.id.news_title</a:t>
            </a:r>
            <a:r>
              <a:rPr lang="en-US" altLang="zh-CN" dirty="0"/>
              <a:t>);</a:t>
            </a:r>
          </a:p>
          <a:p>
            <a:r>
              <a:rPr lang="en-US" altLang="zh-CN" dirty="0"/>
              <a:t>	</a:t>
            </a:r>
            <a:r>
              <a:rPr lang="en-US" altLang="zh-CN" dirty="0" err="1"/>
              <a:t>TextView</a:t>
            </a:r>
            <a:r>
              <a:rPr lang="en-US" altLang="zh-CN" dirty="0"/>
              <a:t> info = (</a:t>
            </a:r>
            <a:r>
              <a:rPr lang="en-US" altLang="zh-CN" dirty="0" err="1"/>
              <a:t>TextView</a:t>
            </a:r>
            <a:r>
              <a:rPr lang="en-US" altLang="zh-CN" dirty="0"/>
              <a:t>) </a:t>
            </a:r>
            <a:r>
              <a:rPr lang="en-US" altLang="zh-CN" dirty="0" err="1"/>
              <a:t>convertView.findViewById</a:t>
            </a:r>
            <a:r>
              <a:rPr lang="en-US" altLang="zh-CN" dirty="0"/>
              <a:t>(</a:t>
            </a:r>
            <a:r>
              <a:rPr lang="en-US" altLang="zh-CN" dirty="0" err="1"/>
              <a:t>R.id.news_info</a:t>
            </a:r>
            <a:r>
              <a:rPr lang="en-US" altLang="zh-CN" dirty="0"/>
              <a:t>);</a:t>
            </a:r>
          </a:p>
          <a:p>
            <a:r>
              <a:rPr lang="en-US" altLang="zh-CN" dirty="0"/>
              <a:t>	</a:t>
            </a:r>
            <a:r>
              <a:rPr lang="en-US" altLang="zh-CN" dirty="0" err="1"/>
              <a:t>ImageButton</a:t>
            </a:r>
            <a:r>
              <a:rPr lang="en-US" altLang="zh-CN" dirty="0"/>
              <a:t> </a:t>
            </a:r>
            <a:r>
              <a:rPr lang="en-US" altLang="zh-CN" dirty="0" err="1"/>
              <a:t>btn</a:t>
            </a:r>
            <a:r>
              <a:rPr lang="en-US" altLang="zh-CN" dirty="0"/>
              <a:t> = (</a:t>
            </a:r>
            <a:r>
              <a:rPr lang="en-US" altLang="zh-CN" dirty="0" err="1"/>
              <a:t>ImageButton</a:t>
            </a:r>
            <a:r>
              <a:rPr lang="en-US" altLang="zh-CN" dirty="0"/>
              <a:t>) </a:t>
            </a:r>
            <a:r>
              <a:rPr lang="en-US" altLang="zh-CN" dirty="0" err="1"/>
              <a:t>convertView.findViewById</a:t>
            </a:r>
            <a:r>
              <a:rPr lang="en-US" altLang="zh-CN" dirty="0"/>
              <a:t>(</a:t>
            </a:r>
            <a:r>
              <a:rPr lang="en-US" altLang="zh-CN" dirty="0" err="1"/>
              <a:t>R.id.news_btn</a:t>
            </a:r>
            <a:r>
              <a:rPr lang="en-US" altLang="zh-CN" dirty="0"/>
              <a:t>);</a:t>
            </a:r>
          </a:p>
          <a:p>
            <a:endParaRPr lang="en-US" altLang="zh-CN" dirty="0"/>
          </a:p>
          <a:p>
            <a:r>
              <a:rPr lang="en-US" altLang="zh-CN" dirty="0"/>
              <a:t>	</a:t>
            </a:r>
            <a:r>
              <a:rPr lang="en-US" altLang="zh-CN" dirty="0" err="1"/>
              <a:t>img.setImageResource</a:t>
            </a:r>
            <a:r>
              <a:rPr lang="en-US" altLang="zh-CN" dirty="0"/>
              <a:t>((Integer) </a:t>
            </a:r>
            <a:r>
              <a:rPr lang="en-US" altLang="zh-CN" dirty="0" err="1"/>
              <a:t>mData.get</a:t>
            </a:r>
            <a:r>
              <a:rPr lang="en-US" altLang="zh-CN" dirty="0"/>
              <a:t>(position).get("</a:t>
            </a:r>
            <a:r>
              <a:rPr lang="en-US" altLang="zh-CN" dirty="0" err="1"/>
              <a:t>news_thumb</a:t>
            </a:r>
            <a:r>
              <a:rPr lang="en-US" altLang="zh-CN" dirty="0"/>
              <a:t>"));</a:t>
            </a:r>
          </a:p>
          <a:p>
            <a:r>
              <a:rPr lang="en-US" altLang="zh-CN" dirty="0"/>
              <a:t>	</a:t>
            </a:r>
            <a:r>
              <a:rPr lang="en-US" altLang="zh-CN" dirty="0" err="1"/>
              <a:t>title.setText</a:t>
            </a:r>
            <a:r>
              <a:rPr lang="en-US" altLang="zh-CN" dirty="0"/>
              <a:t>((String) </a:t>
            </a:r>
            <a:r>
              <a:rPr lang="en-US" altLang="zh-CN" dirty="0" err="1"/>
              <a:t>mData.get</a:t>
            </a:r>
            <a:r>
              <a:rPr lang="en-US" altLang="zh-CN" dirty="0"/>
              <a:t>(position).get("</a:t>
            </a:r>
            <a:r>
              <a:rPr lang="en-US" altLang="zh-CN" dirty="0" err="1"/>
              <a:t>news_title</a:t>
            </a:r>
            <a:r>
              <a:rPr lang="en-US" altLang="zh-CN" dirty="0"/>
              <a:t>"));</a:t>
            </a:r>
          </a:p>
          <a:p>
            <a:r>
              <a:rPr lang="en-US" altLang="zh-CN" dirty="0"/>
              <a:t>	</a:t>
            </a:r>
            <a:r>
              <a:rPr lang="en-US" altLang="zh-CN" dirty="0" err="1"/>
              <a:t>info.setText</a:t>
            </a:r>
            <a:r>
              <a:rPr lang="en-US" altLang="zh-CN" dirty="0"/>
              <a:t>((String) </a:t>
            </a:r>
            <a:r>
              <a:rPr lang="en-US" altLang="zh-CN" dirty="0" err="1"/>
              <a:t>mData.get</a:t>
            </a:r>
            <a:r>
              <a:rPr lang="en-US" altLang="zh-CN" dirty="0"/>
              <a:t>(position).get("</a:t>
            </a:r>
            <a:r>
              <a:rPr lang="en-US" altLang="zh-CN" dirty="0" err="1"/>
              <a:t>news_info</a:t>
            </a:r>
            <a:r>
              <a:rPr lang="en-US" altLang="zh-CN" dirty="0"/>
              <a:t>"));</a:t>
            </a:r>
          </a:p>
          <a:p>
            <a:pPr lvl="1"/>
            <a:r>
              <a:rPr lang="en-US" altLang="zh-CN" dirty="0"/>
              <a:t>	return </a:t>
            </a:r>
            <a:r>
              <a:rPr lang="en-US" altLang="zh-CN" dirty="0" err="1"/>
              <a:t>convertView</a:t>
            </a:r>
            <a:r>
              <a:rPr lang="en-US" altLang="zh-CN" dirty="0"/>
              <a:t>;</a:t>
            </a:r>
          </a:p>
          <a:p>
            <a:r>
              <a:rPr lang="en-US" altLang="zh-CN" dirty="0"/>
              <a:t>        }</a:t>
            </a:r>
            <a:endParaRPr lang="zh-CN" altLang="en-US" dirty="0"/>
          </a:p>
        </p:txBody>
      </p:sp>
      <p:sp>
        <p:nvSpPr>
          <p:cNvPr id="7" name="矩形 6">
            <a:extLst>
              <a:ext uri="{FF2B5EF4-FFF2-40B4-BE49-F238E27FC236}">
                <a16:creationId xmlns="" xmlns:a16="http://schemas.microsoft.com/office/drawing/2014/main" id="{81C36329-FEB8-4FF4-895E-532AA072FB8C}"/>
              </a:ext>
            </a:extLst>
          </p:cNvPr>
          <p:cNvSpPr/>
          <p:nvPr/>
        </p:nvSpPr>
        <p:spPr>
          <a:xfrm>
            <a:off x="4629406" y="5427399"/>
            <a:ext cx="5516083" cy="584775"/>
          </a:xfrm>
          <a:prstGeom prst="rect">
            <a:avLst/>
          </a:prstGeom>
          <a:solidFill>
            <a:schemeClr val="bg1"/>
          </a:solidFill>
          <a:ln>
            <a:solidFill>
              <a:schemeClr val="tx1"/>
            </a:solidFill>
          </a:ln>
        </p:spPr>
        <p:txBody>
          <a:bodyPr wrap="square">
            <a:spAutoFit/>
          </a:bodyPr>
          <a:lstStyle/>
          <a:p>
            <a:r>
              <a:rPr lang="zh-CN" altLang="en-US" sz="1600" b="1" dirty="0">
                <a:solidFill>
                  <a:srgbClr val="C00000"/>
                </a:solidFill>
              </a:rPr>
              <a:t>优点：减少了加载子项</a:t>
            </a:r>
            <a:r>
              <a:rPr lang="en-US" altLang="zh-CN" sz="1600" b="1" dirty="0">
                <a:solidFill>
                  <a:srgbClr val="C00000"/>
                </a:solidFill>
              </a:rPr>
              <a:t>View</a:t>
            </a:r>
            <a:r>
              <a:rPr lang="zh-CN" altLang="en-US" sz="1600" b="1" dirty="0">
                <a:solidFill>
                  <a:srgbClr val="C00000"/>
                </a:solidFill>
              </a:rPr>
              <a:t>的次数</a:t>
            </a:r>
          </a:p>
          <a:p>
            <a:r>
              <a:rPr lang="zh-CN" altLang="en-US" sz="1600" b="1" dirty="0">
                <a:solidFill>
                  <a:srgbClr val="C00000"/>
                </a:solidFill>
              </a:rPr>
              <a:t>不足：每次都要调用 </a:t>
            </a:r>
            <a:r>
              <a:rPr lang="en-US" altLang="zh-CN" sz="1600" b="1" dirty="0" err="1">
                <a:solidFill>
                  <a:srgbClr val="C00000"/>
                </a:solidFill>
              </a:rPr>
              <a:t>findViewById</a:t>
            </a:r>
            <a:r>
              <a:rPr lang="en-US" altLang="zh-CN" sz="1600" b="1" dirty="0">
                <a:solidFill>
                  <a:srgbClr val="C00000"/>
                </a:solidFill>
              </a:rPr>
              <a:t>()</a:t>
            </a:r>
            <a:r>
              <a:rPr lang="zh-CN" altLang="en-US" sz="1600" b="1" dirty="0">
                <a:solidFill>
                  <a:srgbClr val="C00000"/>
                </a:solidFill>
              </a:rPr>
              <a:t> 获取各子控件引用</a:t>
            </a:r>
          </a:p>
        </p:txBody>
      </p:sp>
    </p:spTree>
    <p:extLst>
      <p:ext uri="{BB962C8B-B14F-4D97-AF65-F5344CB8AC3E}">
        <p14:creationId xmlns="" xmlns:p14="http://schemas.microsoft.com/office/powerpoint/2010/main" val="31973548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B0E14E9C-730A-49D0-8954-77BC51B90F05}"/>
              </a:ext>
            </a:extLst>
          </p:cNvPr>
          <p:cNvSpPr>
            <a:spLocks noGrp="1"/>
          </p:cNvSpPr>
          <p:nvPr>
            <p:ph idx="1"/>
          </p:nvPr>
        </p:nvSpPr>
        <p:spPr>
          <a:xfrm>
            <a:off x="609600" y="126757"/>
            <a:ext cx="10972800" cy="960171"/>
          </a:xfrm>
        </p:spPr>
        <p:txBody>
          <a:bodyPr/>
          <a:lstStyle/>
          <a:p>
            <a:r>
              <a:rPr lang="zh-CN" altLang="en-US" dirty="0"/>
              <a:t>进一步优化：使用</a:t>
            </a:r>
            <a:r>
              <a:rPr lang="en-US" altLang="zh-CN" dirty="0" err="1"/>
              <a:t>ViewHolder</a:t>
            </a:r>
            <a:r>
              <a:rPr lang="zh-CN" altLang="en-US" dirty="0"/>
              <a:t>缓存列项的各子控件实例。</a:t>
            </a:r>
          </a:p>
          <a:p>
            <a:pPr lvl="1"/>
            <a:r>
              <a:rPr lang="en-US" altLang="zh-CN" dirty="0" err="1"/>
              <a:t>ViewHolder</a:t>
            </a:r>
            <a:r>
              <a:rPr lang="zh-CN" altLang="en-US" dirty="0"/>
              <a:t>通常设计为一个内部类</a:t>
            </a:r>
          </a:p>
        </p:txBody>
      </p:sp>
      <p:sp>
        <p:nvSpPr>
          <p:cNvPr id="4" name="矩形 3">
            <a:extLst>
              <a:ext uri="{FF2B5EF4-FFF2-40B4-BE49-F238E27FC236}">
                <a16:creationId xmlns="" xmlns:a16="http://schemas.microsoft.com/office/drawing/2014/main" id="{4CA882FD-F6A9-44ED-968D-2154B5B55A46}"/>
              </a:ext>
            </a:extLst>
          </p:cNvPr>
          <p:cNvSpPr/>
          <p:nvPr/>
        </p:nvSpPr>
        <p:spPr>
          <a:xfrm>
            <a:off x="1079620" y="1184431"/>
            <a:ext cx="9018129" cy="4781004"/>
          </a:xfrm>
          <a:prstGeom prst="rect">
            <a:avLst/>
          </a:prstGeom>
          <a:solidFill>
            <a:schemeClr val="accent3">
              <a:lumMod val="40000"/>
              <a:lumOff val="60000"/>
            </a:schemeClr>
          </a:solidFill>
          <a:ln>
            <a:solidFill>
              <a:schemeClr val="accent1"/>
            </a:solidFill>
          </a:ln>
        </p:spPr>
        <p:txBody>
          <a:bodyPr wrap="square" lIns="0" tIns="35663" rIns="0" bIns="35663">
            <a:spAutoFit/>
          </a:bodyPr>
          <a:lstStyle/>
          <a:p>
            <a:r>
              <a:rPr lang="en-US" altLang="zh-CN" dirty="0"/>
              <a:t>public class </a:t>
            </a:r>
            <a:r>
              <a:rPr lang="en-US" altLang="zh-CN" b="1" dirty="0" err="1">
                <a:solidFill>
                  <a:srgbClr val="0000FF"/>
                </a:solidFill>
              </a:rPr>
              <a:t>MyAdapter</a:t>
            </a:r>
            <a:r>
              <a:rPr lang="en-US" altLang="zh-CN" dirty="0">
                <a:solidFill>
                  <a:srgbClr val="FF0000"/>
                </a:solidFill>
              </a:rPr>
              <a:t> </a:t>
            </a:r>
            <a:r>
              <a:rPr lang="en-US" altLang="zh-CN" dirty="0"/>
              <a:t>extends </a:t>
            </a:r>
            <a:r>
              <a:rPr lang="en-US" altLang="zh-CN" b="1" dirty="0" err="1">
                <a:solidFill>
                  <a:srgbClr val="0000FF"/>
                </a:solidFill>
              </a:rPr>
              <a:t>BaseAdapter</a:t>
            </a:r>
            <a:r>
              <a:rPr lang="en-US" altLang="zh-CN" dirty="0">
                <a:solidFill>
                  <a:srgbClr val="0000FF"/>
                </a:solidFill>
              </a:rPr>
              <a:t> </a:t>
            </a:r>
            <a:r>
              <a:rPr lang="en-US" altLang="zh-CN" dirty="0"/>
              <a:t>{</a:t>
            </a:r>
          </a:p>
          <a:p>
            <a:pPr lvl="1"/>
            <a:r>
              <a:rPr lang="en-US" altLang="zh-CN" dirty="0"/>
              <a:t>private  List&lt;HashMap&lt;String, Object&gt;&gt; </a:t>
            </a:r>
            <a:r>
              <a:rPr lang="en-US" altLang="zh-CN" dirty="0" err="1"/>
              <a:t>mData</a:t>
            </a:r>
            <a:r>
              <a:rPr lang="en-US" altLang="zh-CN" dirty="0"/>
              <a:t>;</a:t>
            </a:r>
          </a:p>
          <a:p>
            <a:pPr lvl="1"/>
            <a:r>
              <a:rPr lang="en-US" altLang="zh-CN" dirty="0"/>
              <a:t>private </a:t>
            </a:r>
            <a:r>
              <a:rPr lang="en-US" altLang="zh-CN" dirty="0" err="1"/>
              <a:t>LayoutInflater</a:t>
            </a:r>
            <a:r>
              <a:rPr lang="en-US" altLang="zh-CN" dirty="0"/>
              <a:t> </a:t>
            </a:r>
            <a:r>
              <a:rPr lang="en-US" altLang="zh-CN" dirty="0" err="1"/>
              <a:t>mInflater</a:t>
            </a:r>
            <a:r>
              <a:rPr lang="en-US" altLang="zh-CN" dirty="0"/>
              <a:t>;</a:t>
            </a:r>
          </a:p>
          <a:p>
            <a:pPr lvl="1"/>
            <a:r>
              <a:rPr lang="en-US" altLang="zh-CN" dirty="0"/>
              <a:t>public final class </a:t>
            </a:r>
            <a:r>
              <a:rPr lang="en-US" altLang="zh-CN" b="1" dirty="0" err="1">
                <a:solidFill>
                  <a:srgbClr val="0000FF"/>
                </a:solidFill>
              </a:rPr>
              <a:t>ViewHolder</a:t>
            </a:r>
            <a:r>
              <a:rPr lang="en-US" altLang="zh-CN" dirty="0"/>
              <a:t>{</a:t>
            </a:r>
          </a:p>
          <a:p>
            <a:pPr lvl="1" indent="346702"/>
            <a:r>
              <a:rPr lang="en-US" altLang="zh-CN" dirty="0"/>
              <a:t>public </a:t>
            </a:r>
            <a:r>
              <a:rPr lang="en-US" altLang="zh-CN" dirty="0" err="1"/>
              <a:t>ImageView</a:t>
            </a:r>
            <a:r>
              <a:rPr lang="en-US" altLang="zh-CN" dirty="0"/>
              <a:t> </a:t>
            </a:r>
            <a:r>
              <a:rPr lang="en-US" altLang="zh-CN" dirty="0" err="1"/>
              <a:t>img</a:t>
            </a:r>
            <a:r>
              <a:rPr lang="en-US" altLang="zh-CN" dirty="0"/>
              <a:t>;</a:t>
            </a:r>
          </a:p>
          <a:p>
            <a:pPr lvl="1" indent="346702"/>
            <a:r>
              <a:rPr lang="en-US" altLang="zh-CN" dirty="0"/>
              <a:t>public </a:t>
            </a:r>
            <a:r>
              <a:rPr lang="en-US" altLang="zh-CN" dirty="0" err="1"/>
              <a:t>TextView</a:t>
            </a:r>
            <a:r>
              <a:rPr lang="en-US" altLang="zh-CN" dirty="0"/>
              <a:t> title;</a:t>
            </a:r>
          </a:p>
          <a:p>
            <a:pPr lvl="1" indent="346702"/>
            <a:r>
              <a:rPr lang="en-US" altLang="zh-CN" dirty="0"/>
              <a:t>public </a:t>
            </a:r>
            <a:r>
              <a:rPr lang="en-US" altLang="zh-CN" dirty="0" err="1"/>
              <a:t>TextView</a:t>
            </a:r>
            <a:r>
              <a:rPr lang="en-US" altLang="zh-CN" dirty="0"/>
              <a:t> info;</a:t>
            </a:r>
          </a:p>
          <a:p>
            <a:pPr lvl="1" indent="346702"/>
            <a:r>
              <a:rPr lang="en-US" altLang="zh-CN" dirty="0"/>
              <a:t>public </a:t>
            </a:r>
            <a:r>
              <a:rPr lang="en-US" altLang="zh-CN" dirty="0" err="1"/>
              <a:t>ImageButton</a:t>
            </a:r>
            <a:r>
              <a:rPr lang="en-US" altLang="zh-CN" dirty="0"/>
              <a:t> </a:t>
            </a:r>
            <a:r>
              <a:rPr lang="en-US" altLang="zh-CN" dirty="0" err="1"/>
              <a:t>btn</a:t>
            </a:r>
            <a:r>
              <a:rPr lang="en-US" altLang="zh-CN" dirty="0"/>
              <a:t>;</a:t>
            </a:r>
          </a:p>
          <a:p>
            <a:pPr lvl="1"/>
            <a:r>
              <a:rPr lang="en-US" altLang="zh-CN" dirty="0"/>
              <a:t>}</a:t>
            </a:r>
          </a:p>
          <a:p>
            <a:pPr lvl="1"/>
            <a:r>
              <a:rPr lang="en-US" altLang="zh-CN" dirty="0"/>
              <a:t>public </a:t>
            </a:r>
            <a:r>
              <a:rPr lang="en-US" altLang="zh-CN" dirty="0" err="1"/>
              <a:t>MyAdapter</a:t>
            </a:r>
            <a:r>
              <a:rPr lang="en-US" altLang="zh-CN" dirty="0"/>
              <a:t>(Context </a:t>
            </a:r>
            <a:r>
              <a:rPr lang="en-US" altLang="zh-CN" dirty="0" err="1"/>
              <a:t>context</a:t>
            </a:r>
            <a:r>
              <a:rPr lang="en-US" altLang="zh-CN" dirty="0"/>
              <a:t>, List&lt;HashMap&lt;String, Object&gt;&gt; </a:t>
            </a:r>
            <a:r>
              <a:rPr lang="en-US" altLang="zh-CN" dirty="0" err="1"/>
              <a:t>dataList</a:t>
            </a:r>
            <a:r>
              <a:rPr lang="en-US" altLang="zh-CN" dirty="0"/>
              <a:t> ){</a:t>
            </a:r>
          </a:p>
          <a:p>
            <a:pPr lvl="1"/>
            <a:r>
              <a:rPr lang="en-US" altLang="zh-CN" dirty="0"/>
              <a:t>	//……</a:t>
            </a:r>
          </a:p>
          <a:p>
            <a:pPr indent="449251"/>
            <a:r>
              <a:rPr lang="en-US" altLang="zh-CN" dirty="0"/>
              <a:t>}</a:t>
            </a:r>
          </a:p>
          <a:p>
            <a:pPr marL="349178" indent="-2477"/>
            <a:r>
              <a:rPr lang="en-US" altLang="zh-CN" dirty="0"/>
              <a:t>  @Override</a:t>
            </a:r>
          </a:p>
          <a:p>
            <a:pPr marL="1822658" indent="-1475958"/>
            <a:r>
              <a:rPr lang="en-US" altLang="zh-CN" dirty="0"/>
              <a:t>  public View </a:t>
            </a:r>
            <a:r>
              <a:rPr lang="en-US" altLang="zh-CN" b="1" dirty="0" err="1">
                <a:solidFill>
                  <a:srgbClr val="C00000"/>
                </a:solidFill>
              </a:rPr>
              <a:t>getView</a:t>
            </a:r>
            <a:r>
              <a:rPr lang="en-US" altLang="zh-CN" dirty="0"/>
              <a:t>(final int position, View </a:t>
            </a:r>
            <a:r>
              <a:rPr lang="en-US" altLang="zh-CN" dirty="0" err="1"/>
              <a:t>convertView</a:t>
            </a:r>
            <a:r>
              <a:rPr lang="en-US" altLang="zh-CN" dirty="0"/>
              <a:t>, </a:t>
            </a:r>
            <a:r>
              <a:rPr lang="en-US" altLang="zh-CN" dirty="0" err="1"/>
              <a:t>ViewGroup</a:t>
            </a:r>
            <a:r>
              <a:rPr lang="en-US" altLang="zh-CN" dirty="0"/>
              <a:t> parent) {</a:t>
            </a:r>
          </a:p>
          <a:p>
            <a:pPr marL="349178" indent="347941"/>
            <a:r>
              <a:rPr lang="en-US" altLang="zh-CN" dirty="0"/>
              <a:t>   //…… </a:t>
            </a:r>
            <a:br>
              <a:rPr lang="en-US" altLang="zh-CN" dirty="0"/>
            </a:br>
            <a:r>
              <a:rPr lang="en-US" altLang="zh-CN" dirty="0"/>
              <a:t>  }</a:t>
            </a:r>
          </a:p>
          <a:p>
            <a:r>
              <a:rPr lang="en-US" altLang="zh-CN" dirty="0"/>
              <a:t>}</a:t>
            </a:r>
            <a:endParaRPr lang="zh-CN" altLang="en-US" dirty="0"/>
          </a:p>
        </p:txBody>
      </p:sp>
      <p:sp>
        <p:nvSpPr>
          <p:cNvPr id="5" name="矩形 4">
            <a:extLst>
              <a:ext uri="{FF2B5EF4-FFF2-40B4-BE49-F238E27FC236}">
                <a16:creationId xmlns="" xmlns:a16="http://schemas.microsoft.com/office/drawing/2014/main" id="{ECA25105-A1CE-4FD8-9997-1443046EA95A}"/>
              </a:ext>
            </a:extLst>
          </p:cNvPr>
          <p:cNvSpPr/>
          <p:nvPr/>
        </p:nvSpPr>
        <p:spPr>
          <a:xfrm>
            <a:off x="1510167" y="2058800"/>
            <a:ext cx="4078515" cy="1654629"/>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42780460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EEA86A99-4A8A-4917-97E7-BBEC0003EB8F}"/>
              </a:ext>
            </a:extLst>
          </p:cNvPr>
          <p:cNvSpPr/>
          <p:nvPr/>
        </p:nvSpPr>
        <p:spPr>
          <a:xfrm>
            <a:off x="-1" y="0"/>
            <a:ext cx="9419573" cy="6789246"/>
          </a:xfrm>
          <a:prstGeom prst="rect">
            <a:avLst/>
          </a:prstGeom>
          <a:solidFill>
            <a:schemeClr val="accent2">
              <a:lumMod val="20000"/>
              <a:lumOff val="80000"/>
            </a:schemeClr>
          </a:solidFill>
          <a:ln>
            <a:solidFill>
              <a:schemeClr val="accent1"/>
            </a:solidFill>
          </a:ln>
        </p:spPr>
        <p:txBody>
          <a:bodyPr wrap="square" lIns="71323" tIns="35663" rIns="71323" bIns="35663">
            <a:spAutoFit/>
          </a:bodyPr>
          <a:lstStyle/>
          <a:p>
            <a:r>
              <a:rPr lang="en-US" altLang="zh-CN" dirty="0"/>
              <a:t>public View </a:t>
            </a:r>
            <a:r>
              <a:rPr lang="en-US" altLang="zh-CN" dirty="0" err="1"/>
              <a:t>getView</a:t>
            </a:r>
            <a:r>
              <a:rPr lang="en-US" altLang="zh-CN" dirty="0"/>
              <a:t>(final int position, View </a:t>
            </a:r>
            <a:r>
              <a:rPr lang="en-US" altLang="zh-CN" b="1" dirty="0" err="1"/>
              <a:t>convertView</a:t>
            </a:r>
            <a:r>
              <a:rPr lang="en-US" altLang="zh-CN" dirty="0"/>
              <a:t>, </a:t>
            </a:r>
            <a:r>
              <a:rPr lang="en-US" altLang="zh-CN" dirty="0" err="1"/>
              <a:t>ViewGroup</a:t>
            </a:r>
            <a:r>
              <a:rPr lang="en-US" altLang="zh-CN" dirty="0"/>
              <a:t> parent) {                         </a:t>
            </a:r>
          </a:p>
          <a:p>
            <a:pPr indent="277361"/>
            <a:r>
              <a:rPr lang="en-US" altLang="zh-CN" dirty="0" err="1"/>
              <a:t>ViewHolder</a:t>
            </a:r>
            <a:r>
              <a:rPr lang="en-US" altLang="zh-CN" dirty="0"/>
              <a:t> holder = null;</a:t>
            </a:r>
          </a:p>
          <a:p>
            <a:pPr indent="277361"/>
            <a:r>
              <a:rPr lang="en-US" altLang="zh-CN" dirty="0"/>
              <a:t>if (</a:t>
            </a:r>
            <a:r>
              <a:rPr lang="en-US" altLang="zh-CN" dirty="0" err="1"/>
              <a:t>convertView</a:t>
            </a:r>
            <a:r>
              <a:rPr lang="en-US" altLang="zh-CN" dirty="0"/>
              <a:t> == null) {                                 </a:t>
            </a:r>
          </a:p>
          <a:p>
            <a:pPr indent="562153"/>
            <a:r>
              <a:rPr lang="en-US" altLang="zh-CN" dirty="0" err="1"/>
              <a:t>convertView</a:t>
            </a:r>
            <a:r>
              <a:rPr lang="en-US" altLang="zh-CN" dirty="0"/>
              <a:t> = </a:t>
            </a:r>
            <a:r>
              <a:rPr lang="en-US" altLang="zh-CN" dirty="0" err="1"/>
              <a:t>mInflater.inflate</a:t>
            </a:r>
            <a:r>
              <a:rPr lang="en-US" altLang="zh-CN" dirty="0"/>
              <a:t>(</a:t>
            </a:r>
            <a:r>
              <a:rPr lang="en-US" altLang="zh-CN" dirty="0" err="1"/>
              <a:t>R.layout.listview_item_bt</a:t>
            </a:r>
            <a:r>
              <a:rPr lang="en-US" altLang="zh-CN" dirty="0"/>
              <a:t>, null);</a:t>
            </a:r>
          </a:p>
          <a:p>
            <a:pPr indent="562153">
              <a:spcBef>
                <a:spcPts val="936"/>
              </a:spcBef>
            </a:pPr>
            <a:r>
              <a:rPr lang="en-US" altLang="zh-CN" dirty="0"/>
              <a:t>holder=new </a:t>
            </a:r>
            <a:r>
              <a:rPr lang="en-US" altLang="zh-CN" dirty="0" err="1"/>
              <a:t>ViewHolder</a:t>
            </a:r>
            <a:r>
              <a:rPr lang="en-US" altLang="zh-CN" dirty="0"/>
              <a:t>();                                  </a:t>
            </a:r>
          </a:p>
          <a:p>
            <a:pPr indent="562153"/>
            <a:r>
              <a:rPr lang="en-US" altLang="zh-CN" dirty="0" err="1"/>
              <a:t>holder.album_thumb</a:t>
            </a:r>
            <a:r>
              <a:rPr lang="en-US" altLang="zh-CN" dirty="0"/>
              <a:t> = (</a:t>
            </a:r>
            <a:r>
              <a:rPr lang="en-US" altLang="zh-CN" dirty="0" err="1"/>
              <a:t>ImageView</a:t>
            </a:r>
            <a:r>
              <a:rPr lang="en-US" altLang="zh-CN" dirty="0"/>
              <a:t>)</a:t>
            </a:r>
            <a:r>
              <a:rPr lang="en-US" altLang="zh-CN" dirty="0" err="1"/>
              <a:t>convertView.findViewById</a:t>
            </a:r>
            <a:r>
              <a:rPr lang="en-US" altLang="zh-CN" dirty="0"/>
              <a:t>(</a:t>
            </a:r>
            <a:r>
              <a:rPr lang="en-US" altLang="zh-CN" dirty="0" err="1"/>
              <a:t>R.id.album_thumb</a:t>
            </a:r>
            <a:r>
              <a:rPr lang="en-US" altLang="zh-CN" dirty="0"/>
              <a:t>);</a:t>
            </a:r>
          </a:p>
          <a:p>
            <a:pPr indent="562153"/>
            <a:r>
              <a:rPr lang="en-US" altLang="zh-CN" dirty="0" err="1"/>
              <a:t>holder.news_title</a:t>
            </a:r>
            <a:r>
              <a:rPr lang="en-US" altLang="zh-CN" dirty="0"/>
              <a:t> = (</a:t>
            </a:r>
            <a:r>
              <a:rPr lang="en-US" altLang="zh-CN" dirty="0" err="1"/>
              <a:t>TextView</a:t>
            </a:r>
            <a:r>
              <a:rPr lang="en-US" altLang="zh-CN" dirty="0"/>
              <a:t>)</a:t>
            </a:r>
            <a:r>
              <a:rPr lang="en-US" altLang="zh-CN" dirty="0" err="1"/>
              <a:t>convertView.findViewById</a:t>
            </a:r>
            <a:r>
              <a:rPr lang="en-US" altLang="zh-CN" dirty="0"/>
              <a:t>(</a:t>
            </a:r>
            <a:r>
              <a:rPr lang="en-US" altLang="zh-CN" dirty="0" err="1"/>
              <a:t>R.id.album_title</a:t>
            </a:r>
            <a:r>
              <a:rPr lang="en-US" altLang="zh-CN" dirty="0"/>
              <a:t>);</a:t>
            </a:r>
          </a:p>
          <a:p>
            <a:pPr indent="562153"/>
            <a:r>
              <a:rPr lang="en-US" altLang="zh-CN" dirty="0" err="1"/>
              <a:t>holder.news_info</a:t>
            </a:r>
            <a:r>
              <a:rPr lang="en-US" altLang="zh-CN" dirty="0"/>
              <a:t> = (</a:t>
            </a:r>
            <a:r>
              <a:rPr lang="en-US" altLang="zh-CN" dirty="0" err="1"/>
              <a:t>TextView</a:t>
            </a:r>
            <a:r>
              <a:rPr lang="en-US" altLang="zh-CN" dirty="0"/>
              <a:t>)</a:t>
            </a:r>
            <a:r>
              <a:rPr lang="en-US" altLang="zh-CN" dirty="0" err="1"/>
              <a:t>convertView.findViewById</a:t>
            </a:r>
            <a:r>
              <a:rPr lang="en-US" altLang="zh-CN" dirty="0"/>
              <a:t>(</a:t>
            </a:r>
            <a:r>
              <a:rPr lang="en-US" altLang="zh-CN" dirty="0" err="1"/>
              <a:t>R.id.album_info</a:t>
            </a:r>
            <a:r>
              <a:rPr lang="en-US" altLang="zh-CN" dirty="0"/>
              <a:t>);</a:t>
            </a:r>
          </a:p>
          <a:p>
            <a:pPr indent="562153"/>
            <a:r>
              <a:rPr lang="en-US" altLang="zh-CN" dirty="0" err="1"/>
              <a:t>holder.news_btn</a:t>
            </a:r>
            <a:r>
              <a:rPr lang="en-US" altLang="zh-CN" dirty="0"/>
              <a:t> = (</a:t>
            </a:r>
            <a:r>
              <a:rPr lang="en-US" altLang="zh-CN" dirty="0" err="1"/>
              <a:t>ImageButton</a:t>
            </a:r>
            <a:r>
              <a:rPr lang="en-US" altLang="zh-CN" dirty="0"/>
              <a:t>)</a:t>
            </a:r>
            <a:r>
              <a:rPr lang="en-US" altLang="zh-CN" dirty="0" err="1"/>
              <a:t>convertView.findViewById</a:t>
            </a:r>
            <a:r>
              <a:rPr lang="en-US" altLang="zh-CN" dirty="0"/>
              <a:t>(</a:t>
            </a:r>
            <a:r>
              <a:rPr lang="en-US" altLang="zh-CN" dirty="0" err="1"/>
              <a:t>R.id.album_btn</a:t>
            </a:r>
            <a:r>
              <a:rPr lang="en-US" altLang="zh-CN" dirty="0"/>
              <a:t>);</a:t>
            </a:r>
          </a:p>
          <a:p>
            <a:pPr indent="562153">
              <a:spcBef>
                <a:spcPts val="936"/>
              </a:spcBef>
            </a:pPr>
            <a:r>
              <a:rPr lang="en-US" altLang="zh-CN" dirty="0" err="1"/>
              <a:t>convertView.setTag</a:t>
            </a:r>
            <a:r>
              <a:rPr lang="en-US" altLang="zh-CN" dirty="0"/>
              <a:t>(holder);                                 </a:t>
            </a:r>
          </a:p>
          <a:p>
            <a:pPr indent="277361"/>
            <a:r>
              <a:rPr lang="en-US" altLang="zh-CN" dirty="0"/>
              <a:t>}else {                                 </a:t>
            </a:r>
          </a:p>
          <a:p>
            <a:pPr indent="562153"/>
            <a:r>
              <a:rPr lang="en-US" altLang="zh-CN" dirty="0"/>
              <a:t>holder = (</a:t>
            </a:r>
            <a:r>
              <a:rPr lang="en-US" altLang="zh-CN" dirty="0" err="1"/>
              <a:t>ViewHolder</a:t>
            </a:r>
            <a:r>
              <a:rPr lang="en-US" altLang="zh-CN" dirty="0"/>
              <a:t>)</a:t>
            </a:r>
            <a:r>
              <a:rPr lang="en-US" altLang="zh-CN" dirty="0" err="1"/>
              <a:t>convertView.getTag</a:t>
            </a:r>
            <a:r>
              <a:rPr lang="en-US" altLang="zh-CN" dirty="0"/>
              <a:t>();</a:t>
            </a:r>
          </a:p>
          <a:p>
            <a:pPr indent="277361"/>
            <a:r>
              <a:rPr lang="en-US" altLang="zh-CN" dirty="0"/>
              <a:t>}</a:t>
            </a:r>
          </a:p>
          <a:p>
            <a:pPr indent="277361"/>
            <a:r>
              <a:rPr lang="en-US" altLang="zh-CN" dirty="0"/>
              <a:t>HashMap&lt;</a:t>
            </a:r>
            <a:r>
              <a:rPr lang="en-US" altLang="zh-CN" dirty="0" err="1"/>
              <a:t>String,Object</a:t>
            </a:r>
            <a:r>
              <a:rPr lang="en-US" altLang="zh-CN" dirty="0"/>
              <a:t>&gt; data = </a:t>
            </a:r>
            <a:r>
              <a:rPr lang="en-US" altLang="zh-CN" b="1" dirty="0" err="1"/>
              <a:t>mData</a:t>
            </a:r>
            <a:r>
              <a:rPr lang="en-US" altLang="zh-CN" dirty="0" err="1"/>
              <a:t>.get</a:t>
            </a:r>
            <a:r>
              <a:rPr lang="en-US" altLang="zh-CN" dirty="0"/>
              <a:t>(position);</a:t>
            </a:r>
          </a:p>
          <a:p>
            <a:pPr indent="277361"/>
            <a:r>
              <a:rPr lang="en-US" altLang="zh-CN" dirty="0" err="1"/>
              <a:t>holder.img.setBackgroundResource</a:t>
            </a:r>
            <a:r>
              <a:rPr lang="en-US" altLang="zh-CN" dirty="0"/>
              <a:t>((Integer)</a:t>
            </a:r>
            <a:r>
              <a:rPr lang="en-US" altLang="zh-CN" dirty="0" err="1"/>
              <a:t>data.get</a:t>
            </a:r>
            <a:r>
              <a:rPr lang="en-US" altLang="zh-CN" dirty="0"/>
              <a:t>("</a:t>
            </a:r>
            <a:r>
              <a:rPr lang="en-US" altLang="zh-CN" dirty="0" err="1"/>
              <a:t>news_thumb</a:t>
            </a:r>
            <a:r>
              <a:rPr lang="en-US" altLang="zh-CN" dirty="0"/>
              <a:t>"));</a:t>
            </a:r>
          </a:p>
          <a:p>
            <a:pPr indent="277361"/>
            <a:r>
              <a:rPr lang="en-US" altLang="zh-CN" dirty="0" err="1"/>
              <a:t>holder.title.setText</a:t>
            </a:r>
            <a:r>
              <a:rPr lang="en-US" altLang="zh-CN" dirty="0"/>
              <a:t>(</a:t>
            </a:r>
            <a:r>
              <a:rPr lang="en-US" altLang="zh-CN" dirty="0" err="1"/>
              <a:t>data.get</a:t>
            </a:r>
            <a:r>
              <a:rPr lang="en-US" altLang="zh-CN" dirty="0"/>
              <a:t>("</a:t>
            </a:r>
            <a:r>
              <a:rPr lang="en-US" altLang="zh-CN" dirty="0" err="1"/>
              <a:t>news_title</a:t>
            </a:r>
            <a:r>
              <a:rPr lang="en-US" altLang="zh-CN" dirty="0"/>
              <a:t>").</a:t>
            </a:r>
            <a:r>
              <a:rPr lang="en-US" altLang="zh-CN" dirty="0" err="1"/>
              <a:t>toString</a:t>
            </a:r>
            <a:r>
              <a:rPr lang="en-US" altLang="zh-CN" dirty="0"/>
              <a:t>());</a:t>
            </a:r>
          </a:p>
          <a:p>
            <a:pPr indent="277361"/>
            <a:r>
              <a:rPr lang="en-US" altLang="zh-CN" dirty="0" err="1"/>
              <a:t>holder.info.setText</a:t>
            </a:r>
            <a:r>
              <a:rPr lang="en-US" altLang="zh-CN" dirty="0"/>
              <a:t>(</a:t>
            </a:r>
            <a:r>
              <a:rPr lang="en-US" altLang="zh-CN" dirty="0" err="1"/>
              <a:t>data.get</a:t>
            </a:r>
            <a:r>
              <a:rPr lang="en-US" altLang="zh-CN" dirty="0"/>
              <a:t>("</a:t>
            </a:r>
            <a:r>
              <a:rPr lang="en-US" altLang="zh-CN" dirty="0" err="1"/>
              <a:t>news_info</a:t>
            </a:r>
            <a:r>
              <a:rPr lang="en-US" altLang="zh-CN" dirty="0"/>
              <a:t>").</a:t>
            </a:r>
            <a:r>
              <a:rPr lang="en-US" altLang="zh-CN" dirty="0" err="1"/>
              <a:t>toString</a:t>
            </a:r>
            <a:r>
              <a:rPr lang="en-US" altLang="zh-CN" dirty="0"/>
              <a:t>());</a:t>
            </a:r>
          </a:p>
          <a:p>
            <a:pPr indent="277361">
              <a:spcBef>
                <a:spcPts val="936"/>
              </a:spcBef>
            </a:pPr>
            <a:r>
              <a:rPr lang="en-US" altLang="zh-CN" dirty="0" err="1"/>
              <a:t>holder.btn.setOnClickListener</a:t>
            </a:r>
            <a:r>
              <a:rPr lang="en-US" altLang="zh-CN" dirty="0"/>
              <a:t>(new </a:t>
            </a:r>
            <a:r>
              <a:rPr lang="en-US" altLang="zh-CN" dirty="0" err="1"/>
              <a:t>View.OnClickListener</a:t>
            </a:r>
            <a:r>
              <a:rPr lang="en-US" altLang="zh-CN" dirty="0"/>
              <a:t>() {                                 </a:t>
            </a:r>
          </a:p>
          <a:p>
            <a:pPr indent="491574"/>
            <a:r>
              <a:rPr lang="en-US" altLang="zh-CN" dirty="0"/>
              <a:t>@Override</a:t>
            </a:r>
          </a:p>
          <a:p>
            <a:pPr indent="491574"/>
            <a:r>
              <a:rPr lang="en-US" altLang="zh-CN" dirty="0"/>
              <a:t>public void </a:t>
            </a:r>
            <a:r>
              <a:rPr lang="en-US" altLang="zh-CN" dirty="0" err="1"/>
              <a:t>onClick</a:t>
            </a:r>
            <a:r>
              <a:rPr lang="en-US" altLang="zh-CN" dirty="0"/>
              <a:t>(View v) {</a:t>
            </a:r>
            <a:r>
              <a:rPr lang="en-US" altLang="zh-CN" dirty="0" err="1"/>
              <a:t>showInfo</a:t>
            </a:r>
            <a:r>
              <a:rPr lang="en-US" altLang="zh-CN" dirty="0"/>
              <a:t>(position);}</a:t>
            </a:r>
          </a:p>
          <a:p>
            <a:pPr indent="277361"/>
            <a:r>
              <a:rPr lang="en-US" altLang="zh-CN" dirty="0"/>
              <a:t>});</a:t>
            </a:r>
          </a:p>
          <a:p>
            <a:pPr indent="277361"/>
            <a:r>
              <a:rPr lang="en-US" altLang="zh-CN" dirty="0"/>
              <a:t>return </a:t>
            </a:r>
            <a:r>
              <a:rPr lang="en-US" altLang="zh-CN" dirty="0" err="1"/>
              <a:t>convertView</a:t>
            </a:r>
            <a:r>
              <a:rPr lang="en-US" altLang="zh-CN" dirty="0"/>
              <a:t>;</a:t>
            </a:r>
          </a:p>
          <a:p>
            <a:r>
              <a:rPr lang="en-US" altLang="zh-CN" dirty="0"/>
              <a:t>}</a:t>
            </a:r>
          </a:p>
        </p:txBody>
      </p:sp>
      <p:sp>
        <p:nvSpPr>
          <p:cNvPr id="5" name="矩形 4">
            <a:extLst>
              <a:ext uri="{FF2B5EF4-FFF2-40B4-BE49-F238E27FC236}">
                <a16:creationId xmlns="" xmlns:a16="http://schemas.microsoft.com/office/drawing/2014/main" id="{74D43FAF-72F5-4F4F-9076-4BC537DBE0D2}"/>
              </a:ext>
            </a:extLst>
          </p:cNvPr>
          <p:cNvSpPr/>
          <p:nvPr/>
        </p:nvSpPr>
        <p:spPr>
          <a:xfrm>
            <a:off x="620511" y="919076"/>
            <a:ext cx="6370320" cy="220133"/>
          </a:xfrm>
          <a:prstGeom prst="rect">
            <a:avLst/>
          </a:prstGeom>
          <a:noFill/>
          <a:ln w="19050">
            <a:solidFill>
              <a:srgbClr val="FF3399"/>
            </a:solidFill>
          </a:ln>
        </p:spPr>
        <p:style>
          <a:lnRef idx="1">
            <a:schemeClr val="accent3"/>
          </a:lnRef>
          <a:fillRef idx="2">
            <a:schemeClr val="accent3"/>
          </a:fillRef>
          <a:effectRef idx="1">
            <a:schemeClr val="accent3"/>
          </a:effectRef>
          <a:fontRef idx="minor">
            <a:schemeClr val="dk1"/>
          </a:fontRef>
        </p:style>
        <p:txBody>
          <a:bodyPr lIns="71323" tIns="35663" rIns="71323" bIns="35663" rtlCol="0" anchor="ctr"/>
          <a:lstStyle/>
          <a:p>
            <a:pPr algn="ctr"/>
            <a:endParaRPr lang="zh-CN" altLang="en-US"/>
          </a:p>
        </p:txBody>
      </p:sp>
      <p:sp>
        <p:nvSpPr>
          <p:cNvPr id="6" name="矩形 5">
            <a:extLst>
              <a:ext uri="{FF2B5EF4-FFF2-40B4-BE49-F238E27FC236}">
                <a16:creationId xmlns="" xmlns:a16="http://schemas.microsoft.com/office/drawing/2014/main" id="{505B2360-22FF-40E6-8681-DF2CC7A0DC09}"/>
              </a:ext>
            </a:extLst>
          </p:cNvPr>
          <p:cNvSpPr/>
          <p:nvPr/>
        </p:nvSpPr>
        <p:spPr>
          <a:xfrm>
            <a:off x="620512" y="1271346"/>
            <a:ext cx="8373363" cy="1296743"/>
          </a:xfrm>
          <a:prstGeom prst="rect">
            <a:avLst/>
          </a:prstGeom>
          <a:noFill/>
          <a:ln w="19050">
            <a:solidFill>
              <a:srgbClr val="FF3399"/>
            </a:solidFill>
          </a:ln>
        </p:spPr>
        <p:style>
          <a:lnRef idx="1">
            <a:schemeClr val="accent3"/>
          </a:lnRef>
          <a:fillRef idx="2">
            <a:schemeClr val="accent3"/>
          </a:fillRef>
          <a:effectRef idx="1">
            <a:schemeClr val="accent3"/>
          </a:effectRef>
          <a:fontRef idx="minor">
            <a:schemeClr val="dk1"/>
          </a:fontRef>
        </p:style>
        <p:txBody>
          <a:bodyPr lIns="71323" tIns="35663" rIns="71323" bIns="35663" rtlCol="0" anchor="ctr"/>
          <a:lstStyle/>
          <a:p>
            <a:pPr algn="ctr"/>
            <a:endParaRPr lang="zh-CN" altLang="en-US"/>
          </a:p>
        </p:txBody>
      </p:sp>
      <p:sp>
        <p:nvSpPr>
          <p:cNvPr id="7" name="矩形 6">
            <a:extLst>
              <a:ext uri="{FF2B5EF4-FFF2-40B4-BE49-F238E27FC236}">
                <a16:creationId xmlns="" xmlns:a16="http://schemas.microsoft.com/office/drawing/2014/main" id="{2BFEF3C9-DBD4-43AC-A3FB-96CB355E2676}"/>
              </a:ext>
            </a:extLst>
          </p:cNvPr>
          <p:cNvSpPr/>
          <p:nvPr/>
        </p:nvSpPr>
        <p:spPr>
          <a:xfrm>
            <a:off x="299341" y="3895756"/>
            <a:ext cx="7391400" cy="1086185"/>
          </a:xfrm>
          <a:prstGeom prst="rect">
            <a:avLst/>
          </a:prstGeom>
          <a:noFill/>
          <a:ln w="19050">
            <a:solidFill>
              <a:srgbClr val="FF3399"/>
            </a:solidFill>
          </a:ln>
        </p:spPr>
        <p:style>
          <a:lnRef idx="1">
            <a:schemeClr val="accent3"/>
          </a:lnRef>
          <a:fillRef idx="2">
            <a:schemeClr val="accent3"/>
          </a:fillRef>
          <a:effectRef idx="1">
            <a:schemeClr val="accent3"/>
          </a:effectRef>
          <a:fontRef idx="minor">
            <a:schemeClr val="dk1"/>
          </a:fontRef>
        </p:style>
        <p:txBody>
          <a:bodyPr lIns="71323" tIns="35663" rIns="71323" bIns="35663" rtlCol="0" anchor="ctr"/>
          <a:lstStyle/>
          <a:p>
            <a:pPr algn="ctr"/>
            <a:endParaRPr lang="zh-CN" altLang="en-US"/>
          </a:p>
        </p:txBody>
      </p:sp>
      <p:sp>
        <p:nvSpPr>
          <p:cNvPr id="8" name="矩形 7">
            <a:extLst>
              <a:ext uri="{FF2B5EF4-FFF2-40B4-BE49-F238E27FC236}">
                <a16:creationId xmlns="" xmlns:a16="http://schemas.microsoft.com/office/drawing/2014/main" id="{341E9389-F9D9-4D39-936C-BD738F4EDB6E}"/>
              </a:ext>
            </a:extLst>
          </p:cNvPr>
          <p:cNvSpPr/>
          <p:nvPr/>
        </p:nvSpPr>
        <p:spPr>
          <a:xfrm>
            <a:off x="620512" y="2732592"/>
            <a:ext cx="5852160" cy="270933"/>
          </a:xfrm>
          <a:prstGeom prst="rect">
            <a:avLst/>
          </a:prstGeom>
          <a:noFill/>
          <a:ln w="19050">
            <a:solidFill>
              <a:srgbClr val="FF3399"/>
            </a:solidFill>
          </a:ln>
        </p:spPr>
        <p:style>
          <a:lnRef idx="1">
            <a:schemeClr val="accent3"/>
          </a:lnRef>
          <a:fillRef idx="2">
            <a:schemeClr val="accent3"/>
          </a:fillRef>
          <a:effectRef idx="1">
            <a:schemeClr val="accent3"/>
          </a:effectRef>
          <a:fontRef idx="minor">
            <a:schemeClr val="dk1"/>
          </a:fontRef>
        </p:style>
        <p:txBody>
          <a:bodyPr lIns="71323" tIns="35663" rIns="71323" bIns="35663" rtlCol="0" anchor="ctr"/>
          <a:lstStyle/>
          <a:p>
            <a:pPr algn="ctr"/>
            <a:endParaRPr lang="zh-CN" altLang="en-US"/>
          </a:p>
        </p:txBody>
      </p:sp>
      <p:sp>
        <p:nvSpPr>
          <p:cNvPr id="9" name="矩形 8">
            <a:extLst>
              <a:ext uri="{FF2B5EF4-FFF2-40B4-BE49-F238E27FC236}">
                <a16:creationId xmlns="" xmlns:a16="http://schemas.microsoft.com/office/drawing/2014/main" id="{E6863778-EBD7-48D9-9B5B-3A77FF8231EF}"/>
              </a:ext>
            </a:extLst>
          </p:cNvPr>
          <p:cNvSpPr/>
          <p:nvPr/>
        </p:nvSpPr>
        <p:spPr>
          <a:xfrm>
            <a:off x="304800" y="4981942"/>
            <a:ext cx="7391400" cy="1186849"/>
          </a:xfrm>
          <a:prstGeom prst="rect">
            <a:avLst/>
          </a:prstGeom>
          <a:noFill/>
          <a:ln w="19050">
            <a:solidFill>
              <a:srgbClr val="FF3399"/>
            </a:solidFill>
          </a:ln>
        </p:spPr>
        <p:style>
          <a:lnRef idx="1">
            <a:schemeClr val="accent3"/>
          </a:lnRef>
          <a:fillRef idx="2">
            <a:schemeClr val="accent3"/>
          </a:fillRef>
          <a:effectRef idx="1">
            <a:schemeClr val="accent3"/>
          </a:effectRef>
          <a:fontRef idx="minor">
            <a:schemeClr val="dk1"/>
          </a:fontRef>
        </p:style>
        <p:txBody>
          <a:bodyPr lIns="71323" tIns="35663" rIns="71323" bIns="35663" rtlCol="0" anchor="ctr"/>
          <a:lstStyle/>
          <a:p>
            <a:pPr algn="ctr"/>
            <a:endParaRPr lang="zh-CN" altLang="en-US"/>
          </a:p>
        </p:txBody>
      </p:sp>
      <p:sp>
        <p:nvSpPr>
          <p:cNvPr id="10" name="TextBox 9">
            <a:extLst>
              <a:ext uri="{FF2B5EF4-FFF2-40B4-BE49-F238E27FC236}">
                <a16:creationId xmlns="" xmlns:a16="http://schemas.microsoft.com/office/drawing/2014/main" id="{7DC8031A-07A0-4B06-B190-81F23D3534FF}"/>
              </a:ext>
            </a:extLst>
          </p:cNvPr>
          <p:cNvSpPr txBox="1"/>
          <p:nvPr/>
        </p:nvSpPr>
        <p:spPr>
          <a:xfrm>
            <a:off x="7139940" y="900799"/>
            <a:ext cx="1158240" cy="256688"/>
          </a:xfrm>
          <a:prstGeom prst="rect">
            <a:avLst/>
          </a:prstGeom>
          <a:solidFill>
            <a:schemeClr val="accent2"/>
          </a:solidFill>
          <a:ln>
            <a:solidFill>
              <a:schemeClr val="bg2"/>
            </a:solidFill>
          </a:ln>
        </p:spPr>
        <p:txBody>
          <a:bodyPr wrap="square" lIns="28080" tIns="35663" rIns="28080" bIns="35663" rtlCol="0">
            <a:spAutoFit/>
          </a:bodyPr>
          <a:lstStyle/>
          <a:p>
            <a:r>
              <a:rPr lang="zh-CN" altLang="en-US" sz="1200">
                <a:latin typeface="微软雅黑" panose="020B0503020204020204" pitchFamily="34" charset="-122"/>
                <a:ea typeface="微软雅黑" panose="020B0503020204020204" pitchFamily="34" charset="-122"/>
              </a:rPr>
              <a:t>布局子项实例化</a:t>
            </a:r>
          </a:p>
        </p:txBody>
      </p:sp>
      <p:sp>
        <p:nvSpPr>
          <p:cNvPr id="11" name="TextBox 11">
            <a:extLst>
              <a:ext uri="{FF2B5EF4-FFF2-40B4-BE49-F238E27FC236}">
                <a16:creationId xmlns="" xmlns:a16="http://schemas.microsoft.com/office/drawing/2014/main" id="{5318FA07-0237-4B20-89E5-BDC8F014DBF2}"/>
              </a:ext>
            </a:extLst>
          </p:cNvPr>
          <p:cNvSpPr txBox="1"/>
          <p:nvPr/>
        </p:nvSpPr>
        <p:spPr>
          <a:xfrm>
            <a:off x="8119111" y="1328141"/>
            <a:ext cx="1158240" cy="626020"/>
          </a:xfrm>
          <a:prstGeom prst="rect">
            <a:avLst/>
          </a:prstGeom>
          <a:solidFill>
            <a:schemeClr val="accent2"/>
          </a:solidFill>
          <a:ln>
            <a:solidFill>
              <a:schemeClr val="bg2"/>
            </a:solidFill>
          </a:ln>
        </p:spPr>
        <p:txBody>
          <a:bodyPr wrap="square" lIns="28080" tIns="35663" rIns="28080" bIns="35663" rtlCol="0">
            <a:spAutoFit/>
          </a:bodyPr>
          <a:lstStyle/>
          <a:p>
            <a:pPr algn="just"/>
            <a:r>
              <a:rPr lang="zh-CN" altLang="en-US" sz="1200" dirty="0">
                <a:latin typeface="微软雅黑" panose="020B0503020204020204" pitchFamily="34" charset="-122"/>
                <a:ea typeface="微软雅黑" panose="020B0503020204020204" pitchFamily="34" charset="-122"/>
              </a:rPr>
              <a:t>布局子项中的各个控件缓存入</a:t>
            </a:r>
            <a:r>
              <a:rPr lang="en-US" altLang="zh-CN" sz="1200" dirty="0" err="1">
                <a:latin typeface="微软雅黑" panose="020B0503020204020204" pitchFamily="34" charset="-122"/>
                <a:ea typeface="微软雅黑" panose="020B0503020204020204" pitchFamily="34" charset="-122"/>
              </a:rPr>
              <a:t>HoldView</a:t>
            </a:r>
            <a:r>
              <a:rPr lang="zh-CN" altLang="en-US" sz="1200" dirty="0">
                <a:latin typeface="微软雅黑" panose="020B0503020204020204" pitchFamily="34" charset="-122"/>
                <a:ea typeface="微软雅黑" panose="020B0503020204020204" pitchFamily="34" charset="-122"/>
              </a:rPr>
              <a:t>实例</a:t>
            </a:r>
          </a:p>
        </p:txBody>
      </p:sp>
      <p:sp>
        <p:nvSpPr>
          <p:cNvPr id="12" name="TextBox 12">
            <a:extLst>
              <a:ext uri="{FF2B5EF4-FFF2-40B4-BE49-F238E27FC236}">
                <a16:creationId xmlns="" xmlns:a16="http://schemas.microsoft.com/office/drawing/2014/main" id="{7A29A607-A8CE-4256-BC04-D667AA2B6FE6}"/>
              </a:ext>
            </a:extLst>
          </p:cNvPr>
          <p:cNvSpPr txBox="1"/>
          <p:nvPr/>
        </p:nvSpPr>
        <p:spPr>
          <a:xfrm>
            <a:off x="6694174" y="2732592"/>
            <a:ext cx="1424940" cy="256688"/>
          </a:xfrm>
          <a:prstGeom prst="rect">
            <a:avLst/>
          </a:prstGeom>
          <a:solidFill>
            <a:schemeClr val="accent2"/>
          </a:solidFill>
          <a:ln>
            <a:solidFill>
              <a:schemeClr val="bg2"/>
            </a:solidFill>
          </a:ln>
        </p:spPr>
        <p:txBody>
          <a:bodyPr wrap="square" lIns="28080" tIns="35663" rIns="28080" bIns="35663" rtlCol="0">
            <a:spAutoFit/>
          </a:bodyPr>
          <a:lstStyle/>
          <a:p>
            <a:pPr algn="ctr"/>
            <a:r>
              <a:rPr lang="zh-CN" altLang="en-US" sz="1200" dirty="0">
                <a:latin typeface="微软雅黑" panose="020B0503020204020204" pitchFamily="34" charset="-122"/>
                <a:ea typeface="微软雅黑" panose="020B0503020204020204" pitchFamily="34" charset="-122"/>
              </a:rPr>
              <a:t>缓存</a:t>
            </a:r>
            <a:r>
              <a:rPr lang="en-US" altLang="zh-CN" sz="1200" dirty="0" err="1">
                <a:latin typeface="微软雅黑" panose="020B0503020204020204" pitchFamily="34" charset="-122"/>
                <a:ea typeface="微软雅黑" panose="020B0503020204020204" pitchFamily="34" charset="-122"/>
              </a:rPr>
              <a:t>HoldView</a:t>
            </a:r>
            <a:r>
              <a:rPr lang="zh-CN" altLang="en-US" sz="1200" dirty="0">
                <a:latin typeface="微软雅黑" panose="020B0503020204020204" pitchFamily="34" charset="-122"/>
                <a:ea typeface="微软雅黑" panose="020B0503020204020204" pitchFamily="34" charset="-122"/>
              </a:rPr>
              <a:t>实例</a:t>
            </a:r>
          </a:p>
        </p:txBody>
      </p:sp>
      <p:sp>
        <p:nvSpPr>
          <p:cNvPr id="13" name="TextBox 13">
            <a:extLst>
              <a:ext uri="{FF2B5EF4-FFF2-40B4-BE49-F238E27FC236}">
                <a16:creationId xmlns="" xmlns:a16="http://schemas.microsoft.com/office/drawing/2014/main" id="{393D1745-2DD2-4602-9946-6E16C7B8E673}"/>
              </a:ext>
            </a:extLst>
          </p:cNvPr>
          <p:cNvSpPr txBox="1"/>
          <p:nvPr/>
        </p:nvSpPr>
        <p:spPr>
          <a:xfrm>
            <a:off x="6706511" y="4110311"/>
            <a:ext cx="1737360" cy="256688"/>
          </a:xfrm>
          <a:prstGeom prst="rect">
            <a:avLst/>
          </a:prstGeom>
          <a:solidFill>
            <a:schemeClr val="accent2"/>
          </a:solidFill>
          <a:ln>
            <a:solidFill>
              <a:schemeClr val="bg2"/>
            </a:solidFill>
          </a:ln>
        </p:spPr>
        <p:txBody>
          <a:bodyPr wrap="square" lIns="28080" tIns="35663" rIns="28080" bIns="35663" rtlCol="0">
            <a:spAutoFit/>
          </a:bodyPr>
          <a:lstStyle/>
          <a:p>
            <a:pPr algn="ctr"/>
            <a:r>
              <a:rPr lang="zh-CN" altLang="en-US" sz="1200">
                <a:latin typeface="微软雅黑" panose="020B0503020204020204" pitchFamily="34" charset="-122"/>
                <a:ea typeface="微软雅黑" panose="020B0503020204020204" pitchFamily="34" charset="-122"/>
              </a:rPr>
              <a:t>布局子项各控件绑定数据</a:t>
            </a:r>
          </a:p>
        </p:txBody>
      </p:sp>
      <p:sp>
        <p:nvSpPr>
          <p:cNvPr id="14" name="TextBox 14">
            <a:extLst>
              <a:ext uri="{FF2B5EF4-FFF2-40B4-BE49-F238E27FC236}">
                <a16:creationId xmlns="" xmlns:a16="http://schemas.microsoft.com/office/drawing/2014/main" id="{AA5B7BC4-FF43-4C24-8598-8FEE4C7C6EBD}"/>
              </a:ext>
            </a:extLst>
          </p:cNvPr>
          <p:cNvSpPr txBox="1"/>
          <p:nvPr/>
        </p:nvSpPr>
        <p:spPr>
          <a:xfrm>
            <a:off x="7206193" y="5046680"/>
            <a:ext cx="1424940" cy="441354"/>
          </a:xfrm>
          <a:prstGeom prst="rect">
            <a:avLst/>
          </a:prstGeom>
          <a:solidFill>
            <a:schemeClr val="accent2"/>
          </a:solidFill>
          <a:ln>
            <a:solidFill>
              <a:schemeClr val="bg2"/>
            </a:solidFill>
          </a:ln>
        </p:spPr>
        <p:txBody>
          <a:bodyPr wrap="square" lIns="28080" tIns="35663" rIns="28080" bIns="35663" rtlCol="0">
            <a:spAutoFit/>
          </a:bodyPr>
          <a:lstStyle/>
          <a:p>
            <a:pPr algn="just"/>
            <a:r>
              <a:rPr lang="zh-CN" altLang="en-US" sz="1200">
                <a:latin typeface="微软雅黑" panose="020B0503020204020204" pitchFamily="34" charset="-122"/>
                <a:ea typeface="微软雅黑" panose="020B0503020204020204" pitchFamily="34" charset="-122"/>
              </a:rPr>
              <a:t>布局子项各控件的事件监听</a:t>
            </a:r>
          </a:p>
        </p:txBody>
      </p:sp>
      <p:sp>
        <p:nvSpPr>
          <p:cNvPr id="15" name="矩形 14">
            <a:extLst>
              <a:ext uri="{FF2B5EF4-FFF2-40B4-BE49-F238E27FC236}">
                <a16:creationId xmlns="" xmlns:a16="http://schemas.microsoft.com/office/drawing/2014/main" id="{8265DF6D-1CEF-431B-A5EA-94B557AC01B5}"/>
              </a:ext>
            </a:extLst>
          </p:cNvPr>
          <p:cNvSpPr/>
          <p:nvPr/>
        </p:nvSpPr>
        <p:spPr>
          <a:xfrm>
            <a:off x="620512" y="3317348"/>
            <a:ext cx="5852160" cy="270933"/>
          </a:xfrm>
          <a:prstGeom prst="rect">
            <a:avLst/>
          </a:prstGeom>
          <a:noFill/>
          <a:ln w="19050">
            <a:solidFill>
              <a:srgbClr val="FF3399"/>
            </a:solidFill>
          </a:ln>
        </p:spPr>
        <p:style>
          <a:lnRef idx="1">
            <a:schemeClr val="accent3"/>
          </a:lnRef>
          <a:fillRef idx="2">
            <a:schemeClr val="accent3"/>
          </a:fillRef>
          <a:effectRef idx="1">
            <a:schemeClr val="accent3"/>
          </a:effectRef>
          <a:fontRef idx="minor">
            <a:schemeClr val="dk1"/>
          </a:fontRef>
        </p:style>
        <p:txBody>
          <a:bodyPr lIns="71323" tIns="35663" rIns="71323" bIns="35663" rtlCol="0" anchor="ctr"/>
          <a:lstStyle/>
          <a:p>
            <a:pPr algn="ctr"/>
            <a:endParaRPr lang="zh-CN" altLang="en-US"/>
          </a:p>
        </p:txBody>
      </p:sp>
      <p:sp>
        <p:nvSpPr>
          <p:cNvPr id="16" name="TextBox 12">
            <a:extLst>
              <a:ext uri="{FF2B5EF4-FFF2-40B4-BE49-F238E27FC236}">
                <a16:creationId xmlns="" xmlns:a16="http://schemas.microsoft.com/office/drawing/2014/main" id="{295CD3C4-5FA6-42AE-B591-ACE1E12A878B}"/>
              </a:ext>
            </a:extLst>
          </p:cNvPr>
          <p:cNvSpPr txBox="1"/>
          <p:nvPr/>
        </p:nvSpPr>
        <p:spPr>
          <a:xfrm>
            <a:off x="6694171" y="3317756"/>
            <a:ext cx="1737360" cy="256688"/>
          </a:xfrm>
          <a:prstGeom prst="rect">
            <a:avLst/>
          </a:prstGeom>
          <a:solidFill>
            <a:schemeClr val="accent2"/>
          </a:solidFill>
          <a:ln>
            <a:solidFill>
              <a:schemeClr val="bg2"/>
            </a:solidFill>
          </a:ln>
        </p:spPr>
        <p:txBody>
          <a:bodyPr wrap="square" lIns="28080" tIns="35663" rIns="28080" bIns="35663" rtlCol="0">
            <a:spAutoFit/>
          </a:bodyPr>
          <a:lstStyle/>
          <a:p>
            <a:pPr algn="ctr"/>
            <a:r>
              <a:rPr lang="zh-CN" altLang="en-US" sz="1200" dirty="0">
                <a:latin typeface="微软雅黑" panose="020B0503020204020204" pitchFamily="34" charset="-122"/>
                <a:ea typeface="微软雅黑" panose="020B0503020204020204" pitchFamily="34" charset="-122"/>
              </a:rPr>
              <a:t>取出缓存</a:t>
            </a:r>
            <a:r>
              <a:rPr lang="en-US" altLang="zh-CN" sz="1200" dirty="0" err="1">
                <a:latin typeface="微软雅黑" panose="020B0503020204020204" pitchFamily="34" charset="-122"/>
                <a:ea typeface="微软雅黑" panose="020B0503020204020204" pitchFamily="34" charset="-122"/>
              </a:rPr>
              <a:t>HoldView</a:t>
            </a:r>
            <a:r>
              <a:rPr lang="zh-CN" altLang="en-US" sz="1200" dirty="0">
                <a:latin typeface="微软雅黑" panose="020B0503020204020204" pitchFamily="34" charset="-122"/>
                <a:ea typeface="微软雅黑" panose="020B0503020204020204" pitchFamily="34" charset="-122"/>
              </a:rPr>
              <a:t>实例</a:t>
            </a:r>
          </a:p>
        </p:txBody>
      </p:sp>
    </p:spTree>
    <p:extLst>
      <p:ext uri="{BB962C8B-B14F-4D97-AF65-F5344CB8AC3E}">
        <p14:creationId xmlns="" xmlns:p14="http://schemas.microsoft.com/office/powerpoint/2010/main" val="4689824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arn(inVertic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500" fill="hold"/>
                                        <p:tgtEl>
                                          <p:spTgt spid="13"/>
                                        </p:tgtEl>
                                        <p:attrNameLst>
                                          <p:attrName>ppt_x</p:attrName>
                                        </p:attrNameLst>
                                      </p:cBhvr>
                                      <p:tavLst>
                                        <p:tav tm="0">
                                          <p:val>
                                            <p:strVal val="1+#ppt_w/2"/>
                                          </p:val>
                                        </p:tav>
                                        <p:tav tm="100000">
                                          <p:val>
                                            <p:strVal val="#ppt_x"/>
                                          </p:val>
                                        </p:tav>
                                      </p:tavLst>
                                    </p:anim>
                                    <p:anim calcmode="lin" valueType="num">
                                      <p:cBhvr additive="base">
                                        <p:cTn id="5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arn(inVertic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36D3BD-B116-4674-917E-BD058BF7BDEB}"/>
              </a:ext>
            </a:extLst>
          </p:cNvPr>
          <p:cNvSpPr>
            <a:spLocks noGrp="1"/>
          </p:cNvSpPr>
          <p:nvPr>
            <p:ph type="title"/>
          </p:nvPr>
        </p:nvSpPr>
        <p:spPr/>
        <p:txBody>
          <a:bodyPr/>
          <a:lstStyle/>
          <a:p>
            <a:r>
              <a:rPr lang="zh-CN" altLang="en-US" dirty="0"/>
              <a:t>getView</a:t>
            </a:r>
            <a:r>
              <a:rPr lang="en-US" altLang="zh-CN" dirty="0"/>
              <a:t>() </a:t>
            </a:r>
            <a:r>
              <a:rPr lang="zh-CN" altLang="en-US" dirty="0"/>
              <a:t>方法实现（</a:t>
            </a:r>
            <a:r>
              <a:rPr lang="en-US" altLang="zh-CN" dirty="0"/>
              <a:t>3</a:t>
            </a:r>
            <a:r>
              <a:rPr lang="zh-CN" altLang="en-US" dirty="0"/>
              <a:t>）</a:t>
            </a:r>
          </a:p>
        </p:txBody>
      </p:sp>
      <p:sp>
        <p:nvSpPr>
          <p:cNvPr id="3" name="内容占位符 2">
            <a:extLst>
              <a:ext uri="{FF2B5EF4-FFF2-40B4-BE49-F238E27FC236}">
                <a16:creationId xmlns="" xmlns:a16="http://schemas.microsoft.com/office/drawing/2014/main" id="{1D529095-E2F7-4F87-912C-40067A14F1B7}"/>
              </a:ext>
            </a:extLst>
          </p:cNvPr>
          <p:cNvSpPr>
            <a:spLocks noGrp="1"/>
          </p:cNvSpPr>
          <p:nvPr>
            <p:ph idx="1"/>
          </p:nvPr>
        </p:nvSpPr>
        <p:spPr/>
        <p:txBody>
          <a:bodyPr/>
          <a:lstStyle/>
          <a:p>
            <a:pPr marL="514338" indent="-514338">
              <a:lnSpc>
                <a:spcPct val="150000"/>
              </a:lnSpc>
              <a:buFont typeface="+mj-lt"/>
              <a:buAutoNum type="arabicPeriod"/>
            </a:pPr>
            <a:r>
              <a:rPr lang="zh-CN" altLang="en-US" sz="2400" dirty="0"/>
              <a:t>自定义内部类</a:t>
            </a:r>
            <a:r>
              <a:rPr lang="en-US" altLang="zh-CN" sz="2400" dirty="0" err="1"/>
              <a:t>ViewHolder</a:t>
            </a:r>
            <a:r>
              <a:rPr lang="zh-CN" altLang="en-US" sz="2400" dirty="0"/>
              <a:t>，成员与子项布局的子控件元素一一对应</a:t>
            </a:r>
            <a:endParaRPr lang="en-US" altLang="zh-CN" sz="2400" dirty="0"/>
          </a:p>
          <a:p>
            <a:pPr marL="514338" indent="-514338">
              <a:lnSpc>
                <a:spcPct val="150000"/>
              </a:lnSpc>
              <a:buFont typeface="+mj-lt"/>
              <a:buAutoNum type="arabicPeriod"/>
            </a:pPr>
            <a:r>
              <a:rPr lang="zh-CN" altLang="en-US" sz="2400" dirty="0"/>
              <a:t>根据参数</a:t>
            </a:r>
            <a:r>
              <a:rPr lang="en-US" altLang="zh-CN" sz="2400" dirty="0" err="1"/>
              <a:t>convertView</a:t>
            </a:r>
            <a:r>
              <a:rPr lang="en-US" altLang="zh-CN" sz="2400" dirty="0"/>
              <a:t> </a:t>
            </a:r>
            <a:r>
              <a:rPr lang="zh-CN" altLang="en-US" sz="2400" dirty="0"/>
              <a:t>加载子项布局或者直接复用缓存的 </a:t>
            </a:r>
            <a:r>
              <a:rPr lang="en-US" altLang="zh-CN" sz="2400" dirty="0" err="1"/>
              <a:t>ItemView</a:t>
            </a:r>
            <a:r>
              <a:rPr lang="zh-CN" altLang="en-US" sz="2400" dirty="0"/>
              <a:t>，并获得保存了各子控件引用的</a:t>
            </a:r>
            <a:r>
              <a:rPr lang="en-US" altLang="zh-CN" sz="2400" dirty="0" err="1"/>
              <a:t>ViewHolder</a:t>
            </a:r>
            <a:endParaRPr lang="en-US" altLang="zh-CN" sz="2400" dirty="0"/>
          </a:p>
          <a:p>
            <a:pPr marL="514338" indent="-514338">
              <a:lnSpc>
                <a:spcPct val="150000"/>
              </a:lnSpc>
              <a:buFont typeface="+mj-lt"/>
              <a:buAutoNum type="arabicPeriod"/>
            </a:pPr>
            <a:r>
              <a:rPr lang="zh-CN" altLang="en-US" sz="2400" dirty="0"/>
              <a:t>为</a:t>
            </a:r>
            <a:r>
              <a:rPr lang="en-US" altLang="zh-CN" sz="2400" dirty="0" err="1"/>
              <a:t>ViewHolder</a:t>
            </a:r>
            <a:r>
              <a:rPr lang="zh-CN" altLang="en-US" sz="2400" dirty="0"/>
              <a:t>的各子控件绑定数据</a:t>
            </a:r>
            <a:endParaRPr lang="en-US" altLang="zh-CN" sz="2400" dirty="0"/>
          </a:p>
          <a:p>
            <a:pPr marL="514338" indent="-514338">
              <a:lnSpc>
                <a:spcPct val="150000"/>
              </a:lnSpc>
              <a:buFont typeface="+mj-lt"/>
              <a:buAutoNum type="arabicPeriod"/>
            </a:pPr>
            <a:r>
              <a:rPr lang="zh-CN" altLang="en-US" sz="2400" dirty="0"/>
              <a:t>为子项或者各子控件设置必要的事件监听器</a:t>
            </a:r>
            <a:endParaRPr lang="en-US" altLang="zh-CN" sz="2400" dirty="0"/>
          </a:p>
          <a:p>
            <a:pPr>
              <a:lnSpc>
                <a:spcPct val="150000"/>
              </a:lnSpc>
            </a:pPr>
            <a:endParaRPr lang="zh-CN" altLang="en-US" sz="2400" dirty="0"/>
          </a:p>
        </p:txBody>
      </p:sp>
    </p:spTree>
    <p:extLst>
      <p:ext uri="{BB962C8B-B14F-4D97-AF65-F5344CB8AC3E}">
        <p14:creationId xmlns="" xmlns:p14="http://schemas.microsoft.com/office/powerpoint/2010/main" val="415031843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027B5F8C-5BE7-49F1-952C-A6D66CCEE849}"/>
              </a:ext>
            </a:extLst>
          </p:cNvPr>
          <p:cNvSpPr>
            <a:spLocks noGrp="1"/>
          </p:cNvSpPr>
          <p:nvPr>
            <p:ph idx="1"/>
          </p:nvPr>
        </p:nvSpPr>
        <p:spPr/>
        <p:txBody>
          <a:bodyPr/>
          <a:lstStyle/>
          <a:p>
            <a:r>
              <a:rPr lang="zh-CN" altLang="en-US" dirty="0"/>
              <a:t>可以对整个子项设置点击事件处理吗？如何实现？</a:t>
            </a:r>
            <a:endParaRPr lang="en-US" altLang="zh-CN" dirty="0"/>
          </a:p>
          <a:p>
            <a:endParaRPr lang="en-US" altLang="zh-CN" dirty="0"/>
          </a:p>
          <a:p>
            <a:r>
              <a:rPr lang="zh-CN" altLang="en-US" dirty="0"/>
              <a:t>实践后发现：</a:t>
            </a:r>
            <a:r>
              <a:rPr lang="en-US" altLang="zh-CN" dirty="0"/>
              <a:t> </a:t>
            </a:r>
          </a:p>
          <a:p>
            <a:pPr marL="663686" lvl="1" indent="-356607">
              <a:buFont typeface="+mj-ea"/>
              <a:buAutoNum type="circleNumDbPlain"/>
            </a:pPr>
            <a:r>
              <a:rPr lang="zh-CN" altLang="en-US" dirty="0"/>
              <a:t>不能为带有</a:t>
            </a:r>
            <a:r>
              <a:rPr lang="en-US" altLang="zh-CN" dirty="0" err="1"/>
              <a:t>ImageButton</a:t>
            </a:r>
            <a:r>
              <a:rPr lang="zh-CN" altLang="en-US" dirty="0"/>
              <a:t>的</a:t>
            </a:r>
            <a:r>
              <a:rPr lang="en-US" altLang="zh-CN" dirty="0" err="1"/>
              <a:t>ListView</a:t>
            </a:r>
            <a:r>
              <a:rPr lang="zh-CN" altLang="en-US" dirty="0"/>
              <a:t>控件设置</a:t>
            </a:r>
            <a:r>
              <a:rPr lang="en-US" altLang="zh-CN" dirty="0" err="1"/>
              <a:t>OnItemClickListener</a:t>
            </a:r>
            <a:r>
              <a:rPr lang="zh-CN" altLang="en-US" dirty="0"/>
              <a:t>监听器</a:t>
            </a:r>
            <a:r>
              <a:rPr lang="zh-CN" altLang="en-US" dirty="0" smtClean="0"/>
              <a:t>，</a:t>
            </a:r>
            <a:r>
              <a:rPr lang="zh-CN" altLang="en-US" dirty="0" smtClean="0"/>
              <a:t>原因</a:t>
            </a:r>
            <a:r>
              <a:rPr lang="zh-CN" altLang="en-US" dirty="0" smtClean="0"/>
              <a:t>是</a:t>
            </a:r>
            <a:r>
              <a:rPr lang="en-US" altLang="zh-CN" dirty="0" smtClean="0"/>
              <a:t>?</a:t>
            </a:r>
            <a:r>
              <a:rPr lang="zh-CN" altLang="en-US" dirty="0" smtClean="0"/>
              <a:t> 怎么解决</a:t>
            </a:r>
            <a:r>
              <a:rPr lang="en-US" altLang="zh-CN" dirty="0" smtClean="0"/>
              <a:t>?</a:t>
            </a:r>
            <a:endParaRPr lang="en-US" altLang="zh-CN" dirty="0"/>
          </a:p>
          <a:p>
            <a:pPr marL="663686" lvl="1" indent="-356607">
              <a:buFont typeface="+mj-ea"/>
              <a:buAutoNum type="circleNumDbPlain"/>
            </a:pPr>
            <a:r>
              <a:rPr lang="zh-CN" altLang="en-US" dirty="0"/>
              <a:t>类似子项布局中的各个子控件，可以将整个子项布局的实例缓存在</a:t>
            </a:r>
            <a:r>
              <a:rPr lang="en-US" altLang="zh-CN" dirty="0" err="1"/>
              <a:t>HoldView</a:t>
            </a:r>
            <a:r>
              <a:rPr lang="zh-CN" altLang="en-US" dirty="0"/>
              <a:t>中，并设置该子项布局实例上的</a:t>
            </a:r>
            <a:r>
              <a:rPr lang="en-US" altLang="zh-CN" dirty="0" err="1"/>
              <a:t>OnClickListner</a:t>
            </a:r>
            <a:r>
              <a:rPr lang="zh-CN" altLang="en-US" dirty="0"/>
              <a:t>监听器。</a:t>
            </a:r>
            <a:endParaRPr lang="en-US" altLang="zh-CN" dirty="0"/>
          </a:p>
          <a:p>
            <a:pPr marL="663686" lvl="1" indent="-356607">
              <a:buFont typeface="+mj-ea"/>
              <a:buAutoNum type="circleNumDbPlain"/>
            </a:pPr>
            <a:r>
              <a:rPr lang="zh-CN" altLang="en-US" dirty="0"/>
              <a:t>逐一设置子项布局的单个控件上的事件监听。</a:t>
            </a:r>
          </a:p>
          <a:p>
            <a:pPr marL="0" indent="0">
              <a:buNone/>
            </a:pPr>
            <a:endParaRPr lang="zh-CN" altLang="en-US" dirty="0"/>
          </a:p>
        </p:txBody>
      </p:sp>
      <p:sp>
        <p:nvSpPr>
          <p:cNvPr id="3" name="标题 2">
            <a:extLst>
              <a:ext uri="{FF2B5EF4-FFF2-40B4-BE49-F238E27FC236}">
                <a16:creationId xmlns="" xmlns:a16="http://schemas.microsoft.com/office/drawing/2014/main" id="{8E261C2F-2DCE-4300-B62B-BBD4A4AB6290}"/>
              </a:ext>
            </a:extLst>
          </p:cNvPr>
          <p:cNvSpPr>
            <a:spLocks noGrp="1"/>
          </p:cNvSpPr>
          <p:nvPr>
            <p:ph type="title"/>
          </p:nvPr>
        </p:nvSpPr>
        <p:spPr/>
        <p:txBody>
          <a:bodyPr/>
          <a:lstStyle/>
          <a:p>
            <a:r>
              <a:rPr lang="zh-CN" altLang="en-US" dirty="0"/>
              <a:t>思考：</a:t>
            </a:r>
          </a:p>
        </p:txBody>
      </p:sp>
    </p:spTree>
    <p:extLst>
      <p:ext uri="{BB962C8B-B14F-4D97-AF65-F5344CB8AC3E}">
        <p14:creationId xmlns="" xmlns:p14="http://schemas.microsoft.com/office/powerpoint/2010/main" val="139398375"/>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688B6FCA-5150-400D-8AFD-12C22B1EA370}"/>
              </a:ext>
            </a:extLst>
          </p:cNvPr>
          <p:cNvSpPr>
            <a:spLocks noGrp="1"/>
          </p:cNvSpPr>
          <p:nvPr>
            <p:ph idx="1"/>
          </p:nvPr>
        </p:nvSpPr>
        <p:spPr/>
        <p:txBody>
          <a:bodyPr/>
          <a:lstStyle/>
          <a:p>
            <a:endParaRPr lang="zh-CN" altLang="en-US"/>
          </a:p>
        </p:txBody>
      </p:sp>
      <p:sp>
        <p:nvSpPr>
          <p:cNvPr id="3" name="标题 2">
            <a:extLst>
              <a:ext uri="{FF2B5EF4-FFF2-40B4-BE49-F238E27FC236}">
                <a16:creationId xmlns="" xmlns:a16="http://schemas.microsoft.com/office/drawing/2014/main" id="{9F9B80BA-D994-45E3-AD79-420EE6945612}"/>
              </a:ext>
            </a:extLst>
          </p:cNvPr>
          <p:cNvSpPr>
            <a:spLocks noGrp="1"/>
          </p:cNvSpPr>
          <p:nvPr>
            <p:ph type="title"/>
          </p:nvPr>
        </p:nvSpPr>
        <p:spPr/>
        <p:txBody>
          <a:bodyPr/>
          <a:lstStyle/>
          <a:p>
            <a:endParaRPr lang="zh-CN" altLang="en-US"/>
          </a:p>
        </p:txBody>
      </p:sp>
      <p:sp>
        <p:nvSpPr>
          <p:cNvPr id="4" name="矩形 3">
            <a:extLst>
              <a:ext uri="{FF2B5EF4-FFF2-40B4-BE49-F238E27FC236}">
                <a16:creationId xmlns="" xmlns:a16="http://schemas.microsoft.com/office/drawing/2014/main" id="{13FC6292-6E50-41CF-9B2A-6BB3852EE16B}"/>
              </a:ext>
            </a:extLst>
          </p:cNvPr>
          <p:cNvSpPr/>
          <p:nvPr/>
        </p:nvSpPr>
        <p:spPr>
          <a:xfrm>
            <a:off x="0" y="4"/>
            <a:ext cx="12192000" cy="6412220"/>
          </a:xfrm>
          <a:prstGeom prst="rect">
            <a:avLst/>
          </a:prstGeom>
          <a:solidFill>
            <a:schemeClr val="accent3">
              <a:lumMod val="20000"/>
              <a:lumOff val="80000"/>
            </a:schemeClr>
          </a:solidFill>
          <a:ln>
            <a:solidFill>
              <a:schemeClr val="accent1"/>
            </a:solidFill>
          </a:ln>
        </p:spPr>
        <p:txBody>
          <a:bodyPr wrap="square" lIns="71323" tIns="35663" rIns="71323" bIns="35663">
            <a:spAutoFit/>
          </a:bodyPr>
          <a:lstStyle/>
          <a:p>
            <a:r>
              <a:rPr lang="en-US" altLang="zh-CN" dirty="0"/>
              <a:t>public View </a:t>
            </a:r>
            <a:r>
              <a:rPr lang="en-US" altLang="zh-CN" dirty="0" err="1"/>
              <a:t>getView</a:t>
            </a:r>
            <a:r>
              <a:rPr lang="en-US" altLang="zh-CN" dirty="0"/>
              <a:t>(final int position, View </a:t>
            </a:r>
            <a:r>
              <a:rPr lang="en-US" altLang="zh-CN" dirty="0" err="1"/>
              <a:t>convertView</a:t>
            </a:r>
            <a:r>
              <a:rPr lang="en-US" altLang="zh-CN" dirty="0"/>
              <a:t>, </a:t>
            </a:r>
            <a:r>
              <a:rPr lang="en-US" altLang="zh-CN" dirty="0" err="1"/>
              <a:t>ViewGroup</a:t>
            </a:r>
            <a:r>
              <a:rPr lang="en-US" altLang="zh-CN" dirty="0"/>
              <a:t> parent) {                         </a:t>
            </a:r>
          </a:p>
          <a:p>
            <a:pPr indent="277361"/>
            <a:r>
              <a:rPr lang="en-US" altLang="zh-CN" dirty="0" err="1"/>
              <a:t>ViewHolder</a:t>
            </a:r>
            <a:r>
              <a:rPr lang="en-US" altLang="zh-CN" dirty="0"/>
              <a:t> holder = null;</a:t>
            </a:r>
          </a:p>
          <a:p>
            <a:pPr indent="277361"/>
            <a:r>
              <a:rPr lang="en-US" altLang="zh-CN" dirty="0"/>
              <a:t>if (</a:t>
            </a:r>
            <a:r>
              <a:rPr lang="en-US" altLang="zh-CN" dirty="0" err="1"/>
              <a:t>convertView</a:t>
            </a:r>
            <a:r>
              <a:rPr lang="en-US" altLang="zh-CN" dirty="0"/>
              <a:t> == null) {                                 </a:t>
            </a:r>
          </a:p>
          <a:p>
            <a:pPr indent="562153"/>
            <a:r>
              <a:rPr lang="en-US" altLang="zh-CN" dirty="0" err="1"/>
              <a:t>convertView</a:t>
            </a:r>
            <a:r>
              <a:rPr lang="en-US" altLang="zh-CN" dirty="0"/>
              <a:t> = </a:t>
            </a:r>
            <a:r>
              <a:rPr lang="en-US" altLang="zh-CN" dirty="0" err="1"/>
              <a:t>mInflater.inflate</a:t>
            </a:r>
            <a:r>
              <a:rPr lang="en-US" altLang="zh-CN" dirty="0"/>
              <a:t>(</a:t>
            </a:r>
            <a:r>
              <a:rPr lang="en-US" altLang="zh-CN" dirty="0" err="1"/>
              <a:t>R.layout.listview_item</a:t>
            </a:r>
            <a:r>
              <a:rPr lang="en-US" altLang="zh-CN" dirty="0"/>
              <a:t>, null);</a:t>
            </a:r>
          </a:p>
          <a:p>
            <a:pPr indent="562153"/>
            <a:r>
              <a:rPr lang="en-US" altLang="zh-CN" dirty="0"/>
              <a:t>holder=new </a:t>
            </a:r>
            <a:r>
              <a:rPr lang="en-US" altLang="zh-CN" dirty="0" err="1"/>
              <a:t>ViewHolder</a:t>
            </a:r>
            <a:r>
              <a:rPr lang="en-US" altLang="zh-CN" dirty="0"/>
              <a:t>();                                  </a:t>
            </a:r>
          </a:p>
          <a:p>
            <a:pPr indent="562153"/>
            <a:r>
              <a:rPr lang="en-US" altLang="zh-CN" dirty="0" err="1"/>
              <a:t>holder.img</a:t>
            </a:r>
            <a:r>
              <a:rPr lang="en-US" altLang="zh-CN" dirty="0"/>
              <a:t> = (</a:t>
            </a:r>
            <a:r>
              <a:rPr lang="en-US" altLang="zh-CN" dirty="0" err="1"/>
              <a:t>ImageView</a:t>
            </a:r>
            <a:r>
              <a:rPr lang="en-US" altLang="zh-CN" dirty="0"/>
              <a:t>)</a:t>
            </a:r>
            <a:r>
              <a:rPr lang="en-US" altLang="zh-CN" dirty="0" err="1"/>
              <a:t>convertView.findViewById</a:t>
            </a:r>
            <a:r>
              <a:rPr lang="en-US" altLang="zh-CN" dirty="0"/>
              <a:t>(</a:t>
            </a:r>
            <a:r>
              <a:rPr lang="en-US" altLang="zh-CN" dirty="0" err="1"/>
              <a:t>R.id.news_thumb</a:t>
            </a:r>
            <a:r>
              <a:rPr lang="en-US" altLang="zh-CN" dirty="0"/>
              <a:t>);</a:t>
            </a:r>
          </a:p>
          <a:p>
            <a:pPr indent="562153"/>
            <a:r>
              <a:rPr lang="en-US" altLang="zh-CN" dirty="0" err="1"/>
              <a:t>holder.title</a:t>
            </a:r>
            <a:r>
              <a:rPr lang="en-US" altLang="zh-CN" dirty="0"/>
              <a:t> = (</a:t>
            </a:r>
            <a:r>
              <a:rPr lang="en-US" altLang="zh-CN" dirty="0" err="1"/>
              <a:t>TextView</a:t>
            </a:r>
            <a:r>
              <a:rPr lang="en-US" altLang="zh-CN" dirty="0"/>
              <a:t>)</a:t>
            </a:r>
            <a:r>
              <a:rPr lang="en-US" altLang="zh-CN" dirty="0" err="1"/>
              <a:t>convertView.findViewById</a:t>
            </a:r>
            <a:r>
              <a:rPr lang="en-US" altLang="zh-CN" dirty="0"/>
              <a:t>(</a:t>
            </a:r>
            <a:r>
              <a:rPr lang="en-US" altLang="zh-CN" dirty="0" err="1"/>
              <a:t>R.id.news_title</a:t>
            </a:r>
            <a:r>
              <a:rPr lang="en-US" altLang="zh-CN" dirty="0"/>
              <a:t>);</a:t>
            </a:r>
          </a:p>
          <a:p>
            <a:pPr indent="562153"/>
            <a:r>
              <a:rPr lang="en-US" altLang="zh-CN" dirty="0" err="1"/>
              <a:t>holder.info</a:t>
            </a:r>
            <a:r>
              <a:rPr lang="en-US" altLang="zh-CN" dirty="0"/>
              <a:t> = (</a:t>
            </a:r>
            <a:r>
              <a:rPr lang="en-US" altLang="zh-CN" dirty="0" err="1"/>
              <a:t>TextView</a:t>
            </a:r>
            <a:r>
              <a:rPr lang="en-US" altLang="zh-CN" dirty="0"/>
              <a:t>)</a:t>
            </a:r>
            <a:r>
              <a:rPr lang="en-US" altLang="zh-CN" dirty="0" err="1"/>
              <a:t>convertView.findViewById</a:t>
            </a:r>
            <a:r>
              <a:rPr lang="en-US" altLang="zh-CN" dirty="0"/>
              <a:t>(</a:t>
            </a:r>
            <a:r>
              <a:rPr lang="en-US" altLang="zh-CN" dirty="0" err="1"/>
              <a:t>R.id.news_info</a:t>
            </a:r>
            <a:r>
              <a:rPr lang="en-US" altLang="zh-CN" dirty="0"/>
              <a:t>);</a:t>
            </a:r>
          </a:p>
          <a:p>
            <a:pPr indent="562153"/>
            <a:r>
              <a:rPr lang="en-US" altLang="zh-CN" dirty="0" err="1"/>
              <a:t>holder.btn</a:t>
            </a:r>
            <a:r>
              <a:rPr lang="en-US" altLang="zh-CN" dirty="0"/>
              <a:t> = (</a:t>
            </a:r>
            <a:r>
              <a:rPr lang="en-US" altLang="zh-CN" dirty="0" err="1"/>
              <a:t>ImageButton</a:t>
            </a:r>
            <a:r>
              <a:rPr lang="en-US" altLang="zh-CN" dirty="0"/>
              <a:t>)</a:t>
            </a:r>
            <a:r>
              <a:rPr lang="en-US" altLang="zh-CN" dirty="0" err="1"/>
              <a:t>convertView.findViewById</a:t>
            </a:r>
            <a:r>
              <a:rPr lang="en-US" altLang="zh-CN" dirty="0"/>
              <a:t>(</a:t>
            </a:r>
            <a:r>
              <a:rPr lang="en-US" altLang="zh-CN" dirty="0" err="1"/>
              <a:t>R.id.news_btn</a:t>
            </a:r>
            <a:r>
              <a:rPr lang="en-US" altLang="zh-CN" dirty="0"/>
              <a:t>);</a:t>
            </a:r>
          </a:p>
          <a:p>
            <a:pPr indent="562153"/>
            <a:r>
              <a:rPr lang="en-US" altLang="zh-CN" sz="1600" b="1" dirty="0" err="1">
                <a:solidFill>
                  <a:srgbClr val="FF0000"/>
                </a:solidFill>
              </a:rPr>
              <a:t>holder.wholesView</a:t>
            </a:r>
            <a:r>
              <a:rPr lang="en-US" altLang="zh-CN" sz="1600" b="1" dirty="0">
                <a:solidFill>
                  <a:srgbClr val="FF0000"/>
                </a:solidFill>
              </a:rPr>
              <a:t> = </a:t>
            </a:r>
            <a:r>
              <a:rPr lang="en-US" altLang="zh-CN" sz="1600" b="1" dirty="0" err="1">
                <a:solidFill>
                  <a:srgbClr val="FF0000"/>
                </a:solidFill>
              </a:rPr>
              <a:t>convertView</a:t>
            </a:r>
            <a:r>
              <a:rPr lang="en-US" altLang="zh-CN" sz="1600" b="1" dirty="0">
                <a:solidFill>
                  <a:srgbClr val="FF0000"/>
                </a:solidFill>
              </a:rPr>
              <a:t>;</a:t>
            </a:r>
          </a:p>
          <a:p>
            <a:pPr indent="562153"/>
            <a:r>
              <a:rPr lang="en-US" altLang="zh-CN" dirty="0" err="1"/>
              <a:t>convertView.setTag</a:t>
            </a:r>
            <a:r>
              <a:rPr lang="en-US" altLang="zh-CN" dirty="0"/>
              <a:t>(holder);                                 </a:t>
            </a:r>
          </a:p>
          <a:p>
            <a:pPr indent="277361"/>
            <a:r>
              <a:rPr lang="en-US" altLang="zh-CN" dirty="0"/>
              <a:t>}else {                                 </a:t>
            </a:r>
          </a:p>
          <a:p>
            <a:pPr indent="562153"/>
            <a:r>
              <a:rPr lang="en-US" altLang="zh-CN" dirty="0"/>
              <a:t>holder = (</a:t>
            </a:r>
            <a:r>
              <a:rPr lang="en-US" altLang="zh-CN" dirty="0" err="1"/>
              <a:t>ViewHolder</a:t>
            </a:r>
            <a:r>
              <a:rPr lang="en-US" altLang="zh-CN" dirty="0"/>
              <a:t>)</a:t>
            </a:r>
            <a:r>
              <a:rPr lang="en-US" altLang="zh-CN" dirty="0" err="1"/>
              <a:t>convertView.getTag</a:t>
            </a:r>
            <a:r>
              <a:rPr lang="en-US" altLang="zh-CN" dirty="0"/>
              <a:t>();</a:t>
            </a:r>
          </a:p>
          <a:p>
            <a:pPr indent="277361"/>
            <a:r>
              <a:rPr lang="en-US" altLang="zh-CN" dirty="0"/>
              <a:t>}</a:t>
            </a:r>
          </a:p>
          <a:p>
            <a:pPr indent="277361"/>
            <a:r>
              <a:rPr lang="en-US" altLang="zh-CN" dirty="0"/>
              <a:t>HashMap&lt;</a:t>
            </a:r>
            <a:r>
              <a:rPr lang="en-US" altLang="zh-CN" dirty="0" err="1"/>
              <a:t>String,Object</a:t>
            </a:r>
            <a:r>
              <a:rPr lang="en-US" altLang="zh-CN" dirty="0"/>
              <a:t>&gt; data = </a:t>
            </a:r>
            <a:r>
              <a:rPr lang="en-US" altLang="zh-CN" b="1" dirty="0" err="1"/>
              <a:t>mData</a:t>
            </a:r>
            <a:r>
              <a:rPr lang="en-US" altLang="zh-CN" dirty="0" err="1"/>
              <a:t>.get</a:t>
            </a:r>
            <a:r>
              <a:rPr lang="en-US" altLang="zh-CN" dirty="0"/>
              <a:t>(position);</a:t>
            </a:r>
          </a:p>
          <a:p>
            <a:pPr indent="277361"/>
            <a:r>
              <a:rPr lang="en-US" altLang="zh-CN" dirty="0" err="1"/>
              <a:t>holder.img.setBackgroundResource</a:t>
            </a:r>
            <a:r>
              <a:rPr lang="en-US" altLang="zh-CN" dirty="0"/>
              <a:t>((Integer)</a:t>
            </a:r>
            <a:r>
              <a:rPr lang="en-US" altLang="zh-CN" dirty="0" err="1"/>
              <a:t>data.get</a:t>
            </a:r>
            <a:r>
              <a:rPr lang="en-US" altLang="zh-CN" dirty="0"/>
              <a:t>("</a:t>
            </a:r>
            <a:r>
              <a:rPr lang="en-US" altLang="zh-CN" dirty="0" err="1"/>
              <a:t>news_thumb</a:t>
            </a:r>
            <a:r>
              <a:rPr lang="en-US" altLang="zh-CN" dirty="0"/>
              <a:t>"));</a:t>
            </a:r>
          </a:p>
          <a:p>
            <a:pPr indent="277361"/>
            <a:r>
              <a:rPr lang="en-US" altLang="zh-CN" dirty="0" err="1"/>
              <a:t>holder.title.setText</a:t>
            </a:r>
            <a:r>
              <a:rPr lang="en-US" altLang="zh-CN" dirty="0"/>
              <a:t>(</a:t>
            </a:r>
            <a:r>
              <a:rPr lang="en-US" altLang="zh-CN" dirty="0" err="1"/>
              <a:t>data.get</a:t>
            </a:r>
            <a:r>
              <a:rPr lang="en-US" altLang="zh-CN" dirty="0"/>
              <a:t>("</a:t>
            </a:r>
            <a:r>
              <a:rPr lang="en-US" altLang="zh-CN" dirty="0" err="1"/>
              <a:t>news_title</a:t>
            </a:r>
            <a:r>
              <a:rPr lang="en-US" altLang="zh-CN" dirty="0"/>
              <a:t>").</a:t>
            </a:r>
            <a:r>
              <a:rPr lang="en-US" altLang="zh-CN" dirty="0" err="1"/>
              <a:t>toString</a:t>
            </a:r>
            <a:r>
              <a:rPr lang="en-US" altLang="zh-CN" dirty="0"/>
              <a:t>());</a:t>
            </a:r>
          </a:p>
          <a:p>
            <a:pPr indent="277361"/>
            <a:r>
              <a:rPr lang="en-US" altLang="zh-CN" dirty="0" err="1"/>
              <a:t>holder.info.setText</a:t>
            </a:r>
            <a:r>
              <a:rPr lang="en-US" altLang="zh-CN" dirty="0"/>
              <a:t>(</a:t>
            </a:r>
            <a:r>
              <a:rPr lang="en-US" altLang="zh-CN" dirty="0" err="1"/>
              <a:t>data.get</a:t>
            </a:r>
            <a:r>
              <a:rPr lang="en-US" altLang="zh-CN" dirty="0"/>
              <a:t>("</a:t>
            </a:r>
            <a:r>
              <a:rPr lang="en-US" altLang="zh-CN" dirty="0" err="1"/>
              <a:t>news_info</a:t>
            </a:r>
            <a:r>
              <a:rPr lang="en-US" altLang="zh-CN" dirty="0"/>
              <a:t>").</a:t>
            </a:r>
            <a:r>
              <a:rPr lang="en-US" altLang="zh-CN" dirty="0" err="1"/>
              <a:t>toString</a:t>
            </a:r>
            <a:r>
              <a:rPr lang="en-US" altLang="zh-CN" dirty="0"/>
              <a:t>());</a:t>
            </a:r>
          </a:p>
          <a:p>
            <a:pPr indent="277361"/>
            <a:r>
              <a:rPr lang="en-US" altLang="zh-CN" sz="1600" b="1" dirty="0" err="1">
                <a:solidFill>
                  <a:srgbClr val="FF0000"/>
                </a:solidFill>
              </a:rPr>
              <a:t>holder.wholesView.setOnClickListener</a:t>
            </a:r>
            <a:r>
              <a:rPr lang="en-US" altLang="zh-CN" dirty="0"/>
              <a:t>(new</a:t>
            </a:r>
            <a:r>
              <a:rPr lang="en-US" altLang="zh-CN" sz="1600" dirty="0"/>
              <a:t> </a:t>
            </a:r>
            <a:r>
              <a:rPr lang="en-US" altLang="zh-CN" dirty="0" err="1"/>
              <a:t>View.OnClickListener</a:t>
            </a:r>
            <a:r>
              <a:rPr lang="en-US" altLang="zh-CN" dirty="0"/>
              <a:t>() {                                 </a:t>
            </a:r>
          </a:p>
          <a:p>
            <a:pPr indent="491574"/>
            <a:r>
              <a:rPr lang="en-US" altLang="zh-CN" dirty="0"/>
              <a:t>@Override</a:t>
            </a:r>
          </a:p>
          <a:p>
            <a:pPr indent="491574"/>
            <a:r>
              <a:rPr lang="en-US" altLang="zh-CN" dirty="0"/>
              <a:t>public void </a:t>
            </a:r>
            <a:r>
              <a:rPr lang="en-US" altLang="zh-CN" dirty="0" err="1"/>
              <a:t>onClick</a:t>
            </a:r>
            <a:r>
              <a:rPr lang="en-US" altLang="zh-CN" dirty="0"/>
              <a:t>(View v) {</a:t>
            </a:r>
            <a:r>
              <a:rPr lang="en-US" altLang="zh-CN" dirty="0" err="1"/>
              <a:t>showInfo</a:t>
            </a:r>
            <a:r>
              <a:rPr lang="en-US" altLang="zh-CN" dirty="0"/>
              <a:t>(position);}});</a:t>
            </a:r>
          </a:p>
          <a:p>
            <a:pPr indent="277361"/>
            <a:r>
              <a:rPr lang="en-US" altLang="zh-CN" dirty="0"/>
              <a:t>return </a:t>
            </a:r>
            <a:r>
              <a:rPr lang="en-US" altLang="zh-CN" dirty="0" err="1"/>
              <a:t>convertView</a:t>
            </a:r>
            <a:r>
              <a:rPr lang="en-US" altLang="zh-CN" dirty="0"/>
              <a:t>;</a:t>
            </a:r>
          </a:p>
          <a:p>
            <a:r>
              <a:rPr lang="en-US" altLang="zh-CN" dirty="0"/>
              <a:t>}</a:t>
            </a:r>
          </a:p>
        </p:txBody>
      </p:sp>
      <p:sp>
        <p:nvSpPr>
          <p:cNvPr id="5" name="矩形 4">
            <a:extLst>
              <a:ext uri="{FF2B5EF4-FFF2-40B4-BE49-F238E27FC236}">
                <a16:creationId xmlns="" xmlns:a16="http://schemas.microsoft.com/office/drawing/2014/main" id="{06E5A24F-A738-4DFF-81AA-E6A2E901800E}"/>
              </a:ext>
            </a:extLst>
          </p:cNvPr>
          <p:cNvSpPr/>
          <p:nvPr/>
        </p:nvSpPr>
        <p:spPr>
          <a:xfrm>
            <a:off x="591708" y="2511552"/>
            <a:ext cx="3358501" cy="268224"/>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2B7D6267-1D9D-4945-8C35-86AB8CC99A87}"/>
              </a:ext>
            </a:extLst>
          </p:cNvPr>
          <p:cNvSpPr/>
          <p:nvPr/>
        </p:nvSpPr>
        <p:spPr>
          <a:xfrm>
            <a:off x="322512" y="4955075"/>
            <a:ext cx="6907344" cy="823933"/>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TextBox 12">
            <a:extLst>
              <a:ext uri="{FF2B5EF4-FFF2-40B4-BE49-F238E27FC236}">
                <a16:creationId xmlns="" xmlns:a16="http://schemas.microsoft.com/office/drawing/2014/main" id="{4FBB6583-06C2-487F-A8CE-A613B7033CB7}"/>
              </a:ext>
            </a:extLst>
          </p:cNvPr>
          <p:cNvSpPr txBox="1"/>
          <p:nvPr/>
        </p:nvSpPr>
        <p:spPr>
          <a:xfrm>
            <a:off x="3986605" y="2511556"/>
            <a:ext cx="3462709" cy="287466"/>
          </a:xfrm>
          <a:prstGeom prst="rect">
            <a:avLst/>
          </a:prstGeom>
          <a:solidFill>
            <a:schemeClr val="accent2"/>
          </a:solidFill>
          <a:ln>
            <a:solidFill>
              <a:schemeClr val="bg2"/>
            </a:solidFill>
          </a:ln>
        </p:spPr>
        <p:txBody>
          <a:bodyPr wrap="square" lIns="28080" tIns="35663" rIns="28080" bIns="35663" rtlCol="0">
            <a:spAutoFit/>
          </a:bodyPr>
          <a:lstStyle/>
          <a:p>
            <a:r>
              <a:rPr lang="zh-CN" altLang="en-US" sz="1400" b="1" dirty="0">
                <a:latin typeface="微软雅黑" panose="020B0503020204020204" pitchFamily="34" charset="-122"/>
                <a:ea typeface="微软雅黑" panose="020B0503020204020204" pitchFamily="34" charset="-122"/>
              </a:rPr>
              <a:t>缓存</a:t>
            </a:r>
            <a:r>
              <a:rPr lang="zh-CN" altLang="en-US" sz="1400" b="1" dirty="0"/>
              <a:t>整个子项布局实例至</a:t>
            </a:r>
            <a:r>
              <a:rPr lang="en-US" altLang="zh-CN" sz="1400" b="1" dirty="0" err="1">
                <a:latin typeface="微软雅黑" panose="020B0503020204020204" pitchFamily="34" charset="-122"/>
                <a:ea typeface="微软雅黑" panose="020B0503020204020204" pitchFamily="34" charset="-122"/>
              </a:rPr>
              <a:t>HoldView</a:t>
            </a:r>
            <a:endParaRPr lang="zh-CN" altLang="en-US" sz="1400" b="1" dirty="0">
              <a:latin typeface="微软雅黑" panose="020B0503020204020204" pitchFamily="34" charset="-122"/>
              <a:ea typeface="微软雅黑" panose="020B0503020204020204" pitchFamily="34" charset="-122"/>
            </a:endParaRPr>
          </a:p>
        </p:txBody>
      </p:sp>
      <p:sp>
        <p:nvSpPr>
          <p:cNvPr id="8" name="TextBox 12">
            <a:extLst>
              <a:ext uri="{FF2B5EF4-FFF2-40B4-BE49-F238E27FC236}">
                <a16:creationId xmlns="" xmlns:a16="http://schemas.microsoft.com/office/drawing/2014/main" id="{0D1D5893-157E-4F82-A92B-E32A7AEB3577}"/>
              </a:ext>
            </a:extLst>
          </p:cNvPr>
          <p:cNvSpPr txBox="1"/>
          <p:nvPr/>
        </p:nvSpPr>
        <p:spPr>
          <a:xfrm>
            <a:off x="7229856" y="5115586"/>
            <a:ext cx="2462784" cy="502910"/>
          </a:xfrm>
          <a:prstGeom prst="rect">
            <a:avLst/>
          </a:prstGeom>
          <a:solidFill>
            <a:schemeClr val="accent2"/>
          </a:solidFill>
          <a:ln>
            <a:solidFill>
              <a:schemeClr val="bg2"/>
            </a:solidFill>
          </a:ln>
        </p:spPr>
        <p:txBody>
          <a:bodyPr wrap="square" lIns="28080" tIns="35663" rIns="28080" bIns="35663" rtlCol="0">
            <a:spAutoFit/>
          </a:bodyPr>
          <a:lstStyle/>
          <a:p>
            <a:r>
              <a:rPr lang="zh-CN" altLang="en-US" sz="1400" b="1" dirty="0"/>
              <a:t>设置整个子项布局实例上的</a:t>
            </a:r>
            <a:r>
              <a:rPr lang="en-US" altLang="zh-CN" sz="1400" b="1" dirty="0" err="1"/>
              <a:t>OnClickListner</a:t>
            </a:r>
            <a:r>
              <a:rPr lang="zh-CN" altLang="en-US" sz="1400" b="1" dirty="0"/>
              <a:t>监听器</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9547747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F072FE0-46BE-49D0-A696-27085F074326}"/>
              </a:ext>
            </a:extLst>
          </p:cNvPr>
          <p:cNvSpPr>
            <a:spLocks noGrp="1"/>
          </p:cNvSpPr>
          <p:nvPr>
            <p:ph idx="1"/>
          </p:nvPr>
        </p:nvSpPr>
        <p:spPr/>
        <p:txBody>
          <a:bodyPr/>
          <a:lstStyle/>
          <a:p>
            <a:pPr>
              <a:lnSpc>
                <a:spcPct val="150000"/>
              </a:lnSpc>
            </a:pPr>
            <a:r>
              <a:rPr lang="zh-CN" altLang="en-US" sz="2800" dirty="0"/>
              <a:t>当整个</a:t>
            </a:r>
            <a:r>
              <a:rPr lang="en-US" altLang="zh-CN" sz="2800" dirty="0"/>
              <a:t>Activity</a:t>
            </a:r>
            <a:r>
              <a:rPr lang="zh-CN" altLang="en-US" sz="2800" dirty="0"/>
              <a:t>中只有一个</a:t>
            </a:r>
            <a:r>
              <a:rPr lang="en-US" altLang="zh-CN" sz="2800" dirty="0" err="1"/>
              <a:t>ListView</a:t>
            </a:r>
            <a:r>
              <a:rPr lang="zh-CN" altLang="en-US" sz="2800" dirty="0"/>
              <a:t>组件时，可使用</a:t>
            </a:r>
            <a:r>
              <a:rPr lang="en-US" altLang="zh-CN" sz="2800" dirty="0" err="1"/>
              <a:t>ListActivity</a:t>
            </a:r>
            <a:r>
              <a:rPr lang="zh-CN" altLang="en-US" sz="2800" dirty="0"/>
              <a:t>。</a:t>
            </a:r>
          </a:p>
          <a:p>
            <a:pPr lvl="1">
              <a:lnSpc>
                <a:spcPct val="150000"/>
              </a:lnSpc>
            </a:pPr>
            <a:r>
              <a:rPr lang="en-US" altLang="zh-CN" sz="2400" dirty="0" err="1"/>
              <a:t>ListActivity</a:t>
            </a:r>
            <a:r>
              <a:rPr lang="zh-CN" altLang="en-US" sz="2400" dirty="0"/>
              <a:t>继承于</a:t>
            </a:r>
            <a:r>
              <a:rPr lang="en-US" altLang="zh-CN" sz="2400" dirty="0"/>
              <a:t>Activity</a:t>
            </a:r>
            <a:r>
              <a:rPr lang="zh-CN" altLang="en-US" sz="2400" dirty="0"/>
              <a:t>类，默认绑定了一个</a:t>
            </a:r>
            <a:r>
              <a:rPr lang="en-US" altLang="zh-CN" sz="2400" dirty="0" err="1"/>
              <a:t>ListView</a:t>
            </a:r>
            <a:r>
              <a:rPr lang="zh-CN" altLang="en-US" sz="2400" dirty="0"/>
              <a:t>组件，并提供一些与</a:t>
            </a:r>
            <a:r>
              <a:rPr lang="en-US" altLang="zh-CN" sz="2400" dirty="0" err="1"/>
              <a:t>ListView</a:t>
            </a:r>
            <a:r>
              <a:rPr lang="zh-CN" altLang="en-US" sz="2400" dirty="0"/>
              <a:t>处理相关的操作。</a:t>
            </a:r>
            <a:endParaRPr lang="en-US" altLang="zh-CN" sz="2400" dirty="0"/>
          </a:p>
          <a:p>
            <a:pPr lvl="1">
              <a:lnSpc>
                <a:spcPct val="150000"/>
              </a:lnSpc>
            </a:pPr>
            <a:r>
              <a:rPr lang="zh-CN" altLang="en-US" sz="2400" dirty="0"/>
              <a:t>常用的方法为</a:t>
            </a:r>
            <a:r>
              <a:rPr lang="en-US" altLang="zh-CN" sz="2400" dirty="0" err="1">
                <a:solidFill>
                  <a:srgbClr val="FF0000"/>
                </a:solidFill>
              </a:rPr>
              <a:t>getListView</a:t>
            </a:r>
            <a:r>
              <a:rPr lang="en-US" altLang="zh-CN" sz="2400" dirty="0">
                <a:solidFill>
                  <a:srgbClr val="FF0000"/>
                </a:solidFill>
              </a:rPr>
              <a:t>()</a:t>
            </a:r>
            <a:r>
              <a:rPr lang="zh-CN" altLang="en-US" sz="2400" dirty="0"/>
              <a:t>，该方法返回绑定的</a:t>
            </a:r>
            <a:r>
              <a:rPr lang="en-US" altLang="zh-CN" sz="2400" dirty="0" err="1"/>
              <a:t>ListView</a:t>
            </a:r>
            <a:r>
              <a:rPr lang="zh-CN" altLang="en-US" sz="2400" dirty="0"/>
              <a:t>组件。 </a:t>
            </a:r>
            <a:endParaRPr lang="en-US" altLang="zh-CN" sz="2400" dirty="0"/>
          </a:p>
          <a:p>
            <a:pPr lvl="1">
              <a:lnSpc>
                <a:spcPct val="150000"/>
              </a:lnSpc>
            </a:pPr>
            <a:r>
              <a:rPr lang="zh-CN" altLang="en-US" sz="2400" dirty="0"/>
              <a:t>一旦在程序中获得了</a:t>
            </a:r>
            <a:r>
              <a:rPr lang="en-US" altLang="zh-CN" sz="2400" dirty="0" err="1"/>
              <a:t>ListView</a:t>
            </a:r>
            <a:r>
              <a:rPr lang="zh-CN" altLang="en-US" sz="2400" dirty="0"/>
              <a:t>组件之后，接下来就可以为</a:t>
            </a:r>
            <a:r>
              <a:rPr lang="en-US" altLang="zh-CN" sz="2400" dirty="0" err="1"/>
              <a:t>ListView</a:t>
            </a:r>
            <a:r>
              <a:rPr lang="zh-CN" altLang="en-US" sz="2400" dirty="0"/>
              <a:t>通过</a:t>
            </a:r>
            <a:r>
              <a:rPr lang="en-US" altLang="zh-CN" sz="2400" dirty="0" err="1"/>
              <a:t>setAdapter</a:t>
            </a:r>
            <a:r>
              <a:rPr lang="en-US" altLang="zh-CN" sz="2400" dirty="0"/>
              <a:t>(Adapter)</a:t>
            </a:r>
            <a:r>
              <a:rPr lang="zh-CN" altLang="en-US" sz="2400" dirty="0"/>
              <a:t>方法为之提供</a:t>
            </a:r>
            <a:r>
              <a:rPr lang="en-US" altLang="zh-CN" sz="2400" dirty="0"/>
              <a:t>Adapter</a:t>
            </a:r>
            <a:r>
              <a:rPr lang="zh-CN" altLang="en-US" sz="2400" dirty="0"/>
              <a:t>，并由</a:t>
            </a:r>
            <a:r>
              <a:rPr lang="en-US" altLang="zh-CN" sz="2400" dirty="0"/>
              <a:t>Adapter</a:t>
            </a:r>
            <a:r>
              <a:rPr lang="zh-CN" altLang="en-US" sz="2400" dirty="0"/>
              <a:t>提供它要显示的列表项了。</a:t>
            </a:r>
            <a:endParaRPr lang="en-US" altLang="zh-CN" sz="2400" dirty="0"/>
          </a:p>
        </p:txBody>
      </p:sp>
      <p:sp>
        <p:nvSpPr>
          <p:cNvPr id="3" name="标题 2">
            <a:extLst>
              <a:ext uri="{FF2B5EF4-FFF2-40B4-BE49-F238E27FC236}">
                <a16:creationId xmlns="" xmlns:a16="http://schemas.microsoft.com/office/drawing/2014/main" id="{644CC515-60E4-44BF-AEE9-6894BA228F83}"/>
              </a:ext>
            </a:extLst>
          </p:cNvPr>
          <p:cNvSpPr>
            <a:spLocks noGrp="1"/>
          </p:cNvSpPr>
          <p:nvPr>
            <p:ph type="title"/>
          </p:nvPr>
        </p:nvSpPr>
        <p:spPr/>
        <p:txBody>
          <a:bodyPr/>
          <a:lstStyle/>
          <a:p>
            <a:r>
              <a:rPr lang="en-US" altLang="zh-CN" dirty="0"/>
              <a:t>5 </a:t>
            </a:r>
            <a:r>
              <a:rPr lang="zh-CN" altLang="en-US" dirty="0"/>
              <a:t>使用</a:t>
            </a:r>
            <a:r>
              <a:rPr lang="en-US" altLang="zh-CN" dirty="0" err="1"/>
              <a:t>ListActivity</a:t>
            </a:r>
            <a:r>
              <a:rPr lang="zh-CN" altLang="en-US" dirty="0"/>
              <a:t>类</a:t>
            </a:r>
          </a:p>
        </p:txBody>
      </p:sp>
    </p:spTree>
    <p:extLst>
      <p:ext uri="{BB962C8B-B14F-4D97-AF65-F5344CB8AC3E}">
        <p14:creationId xmlns="" xmlns:p14="http://schemas.microsoft.com/office/powerpoint/2010/main" val="214001818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1706" y="4897707"/>
            <a:ext cx="9875520" cy="512043"/>
          </a:xfrm>
        </p:spPr>
        <p:txBody>
          <a:bodyPr/>
          <a:lstStyle/>
          <a:p>
            <a:r>
              <a:rPr lang="zh-CN" altLang="en-US" sz="2400" dirty="0"/>
              <a:t>布局文件中的</a:t>
            </a:r>
            <a:r>
              <a:rPr lang="en-US" altLang="zh-CN" sz="2400" dirty="0" err="1"/>
              <a:t>ListView</a:t>
            </a:r>
            <a:r>
              <a:rPr lang="zh-CN" altLang="en-US" sz="2400" dirty="0"/>
              <a:t>组件</a:t>
            </a:r>
            <a:r>
              <a:rPr lang="en-US" altLang="zh-CN" sz="2400" dirty="0"/>
              <a:t>id</a:t>
            </a:r>
            <a:r>
              <a:rPr lang="zh-CN" altLang="en-US" sz="2400" dirty="0"/>
              <a:t>应设置为“</a:t>
            </a:r>
            <a:r>
              <a:rPr lang="en-US" altLang="zh-CN" sz="2400" dirty="0">
                <a:solidFill>
                  <a:srgbClr val="FF0000"/>
                </a:solidFill>
              </a:rPr>
              <a:t>@+id/</a:t>
            </a:r>
            <a:r>
              <a:rPr lang="en-US" altLang="zh-CN" sz="2400" dirty="0" err="1">
                <a:solidFill>
                  <a:srgbClr val="FF0000"/>
                </a:solidFill>
              </a:rPr>
              <a:t>android:list</a:t>
            </a:r>
            <a:r>
              <a:rPr lang="zh-CN" altLang="en-US" sz="2400" dirty="0"/>
              <a:t>”</a:t>
            </a:r>
          </a:p>
        </p:txBody>
      </p:sp>
      <p:sp>
        <p:nvSpPr>
          <p:cNvPr id="3" name="标题 2"/>
          <p:cNvSpPr>
            <a:spLocks noGrp="1"/>
          </p:cNvSpPr>
          <p:nvPr>
            <p:ph type="title"/>
          </p:nvPr>
        </p:nvSpPr>
        <p:spPr/>
        <p:txBody>
          <a:bodyPr/>
          <a:lstStyle/>
          <a:p>
            <a:r>
              <a:rPr lang="en-US" altLang="zh-CN" dirty="0"/>
              <a:t>5 </a:t>
            </a:r>
            <a:r>
              <a:rPr lang="zh-CN" altLang="en-US" dirty="0"/>
              <a:t>使用</a:t>
            </a:r>
            <a:r>
              <a:rPr lang="en-US" altLang="zh-CN" dirty="0"/>
              <a:t> </a:t>
            </a:r>
            <a:r>
              <a:rPr lang="en-US" altLang="zh-CN" dirty="0" err="1"/>
              <a:t>ListActivity</a:t>
            </a:r>
            <a:r>
              <a:rPr lang="zh-CN" altLang="en-US" dirty="0"/>
              <a:t>类</a:t>
            </a:r>
          </a:p>
        </p:txBody>
      </p:sp>
      <p:sp>
        <p:nvSpPr>
          <p:cNvPr id="9" name="文本框 8">
            <a:extLst>
              <a:ext uri="{FF2B5EF4-FFF2-40B4-BE49-F238E27FC236}">
                <a16:creationId xmlns="" xmlns:a16="http://schemas.microsoft.com/office/drawing/2014/main" id="{E456A50E-4EC6-42E1-969A-FC9B3B60B36A}"/>
              </a:ext>
            </a:extLst>
          </p:cNvPr>
          <p:cNvSpPr txBox="1"/>
          <p:nvPr/>
        </p:nvSpPr>
        <p:spPr>
          <a:xfrm>
            <a:off x="591706" y="1244400"/>
            <a:ext cx="9875519" cy="461665"/>
          </a:xfrm>
          <a:prstGeom prst="rect">
            <a:avLst/>
          </a:prstGeom>
          <a:noFill/>
          <a:ln>
            <a:noFill/>
          </a:ln>
        </p:spPr>
        <p:txBody>
          <a:bodyPr wrap="square">
            <a:spAutoFit/>
          </a:bodyPr>
          <a:lstStyle/>
          <a:p>
            <a:pPr marL="342900" indent="-342900">
              <a:buFont typeface="Wingdings" panose="05000000000000000000" pitchFamily="2" charset="2"/>
              <a:buChar char="p"/>
            </a:pPr>
            <a:r>
              <a:rPr kumimoji="0" lang="zh-CN" altLang="en-US" sz="2400" b="1" i="0" u="none" strike="noStrike" kern="1200" cap="none" spc="0" normalizeH="0" baseline="0" noProof="0" dirty="0">
                <a:ln>
                  <a:noFill/>
                </a:ln>
                <a:solidFill>
                  <a:prstClr val="black"/>
                </a:solidFill>
                <a:effectLst/>
                <a:uLnTx/>
                <a:uFillTx/>
                <a:latin typeface="Palatino Linotype" pitchFamily="18" charset="0"/>
                <a:ea typeface="宋体" panose="02010600030101010101" pitchFamily="2" charset="-122"/>
                <a:cs typeface="+mn-cs"/>
              </a:rPr>
              <a:t>布局文件</a:t>
            </a:r>
            <a:endParaRPr lang="zh-CN" altLang="en-US" dirty="0"/>
          </a:p>
        </p:txBody>
      </p:sp>
      <p:sp>
        <p:nvSpPr>
          <p:cNvPr id="10" name="Rectangle 1">
            <a:extLst>
              <a:ext uri="{FF2B5EF4-FFF2-40B4-BE49-F238E27FC236}">
                <a16:creationId xmlns="" xmlns:a16="http://schemas.microsoft.com/office/drawing/2014/main" id="{68D535E0-7DE0-4F2B-A8EC-0C8CA1C10F1D}"/>
              </a:ext>
            </a:extLst>
          </p:cNvPr>
          <p:cNvSpPr>
            <a:spLocks noChangeArrowheads="1"/>
          </p:cNvSpPr>
          <p:nvPr/>
        </p:nvSpPr>
        <p:spPr bwMode="auto">
          <a:xfrm>
            <a:off x="994041" y="1704271"/>
            <a:ext cx="9070848" cy="313932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"fill_parent"</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"fill_parent"</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:orientation=</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"vertical"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ListView</a:t>
            </a:r>
            <a:b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"@+id/android:list"</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"fill_parent"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11" name="矩形 10">
            <a:extLst>
              <a:ext uri="{FF2B5EF4-FFF2-40B4-BE49-F238E27FC236}">
                <a16:creationId xmlns="" xmlns:a16="http://schemas.microsoft.com/office/drawing/2014/main" id="{93BC31B0-8D66-4B5B-AF47-29ADAA5EA05D}"/>
              </a:ext>
            </a:extLst>
          </p:cNvPr>
          <p:cNvSpPr/>
          <p:nvPr/>
        </p:nvSpPr>
        <p:spPr>
          <a:xfrm>
            <a:off x="1975104" y="3429000"/>
            <a:ext cx="4120896" cy="240792"/>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1737878789"/>
      </p:ext>
    </p:extLst>
  </p:cSld>
  <p:clrMapOvr>
    <a:masterClrMapping/>
  </p:clrMapOvr>
  <mc:AlternateContent xmlns:mc="http://schemas.openxmlformats.org/markup-compatibility/2006">
    <mc:Choice xmlns="" xmlns:p14="http://schemas.microsoft.com/office/powerpoint/2010/main" Requires="p14">
      <p:transition spd="slow" p14:dur="999"/>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775EF968-6FEA-4ACB-8E38-9157DF0CC346}"/>
              </a:ext>
            </a:extLst>
          </p:cNvPr>
          <p:cNvSpPr>
            <a:spLocks noGrp="1"/>
          </p:cNvSpPr>
          <p:nvPr>
            <p:ph idx="1"/>
          </p:nvPr>
        </p:nvSpPr>
        <p:spPr/>
        <p:txBody>
          <a:bodyPr/>
          <a:lstStyle/>
          <a:p>
            <a:pPr marL="421032" indent="-457189" algn="just">
              <a:lnSpc>
                <a:spcPct val="120000"/>
              </a:lnSpc>
              <a:buClr>
                <a:srgbClr val="549E39"/>
              </a:buClr>
              <a:buSzPct val="85000"/>
              <a:buFont typeface="+mj-lt"/>
              <a:buAutoNum type="arabicPeriod"/>
              <a:defRPr/>
            </a:pPr>
            <a:r>
              <a:rPr lang="en-US" altLang="zh-CN" sz="2400" dirty="0" err="1">
                <a:solidFill>
                  <a:prstClr val="black"/>
                </a:solidFill>
              </a:rPr>
              <a:t>BaseAdapter</a:t>
            </a:r>
            <a:endParaRPr lang="en-US" altLang="zh-CN" sz="2400" dirty="0">
              <a:solidFill>
                <a:prstClr val="black"/>
              </a:solidFill>
            </a:endParaRPr>
          </a:p>
          <a:p>
            <a:pPr marL="764268" lvl="1" indent="-457189" algn="just">
              <a:lnSpc>
                <a:spcPct val="120000"/>
              </a:lnSpc>
              <a:buClr>
                <a:srgbClr val="549E39"/>
              </a:buClr>
              <a:defRPr/>
            </a:pPr>
            <a:r>
              <a:rPr lang="zh-CN" altLang="en-US" sz="2160" dirty="0">
                <a:solidFill>
                  <a:prstClr val="black"/>
                </a:solidFill>
              </a:rPr>
              <a:t>是一个抽象类，用于自定义适配器，具有较高的灵活性。</a:t>
            </a:r>
            <a:endParaRPr lang="en-US" altLang="zh-CN" sz="2160" dirty="0">
              <a:solidFill>
                <a:prstClr val="black"/>
              </a:solidFill>
              <a:ea typeface="宋体" panose="02010600030101010101" pitchFamily="2" charset="-122"/>
            </a:endParaRPr>
          </a:p>
          <a:p>
            <a:pPr marL="421032" indent="-457189" algn="just">
              <a:lnSpc>
                <a:spcPct val="120000"/>
              </a:lnSpc>
              <a:buClr>
                <a:srgbClr val="549E39"/>
              </a:buClr>
              <a:buSzPct val="85000"/>
              <a:buFont typeface="+mj-lt"/>
              <a:buAutoNum type="arabicPeriod"/>
              <a:defRPr/>
            </a:pPr>
            <a:r>
              <a:rPr lang="en-US" altLang="zh-CN" sz="2400" dirty="0" err="1">
                <a:solidFill>
                  <a:prstClr val="black"/>
                </a:solidFill>
                <a:ea typeface="宋体" panose="02010600030101010101" pitchFamily="2" charset="-122"/>
              </a:rPr>
              <a:t>ArrayAdapter</a:t>
            </a:r>
            <a:endParaRPr lang="en-US" altLang="zh-CN" sz="2400" dirty="0">
              <a:solidFill>
                <a:prstClr val="black"/>
              </a:solidFill>
              <a:ea typeface="宋体" panose="02010600030101010101" pitchFamily="2" charset="-122"/>
            </a:endParaRPr>
          </a:p>
          <a:p>
            <a:pPr marL="764268" lvl="1" indent="-457189" algn="just">
              <a:lnSpc>
                <a:spcPct val="120000"/>
              </a:lnSpc>
              <a:buClr>
                <a:srgbClr val="549E39"/>
              </a:buClr>
              <a:defRPr/>
            </a:pPr>
            <a:r>
              <a:rPr lang="zh-CN" altLang="en-US" sz="2160" dirty="0">
                <a:solidFill>
                  <a:prstClr val="black"/>
                </a:solidFill>
                <a:ea typeface="宋体" panose="02010600030101010101" pitchFamily="2" charset="-122"/>
              </a:rPr>
              <a:t>支持</a:t>
            </a:r>
            <a:r>
              <a:rPr lang="zh-CN" altLang="en-US" sz="2160" dirty="0">
                <a:solidFill>
                  <a:srgbClr val="C00000"/>
                </a:solidFill>
                <a:ea typeface="宋体" panose="02010600030101010101" pitchFamily="2" charset="-122"/>
              </a:rPr>
              <a:t>泛型</a:t>
            </a:r>
            <a:r>
              <a:rPr lang="zh-CN" altLang="en-US" sz="2160" dirty="0">
                <a:solidFill>
                  <a:prstClr val="black"/>
                </a:solidFill>
                <a:ea typeface="宋体" panose="02010600030101010101" pitchFamily="2" charset="-122"/>
              </a:rPr>
              <a:t>操作，最为简单，一般用于将字符串</a:t>
            </a:r>
            <a:r>
              <a:rPr lang="zh-CN" altLang="en-US" sz="2160" dirty="0">
                <a:solidFill>
                  <a:srgbClr val="C00000"/>
                </a:solidFill>
                <a:ea typeface="宋体" panose="02010600030101010101" pitchFamily="2" charset="-122"/>
              </a:rPr>
              <a:t>数组</a:t>
            </a:r>
            <a:r>
              <a:rPr lang="zh-CN" altLang="en-US" sz="2160" dirty="0">
                <a:solidFill>
                  <a:prstClr val="black"/>
                </a:solidFill>
                <a:ea typeface="宋体" panose="02010600030101010101" pitchFamily="2" charset="-122"/>
              </a:rPr>
              <a:t>或者任意对象</a:t>
            </a:r>
            <a:r>
              <a:rPr lang="en-US" altLang="zh-CN" sz="2160" dirty="0">
                <a:solidFill>
                  <a:prstClr val="black"/>
                </a:solidFill>
                <a:ea typeface="宋体" panose="02010600030101010101" pitchFamily="2" charset="-122"/>
              </a:rPr>
              <a:t>(</a:t>
            </a:r>
            <a:r>
              <a:rPr lang="en-US" altLang="zh-CN" sz="2160" dirty="0" err="1">
                <a:solidFill>
                  <a:prstClr val="black"/>
                </a:solidFill>
                <a:ea typeface="宋体" panose="02010600030101010101" pitchFamily="2" charset="-122"/>
              </a:rPr>
              <a:t>toString</a:t>
            </a:r>
            <a:r>
              <a:rPr lang="en-US" altLang="zh-CN" sz="2160" dirty="0">
                <a:solidFill>
                  <a:prstClr val="black"/>
                </a:solidFill>
                <a:ea typeface="宋体" panose="02010600030101010101" pitchFamily="2" charset="-122"/>
              </a:rPr>
              <a:t>)</a:t>
            </a:r>
            <a:r>
              <a:rPr lang="zh-CN" altLang="en-US" sz="2160" dirty="0">
                <a:solidFill>
                  <a:prstClr val="black"/>
                </a:solidFill>
                <a:ea typeface="宋体" panose="02010600030101010101" pitchFamily="2" charset="-122"/>
              </a:rPr>
              <a:t>数组绑定为列表项的数据源。</a:t>
            </a:r>
            <a:endParaRPr lang="en-US" altLang="zh-CN" sz="2160" dirty="0">
              <a:solidFill>
                <a:prstClr val="black"/>
              </a:solidFill>
              <a:ea typeface="宋体" panose="02010600030101010101" pitchFamily="2" charset="-122"/>
            </a:endParaRPr>
          </a:p>
          <a:p>
            <a:pPr marL="421032" indent="-457189" algn="just">
              <a:lnSpc>
                <a:spcPct val="120000"/>
              </a:lnSpc>
              <a:buClr>
                <a:srgbClr val="549E39"/>
              </a:buClr>
              <a:buSzPct val="85000"/>
              <a:buFont typeface="+mj-lt"/>
              <a:buAutoNum type="arabicPeriod"/>
              <a:defRPr/>
            </a:pPr>
            <a:r>
              <a:rPr lang="en-US" altLang="zh-CN" sz="2400" dirty="0" err="1">
                <a:solidFill>
                  <a:prstClr val="black"/>
                </a:solidFill>
                <a:ea typeface="宋体" panose="02010600030101010101" pitchFamily="2" charset="-122"/>
              </a:rPr>
              <a:t>SimpleAdapter</a:t>
            </a:r>
            <a:endParaRPr lang="en-US" altLang="zh-CN" sz="2400" dirty="0">
              <a:solidFill>
                <a:prstClr val="black"/>
              </a:solidFill>
              <a:ea typeface="宋体" panose="02010600030101010101" pitchFamily="2" charset="-122"/>
            </a:endParaRPr>
          </a:p>
          <a:p>
            <a:pPr marL="764268" lvl="1" indent="-457189" algn="just">
              <a:lnSpc>
                <a:spcPct val="120000"/>
              </a:lnSpc>
              <a:buClr>
                <a:srgbClr val="549E39"/>
              </a:buClr>
              <a:defRPr/>
            </a:pPr>
            <a:r>
              <a:rPr lang="zh-CN" altLang="en-US" sz="2160" dirty="0">
                <a:solidFill>
                  <a:prstClr val="black"/>
                </a:solidFill>
                <a:ea typeface="宋体" panose="02010600030101010101" pitchFamily="2" charset="-122"/>
              </a:rPr>
              <a:t>易于使用，可以将一组静态数据映射到使用</a:t>
            </a:r>
            <a:r>
              <a:rPr lang="en-US" altLang="zh-CN" sz="2160" dirty="0">
                <a:solidFill>
                  <a:prstClr val="black"/>
                </a:solidFill>
                <a:ea typeface="宋体" panose="02010600030101010101" pitchFamily="2" charset="-122"/>
              </a:rPr>
              <a:t>XML</a:t>
            </a:r>
            <a:r>
              <a:rPr lang="zh-CN" altLang="en-US" sz="2160" dirty="0">
                <a:solidFill>
                  <a:prstClr val="black"/>
                </a:solidFill>
                <a:ea typeface="宋体" panose="02010600030101010101" pitchFamily="2" charset="-122"/>
              </a:rPr>
              <a:t>定义的</a:t>
            </a:r>
            <a:r>
              <a:rPr lang="zh-CN" altLang="en-US" sz="2160" dirty="0">
                <a:solidFill>
                  <a:srgbClr val="C00000"/>
                </a:solidFill>
                <a:ea typeface="宋体" panose="02010600030101010101" pitchFamily="2" charset="-122"/>
              </a:rPr>
              <a:t>列表项</a:t>
            </a:r>
            <a:r>
              <a:rPr lang="zh-CN" altLang="en-US" sz="2160" dirty="0">
                <a:solidFill>
                  <a:prstClr val="black"/>
                </a:solidFill>
                <a:ea typeface="宋体" panose="02010600030101010101" pitchFamily="2" charset="-122"/>
              </a:rPr>
              <a:t>视图组件上，可以</a:t>
            </a:r>
            <a:r>
              <a:rPr lang="zh-CN" altLang="en-US" sz="2160" dirty="0">
                <a:solidFill>
                  <a:srgbClr val="C00000"/>
                </a:solidFill>
                <a:ea typeface="宋体" panose="02010600030101010101" pitchFamily="2" charset="-122"/>
              </a:rPr>
              <a:t>自定义出各种效果</a:t>
            </a:r>
            <a:r>
              <a:rPr lang="zh-CN" altLang="en-US" sz="2160" dirty="0">
                <a:solidFill>
                  <a:prstClr val="black"/>
                </a:solidFill>
                <a:ea typeface="宋体" panose="02010600030101010101" pitchFamily="2" charset="-122"/>
              </a:rPr>
              <a:t>。</a:t>
            </a:r>
            <a:endParaRPr lang="en-US" altLang="zh-CN" sz="2160" dirty="0">
              <a:solidFill>
                <a:prstClr val="black"/>
              </a:solidFill>
              <a:ea typeface="宋体" panose="02010600030101010101" pitchFamily="2" charset="-122"/>
            </a:endParaRPr>
          </a:p>
          <a:p>
            <a:pPr marL="421032" indent="-457189" algn="just">
              <a:lnSpc>
                <a:spcPct val="120000"/>
              </a:lnSpc>
              <a:buClr>
                <a:srgbClr val="549E39"/>
              </a:buClr>
              <a:buSzPct val="85000"/>
              <a:buFont typeface="+mj-lt"/>
              <a:buAutoNum type="arabicPeriod"/>
              <a:defRPr/>
            </a:pPr>
            <a:r>
              <a:rPr lang="en-US" altLang="zh-CN" sz="2400" dirty="0" err="1">
                <a:solidFill>
                  <a:prstClr val="black"/>
                </a:solidFill>
                <a:ea typeface="宋体" panose="02010600030101010101" pitchFamily="2" charset="-122"/>
              </a:rPr>
              <a:t>SimpleCursorAdapter</a:t>
            </a:r>
            <a:endParaRPr lang="en-US" altLang="zh-CN" sz="2400" dirty="0">
              <a:solidFill>
                <a:prstClr val="black"/>
              </a:solidFill>
              <a:ea typeface="宋体" panose="02010600030101010101" pitchFamily="2" charset="-122"/>
            </a:endParaRPr>
          </a:p>
          <a:p>
            <a:pPr marL="764268" lvl="1" indent="-457189" algn="just">
              <a:lnSpc>
                <a:spcPct val="120000"/>
              </a:lnSpc>
              <a:buClr>
                <a:srgbClr val="549E39"/>
              </a:buClr>
              <a:defRPr/>
            </a:pPr>
            <a:r>
              <a:rPr lang="zh-CN" altLang="en-US" sz="2160" dirty="0">
                <a:solidFill>
                  <a:prstClr val="black"/>
                </a:solidFill>
                <a:ea typeface="宋体" panose="02010600030101010101" pitchFamily="2" charset="-122"/>
              </a:rPr>
              <a:t>与</a:t>
            </a:r>
            <a:r>
              <a:rPr lang="en-US" altLang="zh-CN" sz="2160" dirty="0" err="1">
                <a:solidFill>
                  <a:prstClr val="black"/>
                </a:solidFill>
                <a:ea typeface="宋体" panose="02010600030101010101" pitchFamily="2" charset="-122"/>
              </a:rPr>
              <a:t>SimpleAdapter</a:t>
            </a:r>
            <a:r>
              <a:rPr lang="zh-CN" altLang="en-US" sz="2160" dirty="0">
                <a:solidFill>
                  <a:prstClr val="black"/>
                </a:solidFill>
                <a:ea typeface="宋体" panose="02010600030101010101" pitchFamily="2" charset="-122"/>
              </a:rPr>
              <a:t>类似，用于绑定游标（直接从数据库取出数据）作为列表项的数据源。</a:t>
            </a:r>
            <a:endParaRPr lang="en-US" altLang="zh-CN" sz="2160" dirty="0">
              <a:solidFill>
                <a:prstClr val="black"/>
              </a:solidFill>
              <a:ea typeface="宋体" panose="02010600030101010101" pitchFamily="2" charset="-122"/>
            </a:endParaRPr>
          </a:p>
          <a:p>
            <a:pPr>
              <a:lnSpc>
                <a:spcPct val="120000"/>
              </a:lnSpc>
            </a:pPr>
            <a:endParaRPr lang="zh-CN" altLang="en-US" dirty="0"/>
          </a:p>
        </p:txBody>
      </p:sp>
      <p:sp>
        <p:nvSpPr>
          <p:cNvPr id="3" name="标题 2">
            <a:extLst>
              <a:ext uri="{FF2B5EF4-FFF2-40B4-BE49-F238E27FC236}">
                <a16:creationId xmlns="" xmlns:a16="http://schemas.microsoft.com/office/drawing/2014/main" id="{D28B0D0E-BDF2-4C57-9A74-A81DA5B1D3A7}"/>
              </a:ext>
            </a:extLst>
          </p:cNvPr>
          <p:cNvSpPr>
            <a:spLocks noGrp="1"/>
          </p:cNvSpPr>
          <p:nvPr>
            <p:ph type="title"/>
          </p:nvPr>
        </p:nvSpPr>
        <p:spPr/>
        <p:txBody>
          <a:bodyPr/>
          <a:lstStyle/>
          <a:p>
            <a:r>
              <a:rPr lang="zh-CN" altLang="en-US" dirty="0"/>
              <a:t>常用的数据适配器</a:t>
            </a:r>
          </a:p>
        </p:txBody>
      </p:sp>
    </p:spTree>
    <p:extLst>
      <p:ext uri="{BB962C8B-B14F-4D97-AF65-F5344CB8AC3E}">
        <p14:creationId xmlns="" xmlns:p14="http://schemas.microsoft.com/office/powerpoint/2010/main" val="243279858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1">
            <a:extLst>
              <a:ext uri="{FF2B5EF4-FFF2-40B4-BE49-F238E27FC236}">
                <a16:creationId xmlns="" xmlns:a16="http://schemas.microsoft.com/office/drawing/2014/main" id="{70C454CC-CB6D-49BA-B866-32A2476046D6}"/>
              </a:ext>
            </a:extLst>
          </p:cNvPr>
          <p:cNvSpPr>
            <a:spLocks noChangeArrowheads="1"/>
          </p:cNvSpPr>
          <p:nvPr/>
        </p:nvSpPr>
        <p:spPr bwMode="auto">
          <a:xfrm>
            <a:off x="256121" y="181393"/>
            <a:ext cx="11935879" cy="664797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ListActivityDemo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ListActivity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onCreate(Bundle savedInstanceState)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.onCreate(savedInstanceState);</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setContentView(R.layout.</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activity_list_demo</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//获取列表项</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ListView list=getListView();</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//设置列表项的头部</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TextView header=</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TextView(</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header.setText(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"网易新闻栏目列表"</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header.setTextSize(</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24</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list.addHeaderView(header);</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//设置列表项的底部</a:t>
            </a:r>
            <a:b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TextView foot=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TextView(</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foot.setText(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"请选择"</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foot.setTextSize(</a:t>
            </a:r>
            <a:r>
              <a:rPr kumimoji="0" lang="zh-CN" altLang="zh-CN" sz="16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24</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list.addFooterView(foot);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final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data = getResources().getStringArray(R.array.</a:t>
            </a:r>
            <a:r>
              <a:rPr kumimoji="0" lang="zh-CN" altLang="zh-CN" sz="16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news_category</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setListAdapter(</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ArrayAdapter&lt;String&gt;(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android.R.layout.</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simple_list_item_1</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data));</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list.setOnItemClickListener(</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AdapterView.OnItemClickListener()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onItemClick(AdapterView&lt;?&gt; parent, View view,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position, </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long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 xmlns:a16="http://schemas.microsoft.com/office/drawing/2014/main" id="{EAA3E66F-6977-489E-8D08-57894625C0E4}"/>
              </a:ext>
            </a:extLst>
          </p:cNvPr>
          <p:cNvPicPr>
            <a:picLocks noChangeAspect="1"/>
          </p:cNvPicPr>
          <p:nvPr/>
        </p:nvPicPr>
        <p:blipFill>
          <a:blip r:embed="rId3"/>
          <a:stretch>
            <a:fillRect/>
          </a:stretch>
        </p:blipFill>
        <p:spPr>
          <a:xfrm>
            <a:off x="9238895" y="645458"/>
            <a:ext cx="2736000" cy="4815070"/>
          </a:xfrm>
          <a:prstGeom prst="rect">
            <a:avLst/>
          </a:prstGeom>
        </p:spPr>
      </p:pic>
      <p:sp>
        <p:nvSpPr>
          <p:cNvPr id="9" name="矩形 8">
            <a:extLst>
              <a:ext uri="{FF2B5EF4-FFF2-40B4-BE49-F238E27FC236}">
                <a16:creationId xmlns="" xmlns:a16="http://schemas.microsoft.com/office/drawing/2014/main" id="{31C4CC8A-C80B-4029-A63D-DA69B4A0B189}"/>
              </a:ext>
            </a:extLst>
          </p:cNvPr>
          <p:cNvSpPr/>
          <p:nvPr/>
        </p:nvSpPr>
        <p:spPr>
          <a:xfrm>
            <a:off x="1170432" y="1517928"/>
            <a:ext cx="3316224" cy="540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9">
            <a:extLst>
              <a:ext uri="{FF2B5EF4-FFF2-40B4-BE49-F238E27FC236}">
                <a16:creationId xmlns="" xmlns:a16="http://schemas.microsoft.com/office/drawing/2014/main" id="{63D0A406-9F38-4DBE-8CE1-1573F76D8FE4}"/>
              </a:ext>
            </a:extLst>
          </p:cNvPr>
          <p:cNvSpPr/>
          <p:nvPr/>
        </p:nvSpPr>
        <p:spPr>
          <a:xfrm>
            <a:off x="1170432" y="4706111"/>
            <a:ext cx="6120384" cy="576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 name="矩形 4"/>
          <p:cNvSpPr/>
          <p:nvPr/>
        </p:nvSpPr>
        <p:spPr>
          <a:xfrm>
            <a:off x="6583680" y="0"/>
            <a:ext cx="3284874" cy="535531"/>
          </a:xfrm>
          <a:prstGeom prst="rect">
            <a:avLst/>
          </a:prstGeom>
        </p:spPr>
        <p:txBody>
          <a:bodyPr wrap="none">
            <a:spAutoFit/>
          </a:bodyPr>
          <a:lstStyle/>
          <a:p>
            <a:r>
              <a:rPr lang="zh-CN" altLang="en-US" sz="2880" b="1" dirty="0">
                <a:solidFill>
                  <a:srgbClr val="FF0000"/>
                </a:solidFill>
              </a:rPr>
              <a:t>继承自</a:t>
            </a:r>
            <a:r>
              <a:rPr lang="en-US" altLang="zh-CN" sz="2880" b="1" dirty="0" err="1">
                <a:solidFill>
                  <a:srgbClr val="FF0000"/>
                </a:solidFill>
              </a:rPr>
              <a:t>ListActivity</a:t>
            </a:r>
            <a:endParaRPr lang="zh-CN" altLang="en-US" sz="2880" dirty="0">
              <a:solidFill>
                <a:srgbClr val="FF0000"/>
              </a:solidFill>
            </a:endParaRPr>
          </a:p>
        </p:txBody>
      </p:sp>
      <p:sp>
        <p:nvSpPr>
          <p:cNvPr id="11" name="矩形 10">
            <a:extLst>
              <a:ext uri="{FF2B5EF4-FFF2-40B4-BE49-F238E27FC236}">
                <a16:creationId xmlns="" xmlns:a16="http://schemas.microsoft.com/office/drawing/2014/main" id="{0A9F82A5-2650-47C1-80F2-C06E75B229D4}"/>
              </a:ext>
            </a:extLst>
          </p:cNvPr>
          <p:cNvSpPr/>
          <p:nvPr/>
        </p:nvSpPr>
        <p:spPr>
          <a:xfrm>
            <a:off x="329473" y="249675"/>
            <a:ext cx="5894587" cy="324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251746630"/>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a:t>下拉列表组件</a:t>
            </a:r>
            <a:r>
              <a:rPr lang="en-US" altLang="zh-CN" dirty="0"/>
              <a:t>Spinner</a:t>
            </a:r>
          </a:p>
          <a:p>
            <a:pPr lvl="1">
              <a:lnSpc>
                <a:spcPct val="150000"/>
              </a:lnSpc>
            </a:pPr>
            <a:r>
              <a:rPr lang="zh-CN" altLang="en-US" dirty="0"/>
              <a:t>两种</a:t>
            </a:r>
            <a:r>
              <a:rPr lang="zh-CN" altLang="en-US" sz="2800" dirty="0">
                <a:solidFill>
                  <a:schemeClr val="tx2"/>
                </a:solidFill>
                <a:latin typeface="微软雅黑" pitchFamily="34" charset="-122"/>
                <a:ea typeface="微软雅黑" pitchFamily="34" charset="-122"/>
              </a:rPr>
              <a:t>加载数据</a:t>
            </a:r>
            <a:r>
              <a:rPr lang="zh-CN" altLang="en-US" dirty="0"/>
              <a:t>方式</a:t>
            </a:r>
            <a:endParaRPr lang="en-US" altLang="zh-CN" dirty="0"/>
          </a:p>
          <a:p>
            <a:pPr lvl="2">
              <a:lnSpc>
                <a:spcPct val="150000"/>
              </a:lnSpc>
            </a:pPr>
            <a:r>
              <a:rPr lang="zh-CN" altLang="en-US" dirty="0"/>
              <a:t>直接设置组件的</a:t>
            </a:r>
            <a:r>
              <a:rPr lang="en-US" altLang="zh-CN" dirty="0"/>
              <a:t>entries</a:t>
            </a:r>
            <a:r>
              <a:rPr lang="zh-CN" altLang="en-US" dirty="0"/>
              <a:t>属性设置列表</a:t>
            </a:r>
            <a:endParaRPr lang="en-US" altLang="zh-CN" dirty="0"/>
          </a:p>
          <a:p>
            <a:pPr lvl="2">
              <a:lnSpc>
                <a:spcPct val="150000"/>
              </a:lnSpc>
            </a:pPr>
            <a:r>
              <a:rPr lang="zh-CN" altLang="en-US" dirty="0"/>
              <a:t>另一种是用方式通过</a:t>
            </a:r>
            <a:r>
              <a:rPr lang="en-US" altLang="zh-CN" dirty="0"/>
              <a:t>Adapter</a:t>
            </a:r>
            <a:r>
              <a:rPr lang="zh-CN" altLang="en-US" dirty="0"/>
              <a:t>设置</a:t>
            </a:r>
          </a:p>
        </p:txBody>
      </p:sp>
      <p:sp>
        <p:nvSpPr>
          <p:cNvPr id="3" name="标题 2"/>
          <p:cNvSpPr>
            <a:spLocks noGrp="1"/>
          </p:cNvSpPr>
          <p:nvPr>
            <p:ph type="title"/>
          </p:nvPr>
        </p:nvSpPr>
        <p:spPr/>
        <p:txBody>
          <a:bodyPr/>
          <a:lstStyle/>
          <a:p>
            <a:r>
              <a:rPr lang="en-US" altLang="zh-CN" dirty="0"/>
              <a:t>6.</a:t>
            </a:r>
            <a:r>
              <a:rPr lang="zh-CN" altLang="en-US" dirty="0"/>
              <a:t> 更多</a:t>
            </a:r>
            <a:r>
              <a:rPr lang="en-US" altLang="zh-CN" dirty="0" err="1"/>
              <a:t>AdapterView</a:t>
            </a:r>
            <a:r>
              <a:rPr lang="zh-CN" altLang="en-US" dirty="0"/>
              <a:t>组件的使用</a:t>
            </a:r>
          </a:p>
        </p:txBody>
      </p:sp>
      <p:pic>
        <p:nvPicPr>
          <p:cNvPr id="7" name="图片 6">
            <a:extLst>
              <a:ext uri="{FF2B5EF4-FFF2-40B4-BE49-F238E27FC236}">
                <a16:creationId xmlns="" xmlns:a16="http://schemas.microsoft.com/office/drawing/2014/main" id="{6A23329A-CB33-4F10-94E5-8548764242CD}"/>
              </a:ext>
            </a:extLst>
          </p:cNvPr>
          <p:cNvPicPr>
            <a:picLocks noChangeAspect="1"/>
          </p:cNvPicPr>
          <p:nvPr/>
        </p:nvPicPr>
        <p:blipFill>
          <a:blip r:embed="rId2"/>
          <a:stretch>
            <a:fillRect/>
          </a:stretch>
        </p:blipFill>
        <p:spPr>
          <a:xfrm>
            <a:off x="7946136" y="1165777"/>
            <a:ext cx="2819400" cy="5009469"/>
          </a:xfrm>
          <a:prstGeom prst="rect">
            <a:avLst/>
          </a:prstGeom>
          <a:ln>
            <a:solidFill>
              <a:schemeClr val="tx1"/>
            </a:solidFill>
          </a:ln>
        </p:spPr>
      </p:pic>
      <p:sp>
        <p:nvSpPr>
          <p:cNvPr id="8" name="矩形 7">
            <a:extLst>
              <a:ext uri="{FF2B5EF4-FFF2-40B4-BE49-F238E27FC236}">
                <a16:creationId xmlns="" xmlns:a16="http://schemas.microsoft.com/office/drawing/2014/main" id="{2F92D0A8-4F64-47ED-8EE9-14DE2AF14EDE}"/>
              </a:ext>
            </a:extLst>
          </p:cNvPr>
          <p:cNvSpPr/>
          <p:nvPr/>
        </p:nvSpPr>
        <p:spPr>
          <a:xfrm>
            <a:off x="7949184" y="3834901"/>
            <a:ext cx="2791968" cy="342617"/>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3173173672"/>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下拉框组件</a:t>
            </a:r>
            <a:endParaRPr lang="en-US" altLang="zh-CN"/>
          </a:p>
          <a:p>
            <a:pPr lvl="1"/>
            <a:r>
              <a:rPr lang="zh-CN" altLang="en-US"/>
              <a:t>两种使用方式</a:t>
            </a:r>
            <a:endParaRPr lang="en-US" altLang="zh-CN"/>
          </a:p>
          <a:p>
            <a:pPr lvl="2"/>
            <a:r>
              <a:rPr lang="zh-CN" altLang="en-US"/>
              <a:t>直接设置组件的</a:t>
            </a:r>
            <a:r>
              <a:rPr lang="en-US" altLang="zh-CN"/>
              <a:t>entries</a:t>
            </a:r>
            <a:r>
              <a:rPr lang="zh-CN" altLang="en-US"/>
              <a:t>属性设置列表</a:t>
            </a:r>
            <a:endParaRPr lang="en-US" altLang="zh-CN"/>
          </a:p>
          <a:p>
            <a:pPr lvl="2"/>
            <a:r>
              <a:rPr lang="zh-CN" altLang="en-US"/>
              <a:t>另一种是用方式通过</a:t>
            </a:r>
            <a:r>
              <a:rPr lang="en-US" altLang="zh-CN"/>
              <a:t>Adapter</a:t>
            </a:r>
            <a:r>
              <a:rPr lang="zh-CN" altLang="en-US"/>
              <a:t>设置</a:t>
            </a:r>
          </a:p>
        </p:txBody>
      </p:sp>
      <p:sp>
        <p:nvSpPr>
          <p:cNvPr id="3" name="标题 2"/>
          <p:cNvSpPr>
            <a:spLocks noGrp="1"/>
          </p:cNvSpPr>
          <p:nvPr>
            <p:ph type="title"/>
          </p:nvPr>
        </p:nvSpPr>
        <p:spPr/>
        <p:txBody>
          <a:bodyPr/>
          <a:lstStyle/>
          <a:p>
            <a:r>
              <a:rPr lang="en-US" altLang="zh-CN"/>
              <a:t>4.3.3  Spinner</a:t>
            </a:r>
            <a:endParaRPr lang="zh-CN" altLang="en-US"/>
          </a:p>
        </p:txBody>
      </p:sp>
      <p:sp>
        <p:nvSpPr>
          <p:cNvPr id="4" name="矩形 3"/>
          <p:cNvSpPr/>
          <p:nvPr/>
        </p:nvSpPr>
        <p:spPr>
          <a:xfrm>
            <a:off x="463296" y="243512"/>
            <a:ext cx="10972800" cy="6555641"/>
          </a:xfrm>
          <a:prstGeom prst="rect">
            <a:avLst/>
          </a:prstGeom>
          <a:solidFill>
            <a:schemeClr val="accent2">
              <a:lumMod val="20000"/>
              <a:lumOff val="80000"/>
            </a:schemeClr>
          </a:solidFill>
        </p:spPr>
        <p:txBody>
          <a:bodyPr wrap="square">
            <a:spAutoFit/>
          </a:bodyPr>
          <a:lstStyle/>
          <a:p>
            <a:r>
              <a:rPr lang="en-US" altLang="zh-CN" sz="2000" dirty="0"/>
              <a:t> protected void </a:t>
            </a:r>
            <a:r>
              <a:rPr lang="en-US" altLang="zh-CN" sz="2000" dirty="0" err="1"/>
              <a:t>onCreate</a:t>
            </a:r>
            <a:r>
              <a:rPr lang="en-US" altLang="zh-CN" sz="2000" dirty="0"/>
              <a:t>(Bundle </a:t>
            </a:r>
            <a:r>
              <a:rPr lang="en-US" altLang="zh-CN" sz="2000" dirty="0" err="1"/>
              <a:t>savedInstanceState</a:t>
            </a:r>
            <a:r>
              <a:rPr lang="en-US" altLang="zh-CN" sz="2000" dirty="0"/>
              <a:t>) {</a:t>
            </a:r>
            <a:endParaRPr lang="zh-CN" altLang="zh-CN" sz="2000" dirty="0"/>
          </a:p>
          <a:p>
            <a:r>
              <a:rPr lang="en-US" altLang="zh-CN" sz="2000" dirty="0"/>
              <a:t>        ……</a:t>
            </a:r>
            <a:endParaRPr lang="zh-CN" altLang="zh-CN" sz="2000" dirty="0"/>
          </a:p>
          <a:p>
            <a:r>
              <a:rPr lang="en-US" altLang="zh-CN" sz="2000" dirty="0"/>
              <a:t>        spinner = (Spinner)</a:t>
            </a:r>
            <a:r>
              <a:rPr lang="en-US" altLang="zh-CN" sz="2000" dirty="0" err="1"/>
              <a:t>findViewById</a:t>
            </a:r>
            <a:r>
              <a:rPr lang="en-US" altLang="zh-CN" sz="2000" dirty="0"/>
              <a:t>(</a:t>
            </a:r>
            <a:r>
              <a:rPr lang="en-US" altLang="zh-CN" sz="2000" dirty="0" err="1"/>
              <a:t>R.id.spinner</a:t>
            </a:r>
            <a:r>
              <a:rPr lang="en-US" altLang="zh-CN" sz="2000" dirty="0"/>
              <a:t>);</a:t>
            </a:r>
            <a:endParaRPr lang="zh-CN" altLang="zh-CN" sz="2000" dirty="0"/>
          </a:p>
          <a:p>
            <a:r>
              <a:rPr lang="en-US" altLang="zh-CN" sz="2000" dirty="0"/>
              <a:t>        String [ ] </a:t>
            </a:r>
            <a:r>
              <a:rPr lang="en-US" altLang="zh-CN" sz="2000" b="0" i="0" dirty="0">
                <a:solidFill>
                  <a:srgbClr val="434343"/>
                </a:solidFill>
                <a:effectLst/>
                <a:latin typeface="Arial" panose="020B0604020202020204" pitchFamily="34" charset="0"/>
              </a:rPr>
              <a:t>academics </a:t>
            </a:r>
            <a:r>
              <a:rPr lang="en-US" altLang="zh-CN" sz="2000" dirty="0"/>
              <a:t> =</a:t>
            </a:r>
            <a:r>
              <a:rPr lang="en-US" altLang="zh-CN" sz="2000" dirty="0" err="1"/>
              <a:t>getResources</a:t>
            </a:r>
            <a:r>
              <a:rPr lang="en-US" altLang="zh-CN" sz="2000" dirty="0"/>
              <a:t>().</a:t>
            </a:r>
            <a:r>
              <a:rPr lang="en-US" altLang="zh-CN" sz="2000" dirty="0" err="1"/>
              <a:t>getStringArray</a:t>
            </a:r>
            <a:r>
              <a:rPr lang="en-US" altLang="zh-CN" sz="2000" dirty="0"/>
              <a:t>(</a:t>
            </a:r>
            <a:r>
              <a:rPr lang="en-US" altLang="zh-CN" sz="2000" dirty="0" err="1"/>
              <a:t>R.array</a:t>
            </a:r>
            <a:r>
              <a:rPr lang="en-US" altLang="zh-CN" sz="2000" dirty="0"/>
              <a:t>.</a:t>
            </a:r>
            <a:r>
              <a:rPr kumimoji="0" lang="zh-CN" altLang="zh-CN" sz="2000" b="1" i="0" u="none" strike="noStrike" cap="none" normalizeH="0" baseline="0" dirty="0">
                <a:ln>
                  <a:noFill/>
                </a:ln>
                <a:effectLst/>
                <a:latin typeface="宋体" panose="02010600030101010101" pitchFamily="2" charset="-122"/>
                <a:ea typeface="宋体" panose="02010600030101010101" pitchFamily="2" charset="-122"/>
              </a:rPr>
              <a:t>academic</a:t>
            </a:r>
            <a:r>
              <a:rPr lang="en-US" altLang="zh-CN" sz="2000" dirty="0"/>
              <a:t>); </a:t>
            </a:r>
          </a:p>
          <a:p>
            <a:r>
              <a:rPr lang="en-US" altLang="zh-CN" sz="2000" dirty="0"/>
              <a:t>        </a:t>
            </a:r>
            <a:r>
              <a:rPr lang="en-US" altLang="zh-CN" sz="2000" dirty="0" err="1"/>
              <a:t>ArrayAdapter</a:t>
            </a:r>
            <a:r>
              <a:rPr lang="en-US" altLang="zh-CN" sz="2000" dirty="0"/>
              <a:t>&lt;String&gt; </a:t>
            </a:r>
            <a:r>
              <a:rPr lang="en-US" altLang="zh-CN" sz="2000" b="1" dirty="0">
                <a:solidFill>
                  <a:srgbClr val="FF0000"/>
                </a:solidFill>
              </a:rPr>
              <a:t>adapter</a:t>
            </a:r>
            <a:r>
              <a:rPr lang="en-US" altLang="zh-CN" sz="2000" dirty="0">
                <a:solidFill>
                  <a:srgbClr val="FF0000"/>
                </a:solidFill>
              </a:rPr>
              <a:t> </a:t>
            </a:r>
            <a:r>
              <a:rPr lang="en-US" altLang="zh-CN" sz="2000" dirty="0"/>
              <a:t>= new</a:t>
            </a:r>
            <a:br>
              <a:rPr lang="en-US" altLang="zh-CN" sz="2000" dirty="0"/>
            </a:br>
            <a:r>
              <a:rPr lang="en-US" altLang="zh-CN" sz="2000" dirty="0"/>
              <a:t>                           </a:t>
            </a:r>
            <a:r>
              <a:rPr lang="en-US" altLang="zh-CN" sz="2000" dirty="0" err="1"/>
              <a:t>ArrayAdapter</a:t>
            </a:r>
            <a:r>
              <a:rPr lang="en-US" altLang="zh-CN" sz="2000" dirty="0"/>
              <a:t>&lt;String&gt;(this,android.R.layout.simple_list_item_1,</a:t>
            </a:r>
            <a:r>
              <a:rPr lang="en-US" altLang="zh-CN" sz="2000" b="0" i="0" dirty="0">
                <a:solidFill>
                  <a:srgbClr val="434343"/>
                </a:solidFill>
                <a:effectLst/>
                <a:latin typeface="Arial" panose="020B0604020202020204" pitchFamily="34" charset="0"/>
              </a:rPr>
              <a:t> academics</a:t>
            </a:r>
            <a:r>
              <a:rPr lang="en-US" altLang="zh-CN" sz="2000" dirty="0"/>
              <a:t>);</a:t>
            </a:r>
            <a:endParaRPr lang="zh-CN" altLang="zh-CN" sz="2000" dirty="0"/>
          </a:p>
          <a:p>
            <a:r>
              <a:rPr lang="en-US" altLang="zh-CN" sz="1600" dirty="0"/>
              <a:t>           </a:t>
            </a:r>
            <a:r>
              <a:rPr lang="en-US" altLang="zh-CN" sz="2000" b="1" dirty="0" err="1">
                <a:solidFill>
                  <a:srgbClr val="FF0000"/>
                </a:solidFill>
              </a:rPr>
              <a:t>spinner.setAdapter</a:t>
            </a:r>
            <a:r>
              <a:rPr lang="en-US" altLang="zh-CN" sz="2000" b="1" dirty="0">
                <a:solidFill>
                  <a:srgbClr val="FF0000"/>
                </a:solidFill>
              </a:rPr>
              <a:t>(adapter);</a:t>
            </a:r>
            <a:endParaRPr lang="zh-CN" altLang="zh-CN" sz="2000" b="1" dirty="0">
              <a:solidFill>
                <a:srgbClr val="FF0000"/>
              </a:solidFill>
            </a:endParaRPr>
          </a:p>
          <a:p>
            <a:r>
              <a:rPr lang="en-US" altLang="zh-CN" sz="2000" dirty="0"/>
              <a:t>        //</a:t>
            </a:r>
            <a:r>
              <a:rPr lang="zh-CN" altLang="zh-CN" sz="2000" dirty="0"/>
              <a:t>下拉列表添加监听事件</a:t>
            </a:r>
          </a:p>
          <a:p>
            <a:r>
              <a:rPr lang="en-US" altLang="zh-CN" sz="2000" dirty="0"/>
              <a:t>        </a:t>
            </a:r>
            <a:r>
              <a:rPr lang="en-US" altLang="zh-CN" sz="2000" dirty="0" err="1"/>
              <a:t>spinner.setOnItemSelectedListener</a:t>
            </a:r>
            <a:r>
              <a:rPr lang="en-US" altLang="zh-CN" sz="2000" dirty="0"/>
              <a:t>(new </a:t>
            </a:r>
            <a:r>
              <a:rPr lang="en-US" altLang="zh-CN" sz="2000" dirty="0" err="1"/>
              <a:t>Spinner.OnItemSelectedListener</a:t>
            </a:r>
            <a:r>
              <a:rPr lang="en-US" altLang="zh-CN" sz="2000" dirty="0"/>
              <a:t>() {</a:t>
            </a:r>
            <a:endParaRPr lang="zh-CN" altLang="zh-CN" sz="2000" dirty="0"/>
          </a:p>
          <a:p>
            <a:r>
              <a:rPr lang="en-US" altLang="zh-CN" sz="2000" dirty="0"/>
              <a:t>            @Override</a:t>
            </a:r>
            <a:endParaRPr lang="zh-CN" altLang="zh-CN" sz="2000" dirty="0"/>
          </a:p>
          <a:p>
            <a:r>
              <a:rPr lang="en-US" altLang="zh-CN" sz="2000" dirty="0"/>
              <a:t>            public void </a:t>
            </a:r>
            <a:r>
              <a:rPr lang="en-US" altLang="zh-CN" sz="2000" dirty="0" err="1"/>
              <a:t>onItemSelected</a:t>
            </a:r>
            <a:r>
              <a:rPr lang="en-US" altLang="zh-CN" sz="2000" dirty="0"/>
              <a:t>(</a:t>
            </a:r>
            <a:r>
              <a:rPr lang="en-US" altLang="zh-CN" sz="2000" dirty="0" err="1"/>
              <a:t>AdapterView</a:t>
            </a:r>
            <a:r>
              <a:rPr lang="en-US" altLang="zh-CN" sz="2000" dirty="0"/>
              <a:t>&lt;?&gt; </a:t>
            </a:r>
            <a:r>
              <a:rPr lang="en-US" altLang="zh-CN" sz="2000" dirty="0" err="1"/>
              <a:t>adapterView</a:t>
            </a:r>
            <a:r>
              <a:rPr lang="en-US" altLang="zh-CN" sz="2000" dirty="0"/>
              <a:t>, </a:t>
            </a:r>
            <a:br>
              <a:rPr lang="en-US" altLang="zh-CN" sz="2000" dirty="0"/>
            </a:br>
            <a:r>
              <a:rPr lang="en-US" altLang="zh-CN" sz="2000" dirty="0"/>
              <a:t>                                                                             View </a:t>
            </a:r>
            <a:r>
              <a:rPr lang="en-US" altLang="zh-CN" sz="2000" dirty="0" err="1"/>
              <a:t>view,int</a:t>
            </a:r>
            <a:r>
              <a:rPr lang="en-US" altLang="zh-CN" sz="2000" dirty="0"/>
              <a:t> </a:t>
            </a:r>
            <a:r>
              <a:rPr lang="en-US" altLang="zh-CN" sz="2000" dirty="0" err="1"/>
              <a:t>i</a:t>
            </a:r>
            <a:r>
              <a:rPr lang="en-US" altLang="zh-CN" sz="2000" dirty="0"/>
              <a:t>, long l) {</a:t>
            </a:r>
            <a:endParaRPr lang="zh-CN" altLang="zh-CN" sz="2000" dirty="0"/>
          </a:p>
          <a:p>
            <a:r>
              <a:rPr lang="en-US" altLang="zh-CN" sz="2000" dirty="0"/>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academic_str = </a:t>
            </a:r>
            <a:r>
              <a:rPr kumimoji="0" lang="zh-CN" altLang="zh-CN" sz="20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academics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b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en-US"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Toast.</a:t>
            </a:r>
            <a:r>
              <a:rPr kumimoji="0" lang="zh-CN" altLang="zh-CN" sz="20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makeText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(SpinnerDemo.</a:t>
            </a:r>
            <a:r>
              <a:rPr kumimoji="0" lang="zh-CN" altLang="zh-CN" sz="20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,academic_str,Toast.</a:t>
            </a:r>
            <a:r>
              <a:rPr kumimoji="0" lang="zh-CN" altLang="zh-CN" sz="2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LENGTH_SHORT</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).show();</a:t>
            </a:r>
            <a:endParaRPr lang="zh-CN" altLang="zh-CN" sz="2000" dirty="0"/>
          </a:p>
          <a:p>
            <a:r>
              <a:rPr lang="en-US" altLang="zh-CN" sz="2000" dirty="0"/>
              <a:t>            }</a:t>
            </a:r>
            <a:endParaRPr lang="zh-CN" altLang="zh-CN" sz="2000" dirty="0"/>
          </a:p>
          <a:p>
            <a:r>
              <a:rPr lang="en-US" altLang="zh-CN" sz="2000" dirty="0"/>
              <a:t>            @Override</a:t>
            </a:r>
            <a:endParaRPr lang="zh-CN" altLang="zh-CN" sz="2000" dirty="0"/>
          </a:p>
          <a:p>
            <a:r>
              <a:rPr lang="en-US" altLang="zh-CN" sz="2000" dirty="0"/>
              <a:t>            public void </a:t>
            </a:r>
            <a:r>
              <a:rPr lang="en-US" altLang="zh-CN" sz="2000" dirty="0" err="1"/>
              <a:t>onNothingSelected</a:t>
            </a:r>
            <a:r>
              <a:rPr lang="en-US" altLang="zh-CN" sz="2000" dirty="0"/>
              <a:t>(</a:t>
            </a:r>
            <a:r>
              <a:rPr lang="en-US" altLang="zh-CN" sz="2000" dirty="0" err="1"/>
              <a:t>AdapterView</a:t>
            </a:r>
            <a:r>
              <a:rPr lang="en-US" altLang="zh-CN" sz="2000" dirty="0"/>
              <a:t>&lt;?&gt; </a:t>
            </a:r>
            <a:r>
              <a:rPr lang="en-US" altLang="zh-CN" sz="2000" dirty="0" err="1"/>
              <a:t>adapterView</a:t>
            </a:r>
            <a:r>
              <a:rPr lang="en-US" altLang="zh-CN" sz="2000" dirty="0"/>
              <a:t>) {</a:t>
            </a:r>
            <a:endParaRPr lang="zh-CN" altLang="zh-CN" sz="2000" dirty="0"/>
          </a:p>
          <a:p>
            <a:r>
              <a:rPr lang="en-US" altLang="zh-CN" sz="2000" dirty="0"/>
              <a:t> </a:t>
            </a:r>
            <a:endParaRPr lang="zh-CN" altLang="zh-CN" sz="2000" dirty="0"/>
          </a:p>
          <a:p>
            <a:r>
              <a:rPr lang="en-US" altLang="zh-CN" sz="2000" dirty="0"/>
              <a:t>            }</a:t>
            </a:r>
            <a:endParaRPr lang="zh-CN" altLang="zh-CN" sz="2000" dirty="0"/>
          </a:p>
          <a:p>
            <a:r>
              <a:rPr lang="en-US" altLang="zh-CN" sz="2000" dirty="0"/>
              <a:t>        });</a:t>
            </a:r>
            <a:endParaRPr lang="zh-CN" altLang="zh-CN" sz="2000" dirty="0"/>
          </a:p>
          <a:p>
            <a:r>
              <a:rPr lang="en-US" altLang="zh-CN" sz="2000" dirty="0"/>
              <a:t>    }</a:t>
            </a:r>
            <a:endParaRPr lang="zh-CN" altLang="en-US" sz="2000" dirty="0"/>
          </a:p>
        </p:txBody>
      </p:sp>
      <p:sp>
        <p:nvSpPr>
          <p:cNvPr id="6" name="矩形 5">
            <a:extLst>
              <a:ext uri="{FF2B5EF4-FFF2-40B4-BE49-F238E27FC236}">
                <a16:creationId xmlns="" xmlns:a16="http://schemas.microsoft.com/office/drawing/2014/main" id="{83328AAB-9FAD-4057-A52B-66FB3F29A265}"/>
              </a:ext>
            </a:extLst>
          </p:cNvPr>
          <p:cNvSpPr/>
          <p:nvPr/>
        </p:nvSpPr>
        <p:spPr>
          <a:xfrm>
            <a:off x="1048512" y="1511808"/>
            <a:ext cx="10009632" cy="902208"/>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1197865408"/>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7493" y="1076917"/>
            <a:ext cx="5139323" cy="5119063"/>
          </a:xfrm>
        </p:spPr>
        <p:txBody>
          <a:bodyPr/>
          <a:lstStyle/>
          <a:p>
            <a:pPr algn="just" eaLnBrk="1" hangingPunct="1">
              <a:lnSpc>
                <a:spcPct val="150000"/>
              </a:lnSpc>
            </a:pPr>
            <a:r>
              <a:rPr lang="en-US" altLang="zh-CN" sz="2400" b="0" dirty="0">
                <a:latin typeface="微软雅黑" panose="020B0503020204020204" pitchFamily="34" charset="-122"/>
                <a:ea typeface="微软雅黑" panose="020B0503020204020204" pitchFamily="34" charset="-122"/>
              </a:rPr>
              <a:t>Gallery</a:t>
            </a:r>
            <a:r>
              <a:rPr lang="zh-CN" altLang="en-US" sz="2400" b="0" dirty="0">
                <a:latin typeface="微软雅黑" panose="020B0503020204020204" pitchFamily="34" charset="-122"/>
                <a:ea typeface="微软雅黑" panose="020B0503020204020204" pitchFamily="34" charset="-122"/>
              </a:rPr>
              <a:t>（画廊）是一个锁定中心条目并且拥有水平滚动列表的视图，一般用来浏览图片，并且可以响应事件显示信息。</a:t>
            </a:r>
            <a:r>
              <a:rPr lang="en-US" altLang="zh-CN" sz="2400" b="0" dirty="0">
                <a:latin typeface="微软雅黑" panose="020B0503020204020204" pitchFamily="34" charset="-122"/>
                <a:ea typeface="微软雅黑" panose="020B0503020204020204" pitchFamily="34" charset="-122"/>
              </a:rPr>
              <a:t>Gallery</a:t>
            </a:r>
            <a:r>
              <a:rPr lang="zh-CN" altLang="en-US" sz="2400" b="0" dirty="0">
                <a:latin typeface="微软雅黑" panose="020B0503020204020204" pitchFamily="34" charset="-122"/>
                <a:ea typeface="微软雅黑" panose="020B0503020204020204" pitchFamily="34" charset="-122"/>
              </a:rPr>
              <a:t>只能水平显示一行，且</a:t>
            </a:r>
            <a:r>
              <a:rPr lang="en-US" altLang="zh-CN" sz="2400" b="0" dirty="0">
                <a:latin typeface="微软雅黑" panose="020B0503020204020204" pitchFamily="34" charset="-122"/>
                <a:ea typeface="微软雅黑" panose="020B0503020204020204" pitchFamily="34" charset="-122"/>
              </a:rPr>
              <a:t>Gallery</a:t>
            </a:r>
            <a:r>
              <a:rPr lang="zh-CN" altLang="en-US" sz="2400" b="0" dirty="0">
                <a:latin typeface="微软雅黑" panose="020B0503020204020204" pitchFamily="34" charset="-122"/>
                <a:ea typeface="微软雅黑" panose="020B0503020204020204" pitchFamily="34" charset="-122"/>
              </a:rPr>
              <a:t>列表中的图片会根据不同的拖动情况向左或向右移动，直到最后一张图片为止。</a:t>
            </a:r>
            <a:endParaRPr lang="en-US" altLang="zh-CN" sz="2400" b="0" dirty="0">
              <a:latin typeface="微软雅黑" panose="020B0503020204020204" pitchFamily="34" charset="-122"/>
              <a:ea typeface="微软雅黑" panose="020B0503020204020204" pitchFamily="34" charset="-122"/>
            </a:endParaRPr>
          </a:p>
          <a:p>
            <a:pPr algn="just" eaLnBrk="1" hangingPunct="1">
              <a:lnSpc>
                <a:spcPct val="150000"/>
              </a:lnSpc>
            </a:pPr>
            <a:r>
              <a:rPr lang="en-US" altLang="zh-CN" sz="2400" b="0" dirty="0">
                <a:latin typeface="微软雅黑" panose="020B0503020204020204" pitchFamily="34" charset="-122"/>
                <a:ea typeface="微软雅黑" panose="020B0503020204020204" pitchFamily="34" charset="-122"/>
              </a:rPr>
              <a:t>This class was deprecated in API level 16.</a:t>
            </a:r>
            <a:endParaRPr lang="zh-CN" altLang="en-US" sz="2400" b="0"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en-US" altLang="zh-CN" dirty="0"/>
              <a:t>6.</a:t>
            </a:r>
            <a:r>
              <a:rPr lang="zh-CN" altLang="en-US" dirty="0"/>
              <a:t> 更多</a:t>
            </a:r>
            <a:r>
              <a:rPr lang="en-US" altLang="zh-CN" dirty="0" err="1"/>
              <a:t>AdapterView</a:t>
            </a:r>
            <a:r>
              <a:rPr lang="zh-CN" altLang="en-US" dirty="0"/>
              <a:t>组件的使用</a:t>
            </a:r>
          </a:p>
        </p:txBody>
      </p:sp>
      <p:pic>
        <p:nvPicPr>
          <p:cNvPr id="2050" name="Picture 2" descr="http://images.cnitblog.com/blog/234895/201307/27181255-ca957a2e8bc24309a131dbe69b15ea11.x-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47145" y="1306035"/>
            <a:ext cx="2400300" cy="43434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images.cnitblog.com/blog/234895/201307/27181326-1a53af5352ee42b3b493061afabdf477.x-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591894" y="1306035"/>
            <a:ext cx="2400300" cy="4343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536782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1707" y="1167075"/>
            <a:ext cx="6625957" cy="5119063"/>
          </a:xfrm>
        </p:spPr>
        <p:txBody>
          <a:bodyPr/>
          <a:lstStyle/>
          <a:p>
            <a:pPr>
              <a:lnSpc>
                <a:spcPct val="150000"/>
              </a:lnSpc>
            </a:pPr>
            <a:r>
              <a:rPr lang="en-US" altLang="zh-CN" sz="2400" dirty="0" err="1"/>
              <a:t>GridView</a:t>
            </a:r>
            <a:r>
              <a:rPr lang="zh-CN" altLang="en-US" sz="2400" dirty="0"/>
              <a:t>：与</a:t>
            </a:r>
            <a:r>
              <a:rPr lang="en-US" altLang="zh-CN" sz="2400" dirty="0" err="1"/>
              <a:t>ListView</a:t>
            </a:r>
            <a:r>
              <a:rPr lang="zh-CN" altLang="en-US" sz="2400" dirty="0"/>
              <a:t>的用法基本一致，不同的只是布局。</a:t>
            </a:r>
            <a:endParaRPr lang="en-US" altLang="zh-CN" sz="2400" dirty="0"/>
          </a:p>
          <a:p>
            <a:pPr lvl="1">
              <a:lnSpc>
                <a:spcPct val="150000"/>
              </a:lnSpc>
            </a:pPr>
            <a:r>
              <a:rPr lang="zh-CN" altLang="en-US" sz="2000" dirty="0"/>
              <a:t>按照行列的方式来显示内容的，整个布局是一个网格，一行可以有多个项，并且整个视图可以滚动。</a:t>
            </a:r>
            <a:endParaRPr lang="en-US" altLang="zh-CN" sz="2000" dirty="0"/>
          </a:p>
          <a:p>
            <a:pPr lvl="1">
              <a:lnSpc>
                <a:spcPct val="150000"/>
              </a:lnSpc>
            </a:pPr>
            <a:r>
              <a:rPr lang="zh-CN" altLang="en-US" sz="2000" dirty="0"/>
              <a:t>一般用于显示图片，图片等内容，比如实现九宫格图，常见的应用有手机中的图库、</a:t>
            </a:r>
            <a:r>
              <a:rPr lang="en-US" altLang="zh-CN" sz="2000" dirty="0"/>
              <a:t>launcher</a:t>
            </a:r>
            <a:r>
              <a:rPr lang="zh-CN" altLang="en-US" sz="2000" dirty="0"/>
              <a:t>里面的应用列表、类似微信多张图片等。</a:t>
            </a:r>
            <a:endParaRPr lang="en-US" altLang="zh-CN" sz="2000" dirty="0"/>
          </a:p>
          <a:p>
            <a:pPr lvl="1">
              <a:lnSpc>
                <a:spcPct val="150000"/>
              </a:lnSpc>
            </a:pPr>
            <a:r>
              <a:rPr lang="zh-CN" altLang="en-US" sz="2000" dirty="0"/>
              <a:t>总的来说，</a:t>
            </a:r>
            <a:r>
              <a:rPr lang="en-US" altLang="zh-CN" sz="2000" dirty="0" err="1"/>
              <a:t>ListView</a:t>
            </a:r>
            <a:r>
              <a:rPr lang="zh-CN" altLang="en-US" sz="2000" dirty="0"/>
              <a:t>主要应用于单列多行的列表，而</a:t>
            </a:r>
            <a:r>
              <a:rPr lang="en-US" altLang="zh-CN" sz="2000" dirty="0" err="1"/>
              <a:t>GridView</a:t>
            </a:r>
            <a:r>
              <a:rPr lang="zh-CN" altLang="en-US" sz="2000" dirty="0"/>
              <a:t>主要应用于多行多列的网状布局。</a:t>
            </a:r>
          </a:p>
        </p:txBody>
      </p:sp>
      <p:sp>
        <p:nvSpPr>
          <p:cNvPr id="3" name="标题 2"/>
          <p:cNvSpPr>
            <a:spLocks noGrp="1"/>
          </p:cNvSpPr>
          <p:nvPr>
            <p:ph type="title"/>
          </p:nvPr>
        </p:nvSpPr>
        <p:spPr/>
        <p:txBody>
          <a:bodyPr/>
          <a:lstStyle/>
          <a:p>
            <a:r>
              <a:rPr lang="en-US" altLang="zh-CN" dirty="0"/>
              <a:t>6.</a:t>
            </a:r>
            <a:r>
              <a:rPr lang="zh-CN" altLang="en-US" dirty="0"/>
              <a:t> 更多</a:t>
            </a:r>
            <a:r>
              <a:rPr lang="en-US" altLang="zh-CN" dirty="0" err="1"/>
              <a:t>AdapterView</a:t>
            </a:r>
            <a:r>
              <a:rPr lang="zh-CN" altLang="en-US" dirty="0"/>
              <a:t>组件的使用</a:t>
            </a:r>
          </a:p>
        </p:txBody>
      </p:sp>
      <p:pic>
        <p:nvPicPr>
          <p:cNvPr id="7170" name="Picture 2" descr="http://img1.51cto.com/attachment/201308/211628674.png" hidden="1"/>
          <p:cNvPicPr>
            <a:picLocks noChangeAspect="1" noChangeArrowheads="1"/>
          </p:cNvPicPr>
          <p:nvPr/>
        </p:nvPicPr>
        <p:blipFill rotWithShape="1">
          <a:blip r:embed="rId2">
            <a:extLst>
              <a:ext uri="{28A0092B-C50C-407E-A947-70E740481C1C}">
                <a14:useLocalDpi xmlns="" xmlns:a14="http://schemas.microsoft.com/office/drawing/2010/main" val="0"/>
              </a:ext>
            </a:extLst>
          </a:blip>
          <a:srcRect r="72673"/>
          <a:stretch/>
        </p:blipFill>
        <p:spPr bwMode="auto">
          <a:xfrm>
            <a:off x="7707521" y="0"/>
            <a:ext cx="3580092" cy="6528776"/>
          </a:xfrm>
          <a:prstGeom prst="rect">
            <a:avLst/>
          </a:prstGeom>
          <a:noFill/>
          <a:ln>
            <a:solidFill>
              <a:srgbClr val="006600"/>
            </a:solidFill>
          </a:ln>
          <a:extLst>
            <a:ext uri="{909E8E84-426E-40DD-AFC4-6F175D3DCCD1}">
              <a14:hiddenFill xmlns="" xmlns:a14="http://schemas.microsoft.com/office/drawing/2010/main">
                <a:solidFill>
                  <a:srgbClr val="FFFFFF"/>
                </a:solidFill>
              </a14:hiddenFill>
            </a:ext>
          </a:extLst>
        </p:spPr>
      </p:pic>
      <p:pic>
        <p:nvPicPr>
          <p:cNvPr id="5" name="图片 4">
            <a:extLst>
              <a:ext uri="{FF2B5EF4-FFF2-40B4-BE49-F238E27FC236}">
                <a16:creationId xmlns="" xmlns:a16="http://schemas.microsoft.com/office/drawing/2014/main" id="{6B0A2B9C-CAE7-445F-B6AE-BB09E4FA4DFF}"/>
              </a:ext>
            </a:extLst>
          </p:cNvPr>
          <p:cNvPicPr>
            <a:picLocks noChangeAspect="1"/>
          </p:cNvPicPr>
          <p:nvPr/>
        </p:nvPicPr>
        <p:blipFill>
          <a:blip r:embed="rId3"/>
          <a:stretch>
            <a:fillRect/>
          </a:stretch>
        </p:blipFill>
        <p:spPr>
          <a:xfrm>
            <a:off x="7742492" y="1167075"/>
            <a:ext cx="2684996" cy="4748784"/>
          </a:xfrm>
          <a:prstGeom prst="rect">
            <a:avLst/>
          </a:prstGeom>
        </p:spPr>
      </p:pic>
    </p:spTree>
    <p:extLst>
      <p:ext uri="{BB962C8B-B14F-4D97-AF65-F5344CB8AC3E}">
        <p14:creationId xmlns="" xmlns:p14="http://schemas.microsoft.com/office/powerpoint/2010/main" val="3461712710"/>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754E7974-C264-49CE-9BEB-AB17BE1E5024}"/>
              </a:ext>
            </a:extLst>
          </p:cNvPr>
          <p:cNvSpPr>
            <a:spLocks noGrp="1"/>
          </p:cNvSpPr>
          <p:nvPr>
            <p:ph type="title"/>
          </p:nvPr>
        </p:nvSpPr>
        <p:spPr/>
        <p:txBody>
          <a:bodyPr/>
          <a:lstStyle/>
          <a:p>
            <a:r>
              <a:rPr lang="en-US" altLang="zh-CN" sz="4400" dirty="0" err="1">
                <a:solidFill>
                  <a:schemeClr val="tx2"/>
                </a:solidFill>
                <a:latin typeface="黑体" pitchFamily="49" charset="-122"/>
                <a:ea typeface="黑体" pitchFamily="49" charset="-122"/>
              </a:rPr>
              <a:t>GridView</a:t>
            </a:r>
            <a:r>
              <a:rPr lang="en-US" altLang="zh-CN" sz="4400" dirty="0">
                <a:solidFill>
                  <a:schemeClr val="tx2"/>
                </a:solidFill>
                <a:latin typeface="黑体" pitchFamily="49" charset="-122"/>
                <a:ea typeface="黑体" pitchFamily="49" charset="-122"/>
              </a:rPr>
              <a:t> </a:t>
            </a:r>
            <a:r>
              <a:rPr lang="zh-CN" altLang="en-US" sz="4400" dirty="0">
                <a:solidFill>
                  <a:schemeClr val="tx2"/>
                </a:solidFill>
                <a:latin typeface="黑体" pitchFamily="49" charset="-122"/>
                <a:ea typeface="黑体" pitchFamily="49" charset="-122"/>
              </a:rPr>
              <a:t>常用属性</a:t>
            </a:r>
            <a:endParaRPr lang="zh-CN" altLang="en-US" dirty="0"/>
          </a:p>
        </p:txBody>
      </p:sp>
      <p:graphicFrame>
        <p:nvGraphicFramePr>
          <p:cNvPr id="4" name="表格 3">
            <a:extLst>
              <a:ext uri="{FF2B5EF4-FFF2-40B4-BE49-F238E27FC236}">
                <a16:creationId xmlns="" xmlns:a16="http://schemas.microsoft.com/office/drawing/2014/main" id="{2DADD0DE-C2FB-443F-9B70-FAABB9D6F3FF}"/>
              </a:ext>
            </a:extLst>
          </p:cNvPr>
          <p:cNvGraphicFramePr>
            <a:graphicFrameLocks noGrp="1"/>
          </p:cNvGraphicFramePr>
          <p:nvPr>
            <p:extLst>
              <p:ext uri="{D42A27DB-BD31-4B8C-83A1-F6EECF244321}">
                <p14:modId xmlns="" xmlns:p14="http://schemas.microsoft.com/office/powerpoint/2010/main" val="616917065"/>
              </p:ext>
            </p:extLst>
          </p:nvPr>
        </p:nvGraphicFramePr>
        <p:xfrm>
          <a:off x="695760" y="1610388"/>
          <a:ext cx="8972496" cy="4114800"/>
        </p:xfrm>
        <a:graphic>
          <a:graphicData uri="http://schemas.openxmlformats.org/drawingml/2006/table">
            <a:tbl>
              <a:tblPr firstRow="1" firstCol="1" bandRow="1">
                <a:tableStyleId>{1E171933-4619-4E11-9A3F-F7608DF75F80}</a:tableStyleId>
              </a:tblPr>
              <a:tblGrid>
                <a:gridCol w="3073911">
                  <a:extLst>
                    <a:ext uri="{9D8B030D-6E8A-4147-A177-3AD203B41FA5}">
                      <a16:colId xmlns="" xmlns:a16="http://schemas.microsoft.com/office/drawing/2014/main" val="20000"/>
                    </a:ext>
                  </a:extLst>
                </a:gridCol>
                <a:gridCol w="5898585">
                  <a:extLst>
                    <a:ext uri="{9D8B030D-6E8A-4147-A177-3AD203B41FA5}">
                      <a16:colId xmlns="" xmlns:a16="http://schemas.microsoft.com/office/drawing/2014/main" val="20001"/>
                    </a:ext>
                  </a:extLst>
                </a:gridCol>
              </a:tblGrid>
              <a:tr h="0">
                <a:tc>
                  <a:txBody>
                    <a:bodyPr/>
                    <a:lstStyle/>
                    <a:p>
                      <a:pPr algn="ctr">
                        <a:lnSpc>
                          <a:spcPct val="150000"/>
                        </a:lnSpc>
                        <a:spcAft>
                          <a:spcPts val="0"/>
                        </a:spcAft>
                      </a:pPr>
                      <a:r>
                        <a:rPr lang="zh-CN" sz="1800" kern="100">
                          <a:effectLst/>
                        </a:rPr>
                        <a:t>属性</a:t>
                      </a:r>
                      <a:endParaRPr lang="zh-CN" sz="1800" kern="100">
                        <a:effectLst/>
                        <a:latin typeface="微软雅黑" pitchFamily="34" charset="-122"/>
                        <a:ea typeface="微软雅黑" pitchFamily="34" charset="-122"/>
                        <a:cs typeface="Times New Roman"/>
                      </a:endParaRPr>
                    </a:p>
                  </a:txBody>
                  <a:tcPr marL="68580" marR="68580" marT="0" marB="0" anchor="ctr">
                    <a:lnR w="12700" cap="flat" cmpd="sng" algn="ctr">
                      <a:solidFill>
                        <a:schemeClr val="accent5">
                          <a:lumMod val="75000"/>
                        </a:schemeClr>
                      </a:solidFill>
                      <a:prstDash val="solid"/>
                      <a:round/>
                      <a:headEnd type="none" w="med" len="med"/>
                      <a:tailEnd type="none" w="med" len="med"/>
                    </a:lnR>
                  </a:tcPr>
                </a:tc>
                <a:tc>
                  <a:txBody>
                    <a:bodyPr/>
                    <a:lstStyle/>
                    <a:p>
                      <a:pPr algn="ctr">
                        <a:lnSpc>
                          <a:spcPct val="150000"/>
                        </a:lnSpc>
                        <a:spcAft>
                          <a:spcPts val="0"/>
                        </a:spcAft>
                      </a:pPr>
                      <a:r>
                        <a:rPr lang="zh-CN" sz="1800" kern="100">
                          <a:effectLst/>
                        </a:rPr>
                        <a:t>功能说明</a:t>
                      </a:r>
                      <a:endParaRPr lang="zh-CN" sz="1800" kern="100">
                        <a:effectLst/>
                        <a:latin typeface="微软雅黑" pitchFamily="34" charset="-122"/>
                        <a:ea typeface="微软雅黑" pitchFamily="34" charset="-122"/>
                        <a:cs typeface="Times New Roman"/>
                      </a:endParaRPr>
                    </a:p>
                  </a:txBody>
                  <a:tcPr marL="68580" marR="68580" marT="0" marB="0" anchor="ctr">
                    <a:lnL w="12700" cap="flat" cmpd="sng" algn="ctr">
                      <a:solidFill>
                        <a:schemeClr val="accent5">
                          <a:lumMod val="75000"/>
                        </a:schemeClr>
                      </a:solidFill>
                      <a:prstDash val="solid"/>
                      <a:round/>
                      <a:headEnd type="none" w="med" len="med"/>
                      <a:tailEnd type="none" w="med" len="med"/>
                    </a:lnL>
                  </a:tcPr>
                </a:tc>
                <a:extLst>
                  <a:ext uri="{0D108BD9-81ED-4DB2-BD59-A6C34878D82A}">
                    <a16:rowId xmlns="" xmlns:a16="http://schemas.microsoft.com/office/drawing/2014/main" val="10000"/>
                  </a:ext>
                </a:extLst>
              </a:tr>
              <a:tr h="0">
                <a:tc>
                  <a:txBody>
                    <a:bodyPr/>
                    <a:lstStyle/>
                    <a:p>
                      <a:pPr algn="ctr">
                        <a:lnSpc>
                          <a:spcPct val="150000"/>
                        </a:lnSpc>
                        <a:spcAft>
                          <a:spcPts val="0"/>
                        </a:spcAft>
                      </a:pPr>
                      <a:r>
                        <a:rPr lang="en-US" sz="1800" kern="100">
                          <a:effectLst/>
                        </a:rPr>
                        <a:t>android:numColumns</a:t>
                      </a:r>
                      <a:endParaRPr lang="zh-CN" sz="1800" kern="100">
                        <a:effectLst/>
                        <a:latin typeface="微软雅黑" pitchFamily="34" charset="-122"/>
                        <a:ea typeface="微软雅黑" pitchFamily="34" charset="-122"/>
                        <a:cs typeface="Times New Roman"/>
                      </a:endParaRPr>
                    </a:p>
                  </a:txBody>
                  <a:tcPr marL="68580" marR="68580" marT="0" marB="0" anchor="ctr">
                    <a:lnR w="12700" cap="flat" cmpd="sng" algn="ctr">
                      <a:solidFill>
                        <a:schemeClr val="accent5">
                          <a:lumMod val="75000"/>
                        </a:schemeClr>
                      </a:solidFill>
                      <a:prstDash val="solid"/>
                      <a:round/>
                      <a:headEnd type="none" w="med" len="med"/>
                      <a:tailEnd type="none" w="med" len="med"/>
                    </a:lnR>
                  </a:tcPr>
                </a:tc>
                <a:tc>
                  <a:txBody>
                    <a:bodyPr/>
                    <a:lstStyle/>
                    <a:p>
                      <a:pPr algn="ctr">
                        <a:lnSpc>
                          <a:spcPct val="150000"/>
                        </a:lnSpc>
                        <a:spcAft>
                          <a:spcPts val="0"/>
                        </a:spcAft>
                      </a:pPr>
                      <a:r>
                        <a:rPr lang="zh-CN" sz="1800" kern="100" dirty="0">
                          <a:solidFill>
                            <a:schemeClr val="tx2"/>
                          </a:solidFill>
                          <a:effectLst/>
                        </a:rPr>
                        <a:t>设置列数，</a:t>
                      </a:r>
                      <a:r>
                        <a:rPr lang="en-US" sz="1800" kern="100" dirty="0" err="1">
                          <a:solidFill>
                            <a:schemeClr val="tx2"/>
                          </a:solidFill>
                          <a:effectLst/>
                        </a:rPr>
                        <a:t>auto_fit</a:t>
                      </a:r>
                      <a:r>
                        <a:rPr lang="zh-CN" sz="1800" kern="100" dirty="0">
                          <a:solidFill>
                            <a:schemeClr val="tx2"/>
                          </a:solidFill>
                          <a:effectLst/>
                        </a:rPr>
                        <a:t>将列数设置为自动</a:t>
                      </a:r>
                      <a:endParaRPr lang="zh-CN" sz="1800" kern="100" dirty="0">
                        <a:solidFill>
                          <a:schemeClr val="tx2"/>
                        </a:solidFill>
                        <a:effectLst/>
                        <a:latin typeface="微软雅黑" pitchFamily="34" charset="-122"/>
                        <a:ea typeface="微软雅黑" pitchFamily="34" charset="-122"/>
                        <a:cs typeface="Times New Roman"/>
                      </a:endParaRPr>
                    </a:p>
                  </a:txBody>
                  <a:tcPr marL="68580" marR="68580" marT="0" marB="0" anchor="ctr">
                    <a:lnL w="12700" cap="flat" cmpd="sng" algn="ctr">
                      <a:solidFill>
                        <a:schemeClr val="accent5">
                          <a:lumMod val="75000"/>
                        </a:schemeClr>
                      </a:solidFill>
                      <a:prstDash val="solid"/>
                      <a:round/>
                      <a:headEnd type="none" w="med" len="med"/>
                      <a:tailEnd type="none" w="med" len="med"/>
                    </a:lnL>
                  </a:tcPr>
                </a:tc>
                <a:extLst>
                  <a:ext uri="{0D108BD9-81ED-4DB2-BD59-A6C34878D82A}">
                    <a16:rowId xmlns="" xmlns:a16="http://schemas.microsoft.com/office/drawing/2014/main" val="10001"/>
                  </a:ext>
                </a:extLst>
              </a:tr>
              <a:tr h="0">
                <a:tc>
                  <a:txBody>
                    <a:bodyPr/>
                    <a:lstStyle/>
                    <a:p>
                      <a:pPr algn="ctr">
                        <a:lnSpc>
                          <a:spcPct val="150000"/>
                        </a:lnSpc>
                        <a:spcAft>
                          <a:spcPts val="0"/>
                        </a:spcAft>
                      </a:pPr>
                      <a:r>
                        <a:rPr lang="en-US" sz="1800" kern="100">
                          <a:effectLst/>
                        </a:rPr>
                        <a:t>android:columnWidth</a:t>
                      </a:r>
                      <a:endParaRPr lang="zh-CN" sz="1800" kern="100">
                        <a:effectLst/>
                        <a:latin typeface="微软雅黑" pitchFamily="34" charset="-122"/>
                        <a:ea typeface="微软雅黑" pitchFamily="34" charset="-122"/>
                        <a:cs typeface="Times New Roman"/>
                      </a:endParaRPr>
                    </a:p>
                  </a:txBody>
                  <a:tcPr marL="68580" marR="68580" marT="0" marB="0" anchor="ctr">
                    <a:lnR w="12700" cap="flat" cmpd="sng" algn="ctr">
                      <a:solidFill>
                        <a:schemeClr val="accent5">
                          <a:lumMod val="75000"/>
                        </a:schemeClr>
                      </a:solidFill>
                      <a:prstDash val="solid"/>
                      <a:round/>
                      <a:headEnd type="none" w="med" len="med"/>
                      <a:tailEnd type="none" w="med" len="med"/>
                    </a:lnR>
                  </a:tcPr>
                </a:tc>
                <a:tc>
                  <a:txBody>
                    <a:bodyPr/>
                    <a:lstStyle/>
                    <a:p>
                      <a:pPr algn="ctr">
                        <a:lnSpc>
                          <a:spcPct val="150000"/>
                        </a:lnSpc>
                        <a:spcAft>
                          <a:spcPts val="0"/>
                        </a:spcAft>
                      </a:pPr>
                      <a:r>
                        <a:rPr lang="zh-CN" sz="1800" kern="100" dirty="0">
                          <a:solidFill>
                            <a:schemeClr val="tx2"/>
                          </a:solidFill>
                          <a:effectLst/>
                        </a:rPr>
                        <a:t>设置每列的宽度，也就是</a:t>
                      </a:r>
                      <a:r>
                        <a:rPr lang="en-US" sz="1800" kern="100" dirty="0">
                          <a:solidFill>
                            <a:schemeClr val="tx2"/>
                          </a:solidFill>
                          <a:effectLst/>
                        </a:rPr>
                        <a:t>Item</a:t>
                      </a:r>
                      <a:r>
                        <a:rPr lang="zh-CN" sz="1800" kern="100" dirty="0">
                          <a:solidFill>
                            <a:schemeClr val="tx2"/>
                          </a:solidFill>
                          <a:effectLst/>
                        </a:rPr>
                        <a:t>的宽度。</a:t>
                      </a:r>
                      <a:endParaRPr lang="zh-CN" sz="1800" kern="100" dirty="0">
                        <a:solidFill>
                          <a:schemeClr val="tx2"/>
                        </a:solidFill>
                        <a:effectLst/>
                        <a:latin typeface="微软雅黑" pitchFamily="34" charset="-122"/>
                        <a:ea typeface="微软雅黑" pitchFamily="34" charset="-122"/>
                        <a:cs typeface="Times New Roman"/>
                      </a:endParaRPr>
                    </a:p>
                  </a:txBody>
                  <a:tcPr marL="68580" marR="68580" marT="0" marB="0" anchor="ctr">
                    <a:lnL w="12700" cap="flat" cmpd="sng" algn="ctr">
                      <a:solidFill>
                        <a:schemeClr val="accent5">
                          <a:lumMod val="75000"/>
                        </a:schemeClr>
                      </a:solidFill>
                      <a:prstDash val="solid"/>
                      <a:round/>
                      <a:headEnd type="none" w="med" len="med"/>
                      <a:tailEnd type="none" w="med" len="med"/>
                    </a:lnL>
                  </a:tcPr>
                </a:tc>
                <a:extLst>
                  <a:ext uri="{0D108BD9-81ED-4DB2-BD59-A6C34878D82A}">
                    <a16:rowId xmlns="" xmlns:a16="http://schemas.microsoft.com/office/drawing/2014/main" val="10002"/>
                  </a:ext>
                </a:extLst>
              </a:tr>
              <a:tr h="0">
                <a:tc>
                  <a:txBody>
                    <a:bodyPr/>
                    <a:lstStyle/>
                    <a:p>
                      <a:pPr algn="ctr">
                        <a:lnSpc>
                          <a:spcPct val="150000"/>
                        </a:lnSpc>
                        <a:spcAft>
                          <a:spcPts val="0"/>
                        </a:spcAft>
                      </a:pPr>
                      <a:r>
                        <a:rPr lang="en-US" sz="1800" kern="100">
                          <a:effectLst/>
                        </a:rPr>
                        <a:t>android:gravity</a:t>
                      </a:r>
                      <a:endParaRPr lang="zh-CN" sz="1800" kern="100">
                        <a:effectLst/>
                        <a:latin typeface="微软雅黑" pitchFamily="34" charset="-122"/>
                        <a:ea typeface="微软雅黑" pitchFamily="34" charset="-122"/>
                        <a:cs typeface="Times New Roman"/>
                      </a:endParaRPr>
                    </a:p>
                  </a:txBody>
                  <a:tcPr marL="68580" marR="68580" marT="0" marB="0" anchor="ctr">
                    <a:lnR w="12700" cap="flat" cmpd="sng" algn="ctr">
                      <a:solidFill>
                        <a:schemeClr val="accent5">
                          <a:lumMod val="75000"/>
                        </a:schemeClr>
                      </a:solidFill>
                      <a:prstDash val="solid"/>
                      <a:round/>
                      <a:headEnd type="none" w="med" len="med"/>
                      <a:tailEnd type="none" w="med" len="med"/>
                    </a:lnR>
                  </a:tcPr>
                </a:tc>
                <a:tc>
                  <a:txBody>
                    <a:bodyPr/>
                    <a:lstStyle/>
                    <a:p>
                      <a:pPr algn="ctr">
                        <a:lnSpc>
                          <a:spcPct val="150000"/>
                        </a:lnSpc>
                        <a:spcAft>
                          <a:spcPts val="0"/>
                        </a:spcAft>
                      </a:pPr>
                      <a:r>
                        <a:rPr lang="zh-CN" sz="1800" kern="100" dirty="0">
                          <a:solidFill>
                            <a:schemeClr val="tx2"/>
                          </a:solidFill>
                          <a:effectLst/>
                        </a:rPr>
                        <a:t>设置每个网格的比重位置。可选的值有：</a:t>
                      </a:r>
                      <a:r>
                        <a:rPr lang="en-US" sz="1800" kern="100" dirty="0">
                          <a:solidFill>
                            <a:schemeClr val="tx2"/>
                          </a:solidFill>
                          <a:effectLst/>
                        </a:rPr>
                        <a:t>top</a:t>
                      </a:r>
                      <a:r>
                        <a:rPr lang="zh-CN" sz="1800" kern="100" dirty="0">
                          <a:solidFill>
                            <a:schemeClr val="tx2"/>
                          </a:solidFill>
                          <a:effectLst/>
                        </a:rPr>
                        <a:t>、</a:t>
                      </a:r>
                      <a:r>
                        <a:rPr lang="en-US" sz="1800" kern="100" dirty="0">
                          <a:solidFill>
                            <a:schemeClr val="tx2"/>
                          </a:solidFill>
                          <a:effectLst/>
                        </a:rPr>
                        <a:t>bottom</a:t>
                      </a:r>
                      <a:r>
                        <a:rPr lang="zh-CN" sz="1800" kern="100" dirty="0">
                          <a:solidFill>
                            <a:schemeClr val="tx2"/>
                          </a:solidFill>
                          <a:effectLst/>
                        </a:rPr>
                        <a:t>、</a:t>
                      </a:r>
                      <a:r>
                        <a:rPr lang="en-US" sz="1800" kern="100" dirty="0">
                          <a:solidFill>
                            <a:schemeClr val="tx2"/>
                          </a:solidFill>
                          <a:effectLst/>
                        </a:rPr>
                        <a:t>left</a:t>
                      </a:r>
                      <a:r>
                        <a:rPr lang="zh-CN" sz="1800" kern="100" dirty="0">
                          <a:solidFill>
                            <a:schemeClr val="tx2"/>
                          </a:solidFill>
                          <a:effectLst/>
                        </a:rPr>
                        <a:t>、</a:t>
                      </a:r>
                      <a:r>
                        <a:rPr lang="en-US" sz="1800" kern="100" dirty="0">
                          <a:solidFill>
                            <a:schemeClr val="tx2"/>
                          </a:solidFill>
                          <a:effectLst/>
                        </a:rPr>
                        <a:t>right</a:t>
                      </a:r>
                      <a:r>
                        <a:rPr lang="zh-CN" sz="1800" kern="100" dirty="0">
                          <a:solidFill>
                            <a:schemeClr val="tx2"/>
                          </a:solidFill>
                          <a:effectLst/>
                        </a:rPr>
                        <a:t>、</a:t>
                      </a:r>
                      <a:r>
                        <a:rPr lang="en-US" sz="1800" kern="100" dirty="0" err="1">
                          <a:solidFill>
                            <a:schemeClr val="tx2"/>
                          </a:solidFill>
                          <a:effectLst/>
                        </a:rPr>
                        <a:t>center_vertical</a:t>
                      </a:r>
                      <a:r>
                        <a:rPr lang="zh-CN" sz="1800" kern="100" dirty="0">
                          <a:solidFill>
                            <a:schemeClr val="tx2"/>
                          </a:solidFill>
                          <a:effectLst/>
                        </a:rPr>
                        <a:t>、</a:t>
                      </a:r>
                      <a:r>
                        <a:rPr lang="en-US" sz="1800" kern="100" dirty="0" err="1">
                          <a:solidFill>
                            <a:schemeClr val="tx2"/>
                          </a:solidFill>
                          <a:effectLst/>
                        </a:rPr>
                        <a:t>fill_vertical</a:t>
                      </a:r>
                      <a:r>
                        <a:rPr lang="zh-CN" sz="1800" kern="100" dirty="0">
                          <a:solidFill>
                            <a:schemeClr val="tx2"/>
                          </a:solidFill>
                          <a:effectLst/>
                        </a:rPr>
                        <a:t>、</a:t>
                      </a:r>
                      <a:r>
                        <a:rPr lang="en-US" sz="1800" kern="100" dirty="0" err="1">
                          <a:solidFill>
                            <a:schemeClr val="tx2"/>
                          </a:solidFill>
                          <a:effectLst/>
                        </a:rPr>
                        <a:t>center_horizontal</a:t>
                      </a:r>
                      <a:r>
                        <a:rPr lang="zh-CN" sz="1800" kern="100" dirty="0">
                          <a:solidFill>
                            <a:schemeClr val="tx2"/>
                          </a:solidFill>
                          <a:effectLst/>
                        </a:rPr>
                        <a:t>、</a:t>
                      </a:r>
                      <a:r>
                        <a:rPr lang="en-US" sz="1800" kern="100" dirty="0" err="1">
                          <a:solidFill>
                            <a:schemeClr val="tx2"/>
                          </a:solidFill>
                          <a:effectLst/>
                        </a:rPr>
                        <a:t>fill_horizontal</a:t>
                      </a:r>
                      <a:r>
                        <a:rPr lang="zh-CN" sz="1800" kern="100" dirty="0">
                          <a:solidFill>
                            <a:schemeClr val="tx2"/>
                          </a:solidFill>
                          <a:effectLst/>
                        </a:rPr>
                        <a:t>、</a:t>
                      </a:r>
                      <a:r>
                        <a:rPr lang="en-US" sz="1800" kern="100" dirty="0">
                          <a:solidFill>
                            <a:schemeClr val="tx2"/>
                          </a:solidFill>
                          <a:effectLst/>
                        </a:rPr>
                        <a:t>center</a:t>
                      </a:r>
                      <a:r>
                        <a:rPr lang="zh-CN" sz="1800" kern="100" dirty="0">
                          <a:solidFill>
                            <a:schemeClr val="tx2"/>
                          </a:solidFill>
                          <a:effectLst/>
                        </a:rPr>
                        <a:t>、</a:t>
                      </a:r>
                      <a:r>
                        <a:rPr lang="en-US" sz="1800" kern="100" dirty="0">
                          <a:solidFill>
                            <a:schemeClr val="tx2"/>
                          </a:solidFill>
                          <a:effectLst/>
                        </a:rPr>
                        <a:t>fill</a:t>
                      </a:r>
                      <a:r>
                        <a:rPr lang="zh-CN" sz="1800" kern="100" dirty="0">
                          <a:solidFill>
                            <a:schemeClr val="tx2"/>
                          </a:solidFill>
                          <a:effectLst/>
                        </a:rPr>
                        <a:t>、</a:t>
                      </a:r>
                      <a:r>
                        <a:rPr lang="en-US" sz="1800" kern="100" dirty="0" err="1">
                          <a:solidFill>
                            <a:schemeClr val="tx2"/>
                          </a:solidFill>
                          <a:effectLst/>
                        </a:rPr>
                        <a:t>clip_vertical</a:t>
                      </a:r>
                      <a:r>
                        <a:rPr lang="zh-CN" sz="1800" kern="100" dirty="0">
                          <a:solidFill>
                            <a:schemeClr val="tx2"/>
                          </a:solidFill>
                          <a:effectLst/>
                        </a:rPr>
                        <a:t>可以多选，用“</a:t>
                      </a:r>
                      <a:r>
                        <a:rPr lang="en-US" sz="1800" kern="100" dirty="0">
                          <a:solidFill>
                            <a:schemeClr val="tx2"/>
                          </a:solidFill>
                          <a:effectLst/>
                        </a:rPr>
                        <a:t>|</a:t>
                      </a:r>
                      <a:r>
                        <a:rPr lang="zh-CN" sz="1800" kern="100" dirty="0">
                          <a:solidFill>
                            <a:schemeClr val="tx2"/>
                          </a:solidFill>
                          <a:effectLst/>
                        </a:rPr>
                        <a:t>”分开</a:t>
                      </a:r>
                      <a:endParaRPr lang="zh-CN" sz="1800" kern="100" dirty="0">
                        <a:solidFill>
                          <a:schemeClr val="tx2"/>
                        </a:solidFill>
                        <a:effectLst/>
                        <a:latin typeface="微软雅黑" pitchFamily="34" charset="-122"/>
                        <a:ea typeface="微软雅黑" pitchFamily="34" charset="-122"/>
                        <a:cs typeface="Times New Roman"/>
                      </a:endParaRPr>
                    </a:p>
                  </a:txBody>
                  <a:tcPr marL="68580" marR="68580" marT="0" marB="0" anchor="ctr">
                    <a:lnL w="12700" cap="flat" cmpd="sng" algn="ctr">
                      <a:solidFill>
                        <a:schemeClr val="accent5">
                          <a:lumMod val="75000"/>
                        </a:schemeClr>
                      </a:solidFill>
                      <a:prstDash val="solid"/>
                      <a:round/>
                      <a:headEnd type="none" w="med" len="med"/>
                      <a:tailEnd type="none" w="med" len="med"/>
                    </a:lnL>
                  </a:tcPr>
                </a:tc>
                <a:extLst>
                  <a:ext uri="{0D108BD9-81ED-4DB2-BD59-A6C34878D82A}">
                    <a16:rowId xmlns="" xmlns:a16="http://schemas.microsoft.com/office/drawing/2014/main" val="10003"/>
                  </a:ext>
                </a:extLst>
              </a:tr>
              <a:tr h="0">
                <a:tc>
                  <a:txBody>
                    <a:bodyPr/>
                    <a:lstStyle/>
                    <a:p>
                      <a:pPr algn="ctr">
                        <a:lnSpc>
                          <a:spcPct val="150000"/>
                        </a:lnSpc>
                        <a:spcAft>
                          <a:spcPts val="0"/>
                        </a:spcAft>
                      </a:pPr>
                      <a:r>
                        <a:rPr lang="en-US" sz="1800" kern="100">
                          <a:effectLst/>
                        </a:rPr>
                        <a:t>android:stretchMode</a:t>
                      </a:r>
                      <a:endParaRPr lang="zh-CN" sz="1800" kern="100">
                        <a:effectLst/>
                        <a:latin typeface="微软雅黑" pitchFamily="34" charset="-122"/>
                        <a:ea typeface="微软雅黑" pitchFamily="34" charset="-122"/>
                        <a:cs typeface="Times New Roman"/>
                      </a:endParaRPr>
                    </a:p>
                  </a:txBody>
                  <a:tcPr marL="68580" marR="68580" marT="0" marB="0" anchor="ctr">
                    <a:lnR w="12700" cap="flat" cmpd="sng" algn="ctr">
                      <a:solidFill>
                        <a:schemeClr val="accent5">
                          <a:lumMod val="75000"/>
                        </a:schemeClr>
                      </a:solidFill>
                      <a:prstDash val="solid"/>
                      <a:round/>
                      <a:headEnd type="none" w="med" len="med"/>
                      <a:tailEnd type="none" w="med" len="med"/>
                    </a:lnR>
                  </a:tcPr>
                </a:tc>
                <a:tc>
                  <a:txBody>
                    <a:bodyPr/>
                    <a:lstStyle/>
                    <a:p>
                      <a:pPr algn="ctr">
                        <a:lnSpc>
                          <a:spcPct val="150000"/>
                        </a:lnSpc>
                        <a:spcAft>
                          <a:spcPts val="0"/>
                        </a:spcAft>
                      </a:pPr>
                      <a:r>
                        <a:rPr lang="zh-CN" sz="1800" kern="100" dirty="0">
                          <a:solidFill>
                            <a:schemeClr val="tx2"/>
                          </a:solidFill>
                          <a:effectLst/>
                        </a:rPr>
                        <a:t>缩放模式，设置列应该以何种方式填充可用空间</a:t>
                      </a:r>
                      <a:endParaRPr lang="zh-CN" sz="1800" kern="100" dirty="0">
                        <a:solidFill>
                          <a:schemeClr val="tx2"/>
                        </a:solidFill>
                        <a:effectLst/>
                        <a:latin typeface="微软雅黑" pitchFamily="34" charset="-122"/>
                        <a:ea typeface="微软雅黑" pitchFamily="34" charset="-122"/>
                        <a:cs typeface="Times New Roman"/>
                      </a:endParaRPr>
                    </a:p>
                  </a:txBody>
                  <a:tcPr marL="68580" marR="68580" marT="0" marB="0" anchor="ctr">
                    <a:lnL w="12700" cap="flat" cmpd="sng" algn="ctr">
                      <a:solidFill>
                        <a:schemeClr val="accent5">
                          <a:lumMod val="75000"/>
                        </a:schemeClr>
                      </a:solidFill>
                      <a:prstDash val="solid"/>
                      <a:round/>
                      <a:headEnd type="none" w="med" len="med"/>
                      <a:tailEnd type="none" w="med" len="med"/>
                    </a:lnL>
                  </a:tcPr>
                </a:tc>
                <a:extLst>
                  <a:ext uri="{0D108BD9-81ED-4DB2-BD59-A6C34878D82A}">
                    <a16:rowId xmlns="" xmlns:a16="http://schemas.microsoft.com/office/drawing/2014/main" val="10004"/>
                  </a:ext>
                </a:extLst>
              </a:tr>
              <a:tr h="0">
                <a:tc>
                  <a:txBody>
                    <a:bodyPr/>
                    <a:lstStyle/>
                    <a:p>
                      <a:pPr algn="ctr">
                        <a:lnSpc>
                          <a:spcPct val="150000"/>
                        </a:lnSpc>
                        <a:spcAft>
                          <a:spcPts val="0"/>
                        </a:spcAft>
                      </a:pPr>
                      <a:r>
                        <a:rPr lang="en-US" sz="1800" kern="100">
                          <a:effectLst/>
                        </a:rPr>
                        <a:t>android:horizontalSpacing</a:t>
                      </a:r>
                      <a:endParaRPr lang="zh-CN" sz="1800" kern="100">
                        <a:effectLst/>
                        <a:latin typeface="微软雅黑" pitchFamily="34" charset="-122"/>
                        <a:ea typeface="微软雅黑" pitchFamily="34" charset="-122"/>
                        <a:cs typeface="Times New Roman"/>
                      </a:endParaRPr>
                    </a:p>
                  </a:txBody>
                  <a:tcPr marL="68580" marR="68580" marT="0" marB="0" anchor="ctr">
                    <a:lnR w="12700" cap="flat" cmpd="sng" algn="ctr">
                      <a:solidFill>
                        <a:schemeClr val="accent5">
                          <a:lumMod val="75000"/>
                        </a:schemeClr>
                      </a:solidFill>
                      <a:prstDash val="solid"/>
                      <a:round/>
                      <a:headEnd type="none" w="med" len="med"/>
                      <a:tailEnd type="none" w="med" len="med"/>
                    </a:lnR>
                  </a:tcPr>
                </a:tc>
                <a:tc>
                  <a:txBody>
                    <a:bodyPr/>
                    <a:lstStyle/>
                    <a:p>
                      <a:pPr algn="ctr">
                        <a:lnSpc>
                          <a:spcPct val="150000"/>
                        </a:lnSpc>
                        <a:spcAft>
                          <a:spcPts val="0"/>
                        </a:spcAft>
                      </a:pPr>
                      <a:r>
                        <a:rPr lang="zh-CN" sz="1800" kern="100" dirty="0">
                          <a:solidFill>
                            <a:schemeClr val="tx2"/>
                          </a:solidFill>
                          <a:effectLst/>
                        </a:rPr>
                        <a:t>网格之间列的默认水平距离</a:t>
                      </a:r>
                      <a:endParaRPr lang="zh-CN" sz="1800" kern="100" dirty="0">
                        <a:solidFill>
                          <a:schemeClr val="tx2"/>
                        </a:solidFill>
                        <a:effectLst/>
                        <a:latin typeface="微软雅黑" pitchFamily="34" charset="-122"/>
                        <a:ea typeface="微软雅黑" pitchFamily="34" charset="-122"/>
                        <a:cs typeface="Times New Roman"/>
                      </a:endParaRPr>
                    </a:p>
                  </a:txBody>
                  <a:tcPr marL="68580" marR="68580" marT="0" marB="0" anchor="ctr">
                    <a:lnL w="12700" cap="flat" cmpd="sng" algn="ctr">
                      <a:solidFill>
                        <a:schemeClr val="accent5">
                          <a:lumMod val="75000"/>
                        </a:schemeClr>
                      </a:solidFill>
                      <a:prstDash val="solid"/>
                      <a:round/>
                      <a:headEnd type="none" w="med" len="med"/>
                      <a:tailEnd type="none" w="med" len="med"/>
                    </a:lnL>
                  </a:tcPr>
                </a:tc>
                <a:extLst>
                  <a:ext uri="{0D108BD9-81ED-4DB2-BD59-A6C34878D82A}">
                    <a16:rowId xmlns="" xmlns:a16="http://schemas.microsoft.com/office/drawing/2014/main" val="10005"/>
                  </a:ext>
                </a:extLst>
              </a:tr>
              <a:tr h="0">
                <a:tc>
                  <a:txBody>
                    <a:bodyPr/>
                    <a:lstStyle/>
                    <a:p>
                      <a:pPr algn="ctr">
                        <a:lnSpc>
                          <a:spcPct val="150000"/>
                        </a:lnSpc>
                        <a:spcAft>
                          <a:spcPts val="0"/>
                        </a:spcAft>
                      </a:pPr>
                      <a:r>
                        <a:rPr lang="en-US" sz="1800" kern="100">
                          <a:effectLst/>
                        </a:rPr>
                        <a:t>android:verticalSpacing</a:t>
                      </a:r>
                      <a:endParaRPr lang="zh-CN" sz="1800" kern="100">
                        <a:effectLst/>
                        <a:latin typeface="微软雅黑" pitchFamily="34" charset="-122"/>
                        <a:ea typeface="微软雅黑" pitchFamily="34" charset="-122"/>
                        <a:cs typeface="Times New Roman"/>
                      </a:endParaRPr>
                    </a:p>
                  </a:txBody>
                  <a:tcPr marL="68580" marR="68580" marT="0" marB="0" anchor="ctr">
                    <a:lnR w="12700" cap="flat" cmpd="sng" algn="ctr">
                      <a:solidFill>
                        <a:schemeClr val="accent5">
                          <a:lumMod val="75000"/>
                        </a:schemeClr>
                      </a:solidFill>
                      <a:prstDash val="solid"/>
                      <a:round/>
                      <a:headEnd type="none" w="med" len="med"/>
                      <a:tailEnd type="none" w="med" len="med"/>
                    </a:lnR>
                  </a:tcPr>
                </a:tc>
                <a:tc>
                  <a:txBody>
                    <a:bodyPr/>
                    <a:lstStyle/>
                    <a:p>
                      <a:pPr algn="ctr">
                        <a:lnSpc>
                          <a:spcPct val="150000"/>
                        </a:lnSpc>
                        <a:spcAft>
                          <a:spcPts val="0"/>
                        </a:spcAft>
                      </a:pPr>
                      <a:r>
                        <a:rPr lang="zh-CN" sz="1800" kern="100" dirty="0">
                          <a:solidFill>
                            <a:schemeClr val="tx2"/>
                          </a:solidFill>
                          <a:effectLst/>
                        </a:rPr>
                        <a:t>设置网格之间行的默认垂直距离</a:t>
                      </a:r>
                      <a:endParaRPr lang="zh-CN" sz="1800" kern="100" dirty="0">
                        <a:solidFill>
                          <a:schemeClr val="tx2"/>
                        </a:solidFill>
                        <a:effectLst/>
                        <a:latin typeface="微软雅黑" pitchFamily="34" charset="-122"/>
                        <a:ea typeface="微软雅黑" pitchFamily="34" charset="-122"/>
                        <a:cs typeface="Times New Roman"/>
                      </a:endParaRPr>
                    </a:p>
                  </a:txBody>
                  <a:tcPr marL="68580" marR="68580" marT="0" marB="0" anchor="ctr">
                    <a:lnL w="12700" cap="flat" cmpd="sng" algn="ctr">
                      <a:solidFill>
                        <a:schemeClr val="accent5">
                          <a:lumMod val="75000"/>
                        </a:schemeClr>
                      </a:solidFill>
                      <a:prstDash val="solid"/>
                      <a:round/>
                      <a:headEnd type="none" w="med" len="med"/>
                      <a:tailEnd type="none" w="med" len="med"/>
                    </a:lnL>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121250829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1">
            <a:extLst>
              <a:ext uri="{FF2B5EF4-FFF2-40B4-BE49-F238E27FC236}">
                <a16:creationId xmlns="" xmlns:a16="http://schemas.microsoft.com/office/drawing/2014/main" id="{1D01E8F9-E4AD-4CCC-8B06-2875416193D1}"/>
              </a:ext>
            </a:extLst>
          </p:cNvPr>
          <p:cNvSpPr>
            <a:spLocks noChangeArrowheads="1"/>
          </p:cNvSpPr>
          <p:nvPr/>
        </p:nvSpPr>
        <p:spPr bwMode="auto">
          <a:xfrm>
            <a:off x="332365" y="949597"/>
            <a:ext cx="9165203" cy="3970318"/>
          </a:xfrm>
          <a:prstGeom prst="rect">
            <a:avLst/>
          </a:prstGeom>
          <a:solidFill>
            <a:schemeClr val="accent3">
              <a:lumMod val="20000"/>
              <a:lumOff val="8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:orientation=</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"vertical"</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GridView</a:t>
            </a:r>
            <a:b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"@+id/gview"</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"match_parent"</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:numColumns=</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"auto_fit"</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:columnWidth=</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"80dp"</a:t>
            </a:r>
            <a:b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:stretchMode=</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"columnWidth"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 xmlns:a16="http://schemas.microsoft.com/office/drawing/2014/main" id="{792ADA2A-9F0C-46B6-A10F-2A79EC9AE331}"/>
              </a:ext>
            </a:extLst>
          </p:cNvPr>
          <p:cNvSpPr>
            <a:spLocks noChangeArrowheads="1"/>
          </p:cNvSpPr>
          <p:nvPr/>
        </p:nvSpPr>
        <p:spPr bwMode="auto">
          <a:xfrm>
            <a:off x="2840736" y="1394208"/>
            <a:ext cx="9253728" cy="5262979"/>
          </a:xfrm>
          <a:prstGeom prst="rect">
            <a:avLst/>
          </a:prstGeom>
          <a:solidFill>
            <a:schemeClr val="accent1">
              <a:lumMod val="20000"/>
              <a:lumOff val="8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 version=</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 </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encoding=</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"utf-8"</a:t>
            </a:r>
            <a: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1"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 </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xmlns:</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"http://schemas.android.com/apk/res/android"</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:orientation=</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"vertical"</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:gravity=</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"center"</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:padding=</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"10dp"</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ImageView</a:t>
            </a:r>
            <a:b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:src=</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"@mipmap/ic_launcher_round"</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"@+id/image"</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"60dp"</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"60dp"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TextView</a:t>
            </a:r>
            <a:b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:id=</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"@+id/text"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:layout_marginTop=</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"5dp"</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:layout_width=</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:layout_height=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"wrap_content"</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:textColor=</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"#ff0000"</a:t>
            </a:r>
            <a:b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6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android</a:t>
            </a:r>
            <a:r>
              <a:rPr kumimoji="0" lang="zh-CN" altLang="zh-CN" sz="16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:text=</a:t>
            </a:r>
            <a:r>
              <a:rPr kumimoji="0" lang="zh-CN" altLang="zh-CN" sz="16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"Android"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b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6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LinearLayout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 xmlns:a16="http://schemas.microsoft.com/office/drawing/2014/main" id="{8B65B9E7-5799-4E1E-9D96-0972B5733B46}"/>
              </a:ext>
            </a:extLst>
          </p:cNvPr>
          <p:cNvSpPr txBox="1"/>
          <p:nvPr/>
        </p:nvSpPr>
        <p:spPr>
          <a:xfrm>
            <a:off x="8071104" y="2288425"/>
            <a:ext cx="3169920" cy="646331"/>
          </a:xfrm>
          <a:prstGeom prst="rect">
            <a:avLst/>
          </a:prstGeom>
          <a:noFill/>
          <a:ln>
            <a:solidFill>
              <a:schemeClr val="bg2"/>
            </a:solidFill>
          </a:ln>
        </p:spPr>
        <p:txBody>
          <a:bodyPr wrap="square">
            <a:spAutoFit/>
          </a:bodyPr>
          <a:lstStyle/>
          <a:p>
            <a:r>
              <a:rPr lang="zh-CN" altLang="en-US" b="1" dirty="0">
                <a:solidFill>
                  <a:srgbClr val="FF0000"/>
                </a:solidFill>
              </a:rPr>
              <a:t>grid_view_item_layout.xml：指定每一个网格的显示布局</a:t>
            </a:r>
          </a:p>
        </p:txBody>
      </p:sp>
      <p:sp>
        <p:nvSpPr>
          <p:cNvPr id="11" name="文本框 10">
            <a:extLst>
              <a:ext uri="{FF2B5EF4-FFF2-40B4-BE49-F238E27FC236}">
                <a16:creationId xmlns="" xmlns:a16="http://schemas.microsoft.com/office/drawing/2014/main" id="{BA857AB5-E5EC-4224-AF7C-F386526874D0}"/>
              </a:ext>
            </a:extLst>
          </p:cNvPr>
          <p:cNvSpPr txBox="1"/>
          <p:nvPr/>
        </p:nvSpPr>
        <p:spPr>
          <a:xfrm>
            <a:off x="247021" y="5011341"/>
            <a:ext cx="2788787" cy="369332"/>
          </a:xfrm>
          <a:prstGeom prst="rect">
            <a:avLst/>
          </a:prstGeom>
          <a:noFill/>
          <a:ln>
            <a:noFill/>
          </a:ln>
        </p:spPr>
        <p:txBody>
          <a:bodyPr wrap="square" rtlCol="0">
            <a:spAutoFit/>
          </a:bodyPr>
          <a:lstStyle/>
          <a:p>
            <a:r>
              <a:rPr lang="zh-CN" altLang="en-US" b="1" dirty="0">
                <a:latin typeface="微软雅黑" panose="020B0503020204020204" pitchFamily="34" charset="-122"/>
                <a:ea typeface="微软雅黑" panose="020B0503020204020204" pitchFamily="34" charset="-122"/>
              </a:rPr>
              <a:t>包含</a:t>
            </a:r>
            <a:r>
              <a:rPr lang="en-US" altLang="zh-CN" b="1" dirty="0" err="1">
                <a:latin typeface="微软雅黑" panose="020B0503020204020204" pitchFamily="34" charset="-122"/>
                <a:ea typeface="微软雅黑" panose="020B0503020204020204" pitchFamily="34" charset="-122"/>
              </a:rPr>
              <a:t>GridView</a:t>
            </a:r>
            <a:r>
              <a:rPr lang="zh-CN" altLang="en-US" b="1" dirty="0">
                <a:latin typeface="微软雅黑" panose="020B0503020204020204" pitchFamily="34" charset="-122"/>
                <a:ea typeface="微软雅黑" panose="020B0503020204020204" pitchFamily="34" charset="-122"/>
              </a:rPr>
              <a:t>的布局</a:t>
            </a:r>
          </a:p>
        </p:txBody>
      </p:sp>
      <p:sp>
        <p:nvSpPr>
          <p:cNvPr id="13" name="文本框 12">
            <a:extLst>
              <a:ext uri="{FF2B5EF4-FFF2-40B4-BE49-F238E27FC236}">
                <a16:creationId xmlns="" xmlns:a16="http://schemas.microsoft.com/office/drawing/2014/main" id="{5F4491E5-23BF-4952-8F82-0C43928EFA67}"/>
              </a:ext>
            </a:extLst>
          </p:cNvPr>
          <p:cNvSpPr txBox="1"/>
          <p:nvPr/>
        </p:nvSpPr>
        <p:spPr>
          <a:xfrm>
            <a:off x="332365" y="200813"/>
            <a:ext cx="6096000" cy="584775"/>
          </a:xfrm>
          <a:prstGeom prst="rect">
            <a:avLst/>
          </a:prstGeom>
          <a:noFill/>
          <a:ln>
            <a:noFill/>
          </a:ln>
        </p:spPr>
        <p:txBody>
          <a:bodyPr wrap="square">
            <a:spAutoFit/>
          </a:bodyPr>
          <a:lstStyle/>
          <a:p>
            <a:pPr lvl="0" defTabSz="914400" fontAlgn="base">
              <a:spcBef>
                <a:spcPct val="0"/>
              </a:spcBef>
              <a:spcAft>
                <a:spcPct val="0"/>
              </a:spcAft>
              <a:defRPr/>
            </a:pPr>
            <a:r>
              <a:rPr kumimoji="0" lang="en-US" altLang="zh-CN" sz="3200" b="1"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GridView</a:t>
            </a:r>
            <a:r>
              <a:rPr kumimoji="0" lang="en-US" altLang="zh-CN" sz="32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lang="zh-CN" altLang="en-US" sz="3200" b="1" dirty="0">
                <a:solidFill>
                  <a:srgbClr val="000000"/>
                </a:solidFill>
                <a:latin typeface="等线" panose="02010600030101010101" pitchFamily="2" charset="-122"/>
                <a:ea typeface="等线" panose="02010600030101010101" pitchFamily="2" charset="-122"/>
              </a:rPr>
              <a:t>示例讲解</a:t>
            </a:r>
          </a:p>
        </p:txBody>
      </p:sp>
    </p:spTree>
    <p:extLst>
      <p:ext uri="{BB962C8B-B14F-4D97-AF65-F5344CB8AC3E}">
        <p14:creationId xmlns="" xmlns:p14="http://schemas.microsoft.com/office/powerpoint/2010/main" val="23739582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a:extLst>
              <a:ext uri="{FF2B5EF4-FFF2-40B4-BE49-F238E27FC236}">
                <a16:creationId xmlns="" xmlns:a16="http://schemas.microsoft.com/office/drawing/2014/main" id="{79ED29B9-3A78-4337-89A1-FDC56687AA16}"/>
              </a:ext>
            </a:extLst>
          </p:cNvPr>
          <p:cNvSpPr>
            <a:spLocks noChangeArrowheads="1"/>
          </p:cNvSpPr>
          <p:nvPr/>
        </p:nvSpPr>
        <p:spPr bwMode="auto">
          <a:xfrm>
            <a:off x="487680" y="747877"/>
            <a:ext cx="10643616" cy="5909310"/>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void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onCreate(Bundle savedInstanceState)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.onCreate(savedInstanceState);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setContentView(R.layout.</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activity_main</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gview = (GridView) findViewById(R.id.</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gview</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data_list = getData();     </a:t>
            </a: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//获取数据</a:t>
            </a:r>
            <a:b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 from = {</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"image"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"text"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新建适配器</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to = {R.id.</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image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,R.id.</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text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sim_adapter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SimpleAdapter(</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data_list, R.layout.gridView_item, from, to);</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gview.setAdapter(sim_adapter); </a:t>
            </a: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//配置适配器</a:t>
            </a:r>
            <a:b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ArrayList&lt;HashMap&lt;String,Object&gt;&gt;getData(){</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ArrayList&lt;HashMap&lt;String,Object&gt;&gt; list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ArrayList&lt;HashMap&lt;String, Object&gt;&gt;();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//icon和iconName的长度是相同的，这里任选其一都可以</a:t>
            </a:r>
            <a:b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;i&lt;icon.length;i++){</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Map&lt;String, Object&gt; map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HashMap&lt;String, Object&gt;();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map.put(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"image"</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icon[i]);</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map.put(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"text"</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iconName[i]);</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list.add(map);</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list;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 xmlns:a16="http://schemas.microsoft.com/office/drawing/2014/main" id="{511F41BB-BE48-4837-9FBE-58AA894C3A01}"/>
              </a:ext>
            </a:extLst>
          </p:cNvPr>
          <p:cNvSpPr txBox="1"/>
          <p:nvPr/>
        </p:nvSpPr>
        <p:spPr>
          <a:xfrm>
            <a:off x="332365" y="200813"/>
            <a:ext cx="6096000" cy="584775"/>
          </a:xfrm>
          <a:prstGeom prst="rect">
            <a:avLst/>
          </a:prstGeom>
          <a:noFill/>
          <a:ln>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GridView</a:t>
            </a:r>
            <a:r>
              <a:rPr kumimoji="0" lang="en-US" altLang="zh-CN" sz="32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0" lang="zh-CN" altLang="en-US" sz="32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示例讲解</a:t>
            </a:r>
            <a:endParaRPr kumimoji="0" lang="en-US" altLang="zh-CN" sz="32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endParaRPr>
          </a:p>
        </p:txBody>
      </p:sp>
      <p:sp>
        <p:nvSpPr>
          <p:cNvPr id="10" name="矩形 9">
            <a:extLst>
              <a:ext uri="{FF2B5EF4-FFF2-40B4-BE49-F238E27FC236}">
                <a16:creationId xmlns="" xmlns:a16="http://schemas.microsoft.com/office/drawing/2014/main" id="{AEB6399D-5A61-40C4-8194-27A5CFCF88DD}"/>
              </a:ext>
            </a:extLst>
          </p:cNvPr>
          <p:cNvSpPr/>
          <p:nvPr/>
        </p:nvSpPr>
        <p:spPr>
          <a:xfrm>
            <a:off x="950976" y="2755392"/>
            <a:ext cx="9863328" cy="584775"/>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286926785"/>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AC455F45-CE87-4688-B8E9-0F4779866222}"/>
              </a:ext>
            </a:extLst>
          </p:cNvPr>
          <p:cNvSpPr>
            <a:spLocks noGrp="1"/>
          </p:cNvSpPr>
          <p:nvPr>
            <p:ph idx="1"/>
          </p:nvPr>
        </p:nvSpPr>
        <p:spPr>
          <a:xfrm>
            <a:off x="555312" y="1230940"/>
            <a:ext cx="6540432" cy="5119062"/>
          </a:xfrm>
        </p:spPr>
        <p:txBody>
          <a:bodyPr/>
          <a:lstStyle/>
          <a:p>
            <a:pPr>
              <a:lnSpc>
                <a:spcPct val="150000"/>
              </a:lnSpc>
            </a:pPr>
            <a:r>
              <a:rPr lang="en-US" altLang="zh-CN" sz="2800" dirty="0" err="1"/>
              <a:t>AutoCompleteTextView</a:t>
            </a:r>
            <a:r>
              <a:rPr lang="zh-CN" altLang="en-US" sz="2800" dirty="0"/>
              <a:t>控件</a:t>
            </a:r>
          </a:p>
          <a:p>
            <a:pPr lvl="1">
              <a:lnSpc>
                <a:spcPct val="150000"/>
              </a:lnSpc>
            </a:pPr>
            <a:r>
              <a:rPr lang="en-US" altLang="zh-CN" sz="2000" b="0" dirty="0" err="1">
                <a:solidFill>
                  <a:srgbClr val="1D528D"/>
                </a:solidFill>
                <a:latin typeface="微软雅黑" pitchFamily="34" charset="-122"/>
                <a:ea typeface="微软雅黑" pitchFamily="34" charset="-122"/>
                <a:sym typeface="微软雅黑" pitchFamily="34" charset="-122"/>
              </a:rPr>
              <a:t>AutoCompleteTextView</a:t>
            </a:r>
            <a:r>
              <a:rPr lang="zh-CN" altLang="en-US" sz="2000" b="0" dirty="0">
                <a:solidFill>
                  <a:srgbClr val="1D528D"/>
                </a:solidFill>
                <a:latin typeface="微软雅黑" pitchFamily="34" charset="-122"/>
                <a:ea typeface="微软雅黑" pitchFamily="34" charset="-122"/>
                <a:sym typeface="微软雅黑" pitchFamily="34" charset="-122"/>
              </a:rPr>
              <a:t>类继承自</a:t>
            </a:r>
            <a:r>
              <a:rPr lang="en-US" altLang="zh-CN" sz="2000" b="0" dirty="0" err="1">
                <a:solidFill>
                  <a:srgbClr val="1D528D"/>
                </a:solidFill>
                <a:latin typeface="微软雅黑" pitchFamily="34" charset="-122"/>
                <a:ea typeface="微软雅黑" pitchFamily="34" charset="-122"/>
                <a:sym typeface="微软雅黑" pitchFamily="34" charset="-122"/>
              </a:rPr>
              <a:t>EditText</a:t>
            </a:r>
            <a:r>
              <a:rPr lang="zh-CN" altLang="en-US" sz="2000" b="0" dirty="0">
                <a:solidFill>
                  <a:srgbClr val="1D528D"/>
                </a:solidFill>
                <a:latin typeface="微软雅黑" pitchFamily="34" charset="-122"/>
                <a:ea typeface="微软雅黑" pitchFamily="34" charset="-122"/>
                <a:sym typeface="微软雅黑" pitchFamily="34" charset="-122"/>
              </a:rPr>
              <a:t>类，不是</a:t>
            </a:r>
            <a:r>
              <a:rPr lang="en-US" altLang="zh-CN" sz="2000" b="0" dirty="0" err="1">
                <a:solidFill>
                  <a:srgbClr val="1D528D"/>
                </a:solidFill>
                <a:latin typeface="微软雅黑" pitchFamily="34" charset="-122"/>
                <a:ea typeface="微软雅黑" pitchFamily="34" charset="-122"/>
                <a:sym typeface="微软雅黑" pitchFamily="34" charset="-122"/>
              </a:rPr>
              <a:t>AdapterView</a:t>
            </a:r>
            <a:r>
              <a:rPr lang="zh-CN" altLang="en-US" sz="2000" b="0" dirty="0">
                <a:solidFill>
                  <a:srgbClr val="1D528D"/>
                </a:solidFill>
                <a:latin typeface="微软雅黑" pitchFamily="34" charset="-122"/>
                <a:ea typeface="微软雅黑" pitchFamily="34" charset="-122"/>
                <a:sym typeface="微软雅黑" pitchFamily="34" charset="-122"/>
              </a:rPr>
              <a:t>的子类，但是用法相似</a:t>
            </a:r>
          </a:p>
          <a:p>
            <a:pPr lvl="1">
              <a:lnSpc>
                <a:spcPct val="150000"/>
              </a:lnSpc>
            </a:pPr>
            <a:r>
              <a:rPr lang="zh-CN" altLang="en-US" sz="2000" b="0" dirty="0">
                <a:solidFill>
                  <a:srgbClr val="1D528D"/>
                </a:solidFill>
                <a:latin typeface="微软雅黑" pitchFamily="34" charset="-122"/>
                <a:ea typeface="微软雅黑" pitchFamily="34" charset="-122"/>
                <a:sym typeface="微软雅黑" pitchFamily="34" charset="-122"/>
              </a:rPr>
              <a:t>当用户</a:t>
            </a:r>
            <a:r>
              <a:rPr lang="zh-CN" altLang="en-US" sz="2000" b="0" dirty="0">
                <a:solidFill>
                  <a:srgbClr val="FF0000"/>
                </a:solidFill>
                <a:latin typeface="微软雅黑" pitchFamily="34" charset="-122"/>
                <a:ea typeface="微软雅黑" pitchFamily="34" charset="-122"/>
                <a:sym typeface="微软雅黑" pitchFamily="34" charset="-122"/>
              </a:rPr>
              <a:t>输入了与事先为该控件定义的一组字符串集中相关的信息</a:t>
            </a:r>
            <a:r>
              <a:rPr lang="zh-CN" altLang="en-US" sz="2000" b="0" dirty="0">
                <a:solidFill>
                  <a:srgbClr val="1D528D"/>
                </a:solidFill>
                <a:latin typeface="微软雅黑" pitchFamily="34" charset="-122"/>
                <a:ea typeface="微软雅黑" pitchFamily="34" charset="-122"/>
                <a:sym typeface="微软雅黑" pitchFamily="34" charset="-122"/>
              </a:rPr>
              <a:t>时，才会出现下拉选项，供用户选择</a:t>
            </a:r>
            <a:endParaRPr lang="zh-CN" altLang="en-US" sz="2000" b="0" dirty="0">
              <a:solidFill>
                <a:srgbClr val="1D528D"/>
              </a:solidFill>
              <a:ea typeface="MS PGothic" pitchFamily="34" charset="-128"/>
              <a:sym typeface="黑体" pitchFamily="49" charset="-122"/>
            </a:endParaRPr>
          </a:p>
          <a:p>
            <a:pPr>
              <a:lnSpc>
                <a:spcPct val="150000"/>
              </a:lnSpc>
            </a:pPr>
            <a:endParaRPr lang="zh-CN" altLang="en-US" dirty="0"/>
          </a:p>
        </p:txBody>
      </p:sp>
      <p:sp>
        <p:nvSpPr>
          <p:cNvPr id="3" name="标题 2">
            <a:extLst>
              <a:ext uri="{FF2B5EF4-FFF2-40B4-BE49-F238E27FC236}">
                <a16:creationId xmlns="" xmlns:a16="http://schemas.microsoft.com/office/drawing/2014/main" id="{90818D3A-52C4-4A86-B2DC-91418ADE0B60}"/>
              </a:ext>
            </a:extLst>
          </p:cNvPr>
          <p:cNvSpPr>
            <a:spLocks noGrp="1"/>
          </p:cNvSpPr>
          <p:nvPr>
            <p:ph type="title"/>
          </p:nvPr>
        </p:nvSpPr>
        <p:spPr/>
        <p:txBody>
          <a:bodyPr/>
          <a:lstStyle/>
          <a:p>
            <a:r>
              <a:rPr lang="en-US" altLang="zh-CN" dirty="0"/>
              <a:t>6. </a:t>
            </a:r>
            <a:r>
              <a:rPr lang="zh-CN" altLang="en-US" dirty="0"/>
              <a:t>更多</a:t>
            </a:r>
            <a:r>
              <a:rPr lang="en-US" altLang="zh-CN" dirty="0" err="1"/>
              <a:t>AdapterView</a:t>
            </a:r>
            <a:r>
              <a:rPr lang="zh-CN" altLang="en-US" dirty="0"/>
              <a:t>组件的使用</a:t>
            </a:r>
          </a:p>
        </p:txBody>
      </p:sp>
      <p:pic>
        <p:nvPicPr>
          <p:cNvPr id="7" name="图片 6">
            <a:extLst>
              <a:ext uri="{FF2B5EF4-FFF2-40B4-BE49-F238E27FC236}">
                <a16:creationId xmlns="" xmlns:a16="http://schemas.microsoft.com/office/drawing/2014/main" id="{AED51653-3EA0-4C53-826D-EEF94ADF463C}"/>
              </a:ext>
            </a:extLst>
          </p:cNvPr>
          <p:cNvPicPr>
            <a:picLocks noChangeAspect="1"/>
          </p:cNvPicPr>
          <p:nvPr/>
        </p:nvPicPr>
        <p:blipFill>
          <a:blip r:embed="rId2"/>
          <a:stretch>
            <a:fillRect/>
          </a:stretch>
        </p:blipFill>
        <p:spPr>
          <a:xfrm>
            <a:off x="7219378" y="1230940"/>
            <a:ext cx="2700000" cy="4779403"/>
          </a:xfrm>
          <a:prstGeom prst="rect">
            <a:avLst/>
          </a:prstGeom>
        </p:spPr>
      </p:pic>
    </p:spTree>
    <p:extLst>
      <p:ext uri="{BB962C8B-B14F-4D97-AF65-F5344CB8AC3E}">
        <p14:creationId xmlns="" xmlns:p14="http://schemas.microsoft.com/office/powerpoint/2010/main" val="1873933869"/>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a:extLst>
              <a:ext uri="{FF2B5EF4-FFF2-40B4-BE49-F238E27FC236}">
                <a16:creationId xmlns="" xmlns:a16="http://schemas.microsoft.com/office/drawing/2014/main" id="{DD78CA15-7F87-4AEC-BF6A-B40DE91A8060}"/>
              </a:ext>
            </a:extLst>
          </p:cNvPr>
          <p:cNvSpPr>
            <a:spLocks noChangeArrowheads="1"/>
          </p:cNvSpPr>
          <p:nvPr/>
        </p:nvSpPr>
        <p:spPr bwMode="auto">
          <a:xfrm>
            <a:off x="332364" y="889844"/>
            <a:ext cx="11058144" cy="5078313"/>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void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onCreate(Bundle savedInstanceState)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.onCreate(savedInstanceState);</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setContentView(R.layout.</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auto_complete_text_view_demo</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String[] contents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"湖南大学"</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"湖南师范大学"</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"湖南工商大学"</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"湖南科技大学"</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
            <a:br>
              <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"湖南工学院"</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"长沙学院"</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"长沙理工大学"</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AutoCompleteTextView autoText = (AutoCompleteTextView) findViewById(R.id.</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autoTextView1</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ArrayAdapter&lt;String&gt; adapter = </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ArrayAdapter&lt;String&gt;(</a:t>
            </a:r>
            <a:r>
              <a:rPr kumimoji="0" lang="zh-CN" altLang="zh-CN"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android.R.layout.</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simple_expandable_list_item_1</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contents);</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//将adapter 添加到AutoCompleteTextView中</a:t>
            </a:r>
            <a:b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autoText.setAdapter(adapter);</a:t>
            </a:r>
            <a:endParaRPr kumimoji="0" lang="en-US"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autoText.setTextColor(Color.</a:t>
            </a:r>
            <a:r>
              <a:rPr kumimoji="0" lang="zh-CN" altLang="zh-CN"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BLACK</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//设置输入2个字符后开始提示</a:t>
            </a:r>
            <a:b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autoText.setThreshold(</a:t>
            </a:r>
            <a:r>
              <a:rPr kumimoji="0" lang="zh-CN" altLang="zh-CN"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 xmlns:a16="http://schemas.microsoft.com/office/drawing/2014/main" id="{57E6446C-780A-4B92-AC1B-1B07A5974A39}"/>
              </a:ext>
            </a:extLst>
          </p:cNvPr>
          <p:cNvSpPr txBox="1"/>
          <p:nvPr/>
        </p:nvSpPr>
        <p:spPr>
          <a:xfrm>
            <a:off x="332364" y="200813"/>
            <a:ext cx="8665331" cy="584775"/>
          </a:xfrm>
          <a:prstGeom prst="rect">
            <a:avLst/>
          </a:prstGeom>
          <a:noFill/>
          <a:ln>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err="1">
                <a:ln>
                  <a:noFill/>
                </a:ln>
                <a:solidFill>
                  <a:srgbClr val="000000"/>
                </a:solidFill>
                <a:effectLst/>
                <a:uLnTx/>
                <a:uFillTx/>
                <a:latin typeface="等线" panose="02010600030101010101" pitchFamily="2" charset="-122"/>
                <a:ea typeface="等线" panose="02010600030101010101" pitchFamily="2" charset="-122"/>
              </a:rPr>
              <a:t>AutoCompleteTextView</a:t>
            </a:r>
            <a:r>
              <a:rPr kumimoji="0" lang="en-US" altLang="zh-CN" sz="32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 </a:t>
            </a:r>
            <a:r>
              <a:rPr kumimoji="0" lang="zh-CN" altLang="en-US" sz="32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rPr>
              <a:t>示例讲解</a:t>
            </a:r>
            <a:endParaRPr kumimoji="0" lang="en-US" altLang="zh-CN" sz="3200" b="1"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endParaRPr>
          </a:p>
        </p:txBody>
      </p:sp>
      <p:sp>
        <p:nvSpPr>
          <p:cNvPr id="8" name="矩形 7">
            <a:extLst>
              <a:ext uri="{FF2B5EF4-FFF2-40B4-BE49-F238E27FC236}">
                <a16:creationId xmlns="" xmlns:a16="http://schemas.microsoft.com/office/drawing/2014/main" id="{929F3678-EB54-4C1B-BB93-68B91D816B8E}"/>
              </a:ext>
            </a:extLst>
          </p:cNvPr>
          <p:cNvSpPr/>
          <p:nvPr/>
        </p:nvSpPr>
        <p:spPr>
          <a:xfrm>
            <a:off x="853440" y="3429000"/>
            <a:ext cx="10448544" cy="1118616"/>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151886152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85BEA596-1680-4085-B3D4-C0D0FE0CB53C}"/>
              </a:ext>
            </a:extLst>
          </p:cNvPr>
          <p:cNvSpPr>
            <a:spLocks noGrp="1"/>
          </p:cNvSpPr>
          <p:nvPr>
            <p:ph idx="1"/>
          </p:nvPr>
        </p:nvSpPr>
        <p:spPr/>
        <p:txBody>
          <a:bodyPr/>
          <a:lstStyle/>
          <a:p>
            <a:r>
              <a:rPr lang="zh-CN" altLang="en-US" dirty="0"/>
              <a:t>以</a:t>
            </a:r>
            <a:r>
              <a:rPr lang="en-US" altLang="zh-CN" dirty="0" err="1"/>
              <a:t>ListView</a:t>
            </a:r>
            <a:r>
              <a:rPr lang="zh-CN" altLang="en-US" dirty="0"/>
              <a:t>为例：</a:t>
            </a:r>
            <a:endParaRPr lang="en-US" altLang="zh-CN" dirty="0"/>
          </a:p>
          <a:p>
            <a:pPr marL="857572" lvl="1" indent="-514338">
              <a:lnSpc>
                <a:spcPct val="120000"/>
              </a:lnSpc>
              <a:buFont typeface="+mj-lt"/>
              <a:buAutoNum type="arabicPeriod"/>
            </a:pPr>
            <a:r>
              <a:rPr lang="zh-CN" altLang="en-US" sz="2200" dirty="0"/>
              <a:t>准备</a:t>
            </a:r>
            <a:r>
              <a:rPr lang="en-US" altLang="zh-CN" sz="2200" dirty="0" err="1"/>
              <a:t>ListView</a:t>
            </a:r>
            <a:r>
              <a:rPr lang="zh-CN" altLang="en-US" sz="2200" dirty="0"/>
              <a:t>所要显示的数据</a:t>
            </a:r>
            <a:endParaRPr lang="en-US" altLang="zh-CN" sz="2200" dirty="0"/>
          </a:p>
          <a:p>
            <a:pPr marL="1114625" lvl="2" indent="-514338">
              <a:lnSpc>
                <a:spcPct val="120000"/>
              </a:lnSpc>
            </a:pPr>
            <a:r>
              <a:rPr lang="zh-CN" altLang="en-US" dirty="0"/>
              <a:t>通常，用 </a:t>
            </a:r>
            <a:r>
              <a:rPr lang="en-US" altLang="zh-CN" dirty="0"/>
              <a:t>HashMap </a:t>
            </a:r>
            <a:r>
              <a:rPr lang="zh-CN" altLang="en-US" dirty="0"/>
              <a:t>或者 </a:t>
            </a:r>
            <a:r>
              <a:rPr lang="en-US" altLang="zh-CN" dirty="0"/>
              <a:t>JavaBean </a:t>
            </a:r>
            <a:r>
              <a:rPr lang="zh-CN" altLang="en-US" dirty="0"/>
              <a:t>对复杂数据进行封装</a:t>
            </a:r>
            <a:endParaRPr lang="en-US" altLang="zh-CN" dirty="0"/>
          </a:p>
          <a:p>
            <a:pPr marL="857572" lvl="1" indent="-514338">
              <a:lnSpc>
                <a:spcPct val="120000"/>
              </a:lnSpc>
              <a:buFont typeface="+mj-lt"/>
              <a:buAutoNum type="arabicPeriod"/>
            </a:pPr>
            <a:r>
              <a:rPr lang="zh-CN" altLang="en-US" sz="2200" dirty="0"/>
              <a:t>使用数组或</a:t>
            </a:r>
            <a:r>
              <a:rPr lang="en-US" altLang="zh-CN" sz="2200" dirty="0"/>
              <a:t>List</a:t>
            </a:r>
            <a:r>
              <a:rPr lang="zh-CN" altLang="en-US" sz="2200" dirty="0"/>
              <a:t>存储数据（</a:t>
            </a:r>
            <a:r>
              <a:rPr lang="en-US" altLang="zh-CN" sz="2200" dirty="0"/>
              <a:t>M</a:t>
            </a:r>
            <a:r>
              <a:rPr lang="zh-CN" altLang="en-US" sz="2200" dirty="0"/>
              <a:t>）</a:t>
            </a:r>
            <a:endParaRPr lang="en-US" altLang="zh-CN" sz="2200" dirty="0"/>
          </a:p>
          <a:p>
            <a:pPr marL="857572" lvl="1" indent="-514338">
              <a:lnSpc>
                <a:spcPct val="120000"/>
              </a:lnSpc>
              <a:buFont typeface="+mj-lt"/>
              <a:buAutoNum type="arabicPeriod"/>
            </a:pPr>
            <a:r>
              <a:rPr lang="zh-CN" altLang="en-US" sz="2200" dirty="0"/>
              <a:t>准备</a:t>
            </a:r>
            <a:r>
              <a:rPr lang="en-US" altLang="zh-CN" sz="2200" dirty="0" err="1"/>
              <a:t>ListView</a:t>
            </a:r>
            <a:r>
              <a:rPr lang="zh-CN" altLang="en-US" sz="2200" dirty="0"/>
              <a:t>及其子项布局（</a:t>
            </a:r>
            <a:r>
              <a:rPr lang="en-US" altLang="zh-CN" sz="2200" dirty="0"/>
              <a:t>V</a:t>
            </a:r>
            <a:r>
              <a:rPr lang="zh-CN" altLang="en-US" sz="2200" dirty="0"/>
              <a:t>）</a:t>
            </a:r>
            <a:endParaRPr lang="en-US" altLang="zh-CN" sz="2200" dirty="0"/>
          </a:p>
          <a:p>
            <a:pPr marL="857572" lvl="1" indent="-514338">
              <a:lnSpc>
                <a:spcPct val="120000"/>
              </a:lnSpc>
              <a:buFont typeface="+mj-lt"/>
              <a:buAutoNum type="arabicPeriod"/>
            </a:pPr>
            <a:r>
              <a:rPr lang="zh-CN" altLang="en-US" sz="2200" dirty="0"/>
              <a:t>创建适配器，把数据映射到 </a:t>
            </a:r>
            <a:r>
              <a:rPr lang="en-US" altLang="zh-CN" sz="2200" dirty="0" err="1"/>
              <a:t>ListView</a:t>
            </a:r>
            <a:r>
              <a:rPr lang="zh-CN" altLang="en-US" sz="2200" dirty="0"/>
              <a:t>上的子项（</a:t>
            </a:r>
            <a:r>
              <a:rPr lang="en-US" altLang="zh-CN" sz="2200" dirty="0"/>
              <a:t>C</a:t>
            </a:r>
            <a:r>
              <a:rPr lang="zh-CN" altLang="en-US" sz="2200" dirty="0"/>
              <a:t>）</a:t>
            </a:r>
            <a:endParaRPr lang="en-US" altLang="zh-CN" sz="2200" dirty="0"/>
          </a:p>
          <a:p>
            <a:pPr marL="857572" lvl="1" indent="-514338">
              <a:lnSpc>
                <a:spcPct val="120000"/>
              </a:lnSpc>
              <a:buFont typeface="+mj-lt"/>
              <a:buAutoNum type="arabicPeriod"/>
            </a:pPr>
            <a:r>
              <a:rPr lang="zh-CN" altLang="en-US" sz="2200" dirty="0"/>
              <a:t>调用</a:t>
            </a:r>
            <a:r>
              <a:rPr lang="en-US" altLang="zh-CN" sz="2200" dirty="0" err="1"/>
              <a:t>ListView</a:t>
            </a:r>
            <a:r>
              <a:rPr lang="zh-CN" altLang="en-US" sz="2200" dirty="0"/>
              <a:t>的</a:t>
            </a:r>
            <a:r>
              <a:rPr lang="en-US" altLang="zh-CN" sz="2200" dirty="0" err="1"/>
              <a:t>setAdapter</a:t>
            </a:r>
            <a:r>
              <a:rPr lang="en-US" altLang="zh-CN" sz="2200" dirty="0"/>
              <a:t>()</a:t>
            </a:r>
            <a:r>
              <a:rPr lang="zh-CN" altLang="en-US" sz="2200" dirty="0"/>
              <a:t>方法将适配器对象添加到</a:t>
            </a:r>
            <a:r>
              <a:rPr lang="en-US" altLang="zh-CN" sz="2200" dirty="0" err="1"/>
              <a:t>ListView</a:t>
            </a:r>
            <a:endParaRPr lang="zh-CN" altLang="en-US" dirty="0"/>
          </a:p>
        </p:txBody>
      </p:sp>
      <p:sp>
        <p:nvSpPr>
          <p:cNvPr id="3" name="标题 2">
            <a:extLst>
              <a:ext uri="{FF2B5EF4-FFF2-40B4-BE49-F238E27FC236}">
                <a16:creationId xmlns="" xmlns:a16="http://schemas.microsoft.com/office/drawing/2014/main" id="{A98B0F9D-965A-458F-A7DF-696F187E2BBD}"/>
              </a:ext>
            </a:extLst>
          </p:cNvPr>
          <p:cNvSpPr>
            <a:spLocks noGrp="1"/>
          </p:cNvSpPr>
          <p:nvPr>
            <p:ph type="title"/>
          </p:nvPr>
        </p:nvSpPr>
        <p:spPr/>
        <p:txBody>
          <a:bodyPr/>
          <a:lstStyle/>
          <a:p>
            <a:r>
              <a:rPr lang="zh-CN" altLang="en-US" dirty="0"/>
              <a:t>使用</a:t>
            </a:r>
            <a:r>
              <a:rPr lang="en-US" altLang="zh-CN" dirty="0"/>
              <a:t>Adapter</a:t>
            </a:r>
            <a:endParaRPr lang="zh-CN" altLang="en-US" dirty="0"/>
          </a:p>
        </p:txBody>
      </p:sp>
    </p:spTree>
    <p:extLst>
      <p:ext uri="{BB962C8B-B14F-4D97-AF65-F5344CB8AC3E}">
        <p14:creationId xmlns="" xmlns:p14="http://schemas.microsoft.com/office/powerpoint/2010/main" val="3523281418"/>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FF0000"/>
                </a:solidFill>
              </a:rPr>
              <a:t>以列表的形式显示数据</a:t>
            </a:r>
            <a:endParaRPr lang="en-US" altLang="zh-CN" dirty="0">
              <a:solidFill>
                <a:srgbClr val="FF0000"/>
              </a:solidFill>
            </a:endParaRPr>
          </a:p>
          <a:p>
            <a:pPr lvl="1"/>
            <a:r>
              <a:rPr lang="en-US" altLang="zh-CN" dirty="0" err="1"/>
              <a:t>QQ</a:t>
            </a:r>
            <a:r>
              <a:rPr lang="zh-CN" altLang="en-US" dirty="0"/>
              <a:t>聊天记录，微博最新消息，下拉列表框，九宫格图等</a:t>
            </a:r>
            <a:r>
              <a:rPr lang="en-US" altLang="zh-CN" dirty="0"/>
              <a:t>;</a:t>
            </a:r>
          </a:p>
          <a:p>
            <a:r>
              <a:rPr lang="zh-CN" altLang="en-US" dirty="0"/>
              <a:t>实现的子类组件</a:t>
            </a:r>
            <a:endParaRPr lang="en-US" altLang="zh-CN" dirty="0"/>
          </a:p>
          <a:p>
            <a:pPr marL="754704" lvl="1" indent="-411470">
              <a:buSzPct val="100000"/>
            </a:pPr>
            <a:r>
              <a:rPr lang="en-US" altLang="zh-CN" dirty="0" err="1"/>
              <a:t>ListView</a:t>
            </a:r>
            <a:r>
              <a:rPr lang="en-US" altLang="zh-CN" dirty="0"/>
              <a:t>,</a:t>
            </a:r>
            <a:r>
              <a:rPr lang="zh-CN" altLang="en-US" dirty="0"/>
              <a:t> </a:t>
            </a:r>
            <a:r>
              <a:rPr lang="en-US" altLang="zh-CN" dirty="0"/>
              <a:t>Spinner,</a:t>
            </a:r>
            <a:r>
              <a:rPr lang="zh-CN" altLang="en-US" dirty="0"/>
              <a:t> </a:t>
            </a:r>
            <a:r>
              <a:rPr lang="en-US" altLang="zh-CN" dirty="0" err="1"/>
              <a:t>GridView</a:t>
            </a:r>
            <a:r>
              <a:rPr lang="zh-CN" altLang="en-US" dirty="0"/>
              <a:t>，</a:t>
            </a:r>
            <a:r>
              <a:rPr lang="en-US" altLang="zh-CN" dirty="0" err="1"/>
              <a:t>AutoCompleteTextView</a:t>
            </a:r>
            <a:r>
              <a:rPr lang="zh-CN" altLang="en-US" dirty="0"/>
              <a:t>。</a:t>
            </a:r>
          </a:p>
          <a:p>
            <a:r>
              <a:rPr lang="zh-CN" altLang="en-US" dirty="0"/>
              <a:t>实现方式</a:t>
            </a:r>
            <a:endParaRPr lang="en-US" altLang="zh-CN" dirty="0"/>
          </a:p>
          <a:p>
            <a:pPr lvl="1">
              <a:buSzPct val="100000"/>
            </a:pPr>
            <a:r>
              <a:rPr lang="zh-CN" altLang="en-US" dirty="0"/>
              <a:t>前端显示和后端数据分离，</a:t>
            </a:r>
            <a:r>
              <a:rPr lang="en-US" altLang="zh-CN" dirty="0" err="1"/>
              <a:t>MVC</a:t>
            </a:r>
            <a:r>
              <a:rPr lang="zh-CN" altLang="en-US" dirty="0"/>
              <a:t>方式</a:t>
            </a:r>
            <a:endParaRPr lang="en-US" altLang="zh-CN" dirty="0"/>
          </a:p>
          <a:p>
            <a:pPr lvl="2">
              <a:buSzPct val="100000"/>
            </a:pPr>
            <a:r>
              <a:rPr lang="en-US" altLang="zh-CN" dirty="0" err="1"/>
              <a:t>AdapterView</a:t>
            </a:r>
            <a:r>
              <a:rPr lang="zh-CN" altLang="en-US" dirty="0"/>
              <a:t>的实现子类相当于</a:t>
            </a:r>
            <a:r>
              <a:rPr lang="en-US" altLang="zh-CN" dirty="0" err="1"/>
              <a:t>MVC</a:t>
            </a:r>
            <a:r>
              <a:rPr lang="zh-CN" altLang="en-US" dirty="0"/>
              <a:t>框架中的</a:t>
            </a:r>
            <a:r>
              <a:rPr lang="en-US" altLang="zh-CN" dirty="0"/>
              <a:t>V</a:t>
            </a:r>
            <a:r>
              <a:rPr lang="zh-CN" altLang="en-US" dirty="0"/>
              <a:t>（视图）</a:t>
            </a:r>
          </a:p>
          <a:p>
            <a:pPr lvl="2">
              <a:buSzPct val="100000"/>
            </a:pPr>
            <a:r>
              <a:rPr lang="en-US" altLang="zh-CN" dirty="0"/>
              <a:t>Adapter</a:t>
            </a:r>
            <a:r>
              <a:rPr lang="zh-CN" altLang="en-US" dirty="0"/>
              <a:t>相当于</a:t>
            </a:r>
            <a:r>
              <a:rPr lang="en-US" altLang="zh-CN" dirty="0" err="1"/>
              <a:t>MVC</a:t>
            </a:r>
            <a:r>
              <a:rPr lang="zh-CN" altLang="en-US" dirty="0"/>
              <a:t>框架中的</a:t>
            </a:r>
            <a:r>
              <a:rPr lang="en-US" altLang="zh-CN" dirty="0"/>
              <a:t>C</a:t>
            </a:r>
            <a:r>
              <a:rPr lang="zh-CN" altLang="en-US" dirty="0"/>
              <a:t>（控制器）</a:t>
            </a:r>
          </a:p>
          <a:p>
            <a:pPr lvl="2">
              <a:buSzPct val="100000"/>
            </a:pPr>
            <a:r>
              <a:rPr lang="zh-CN" altLang="en-US" dirty="0"/>
              <a:t>数据源相当于</a:t>
            </a:r>
            <a:r>
              <a:rPr lang="en-US" altLang="zh-CN" dirty="0" err="1"/>
              <a:t>MVC</a:t>
            </a:r>
            <a:r>
              <a:rPr lang="zh-CN" altLang="en-US" dirty="0"/>
              <a:t>框架中的</a:t>
            </a:r>
            <a:r>
              <a:rPr lang="en-US" altLang="zh-CN" dirty="0"/>
              <a:t>M</a:t>
            </a:r>
            <a:r>
              <a:rPr lang="zh-CN" altLang="en-US" dirty="0"/>
              <a:t>（模型）</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err="1"/>
              <a:t>AdapterView</a:t>
            </a:r>
            <a:r>
              <a:rPr lang="en-US" altLang="zh-CN" dirty="0"/>
              <a:t> </a:t>
            </a:r>
            <a:r>
              <a:rPr lang="zh-CN" altLang="en-US" dirty="0"/>
              <a:t>小结</a:t>
            </a:r>
          </a:p>
        </p:txBody>
      </p:sp>
    </p:spTree>
    <p:extLst>
      <p:ext uri="{BB962C8B-B14F-4D97-AF65-F5344CB8AC3E}">
        <p14:creationId xmlns="" xmlns:p14="http://schemas.microsoft.com/office/powerpoint/2010/main" val="923913077"/>
      </p:ext>
    </p:extLst>
  </p:cSld>
  <p:clrMapOvr>
    <a:masterClrMapping/>
  </p:clrMapOvr>
  <mc:AlternateContent xmlns:mc="http://schemas.openxmlformats.org/markup-compatibility/2006">
    <mc:Choice xmlns="" xmlns:p14="http://schemas.microsoft.com/office/powerpoint/2010/main" Requires="p14">
      <p:transition spd="slow" p14:dur="999"/>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D822159F-981F-4FC3-9603-DE18D0CCA1C5}"/>
              </a:ext>
            </a:extLst>
          </p:cNvPr>
          <p:cNvSpPr>
            <a:spLocks noGrp="1"/>
          </p:cNvSpPr>
          <p:nvPr>
            <p:ph idx="1"/>
          </p:nvPr>
        </p:nvSpPr>
        <p:spPr/>
        <p:txBody>
          <a:bodyPr/>
          <a:lstStyle/>
          <a:p>
            <a:pPr marL="341018" indent="-320667">
              <a:buClr>
                <a:schemeClr val="accent1">
                  <a:lumMod val="50000"/>
                </a:schemeClr>
              </a:buClr>
              <a:buSzPct val="100000"/>
              <a:buFont typeface="+mj-lt"/>
              <a:buAutoNum type="arabicPeriod"/>
            </a:pPr>
            <a:r>
              <a:rPr lang="zh-CN" altLang="en-US" sz="2000" dirty="0"/>
              <a:t>准备数据，使用数组或</a:t>
            </a:r>
            <a:r>
              <a:rPr lang="en-US" altLang="zh-CN" sz="2000" dirty="0"/>
              <a:t>List</a:t>
            </a:r>
            <a:r>
              <a:rPr lang="zh-CN" altLang="en-US" sz="2000" dirty="0"/>
              <a:t>存储数据（</a:t>
            </a:r>
            <a:r>
              <a:rPr lang="en-US" altLang="zh-CN" sz="2000" dirty="0"/>
              <a:t>M</a:t>
            </a:r>
            <a:r>
              <a:rPr lang="zh-CN" altLang="en-US" sz="2000" dirty="0"/>
              <a:t>）。</a:t>
            </a:r>
            <a:endParaRPr lang="en-US" altLang="zh-CN" sz="2000" dirty="0"/>
          </a:p>
          <a:p>
            <a:pPr marL="341018" indent="-320667">
              <a:buClr>
                <a:schemeClr val="accent1">
                  <a:lumMod val="50000"/>
                </a:schemeClr>
              </a:buClr>
              <a:buSzPct val="100000"/>
              <a:buFont typeface="+mj-lt"/>
              <a:buAutoNum type="arabicPeriod"/>
            </a:pPr>
            <a:r>
              <a:rPr lang="zh-CN" altLang="en-US" sz="2000" dirty="0"/>
              <a:t>准备</a:t>
            </a:r>
            <a:r>
              <a:rPr lang="en-US" altLang="zh-CN" sz="2000" dirty="0" err="1"/>
              <a:t>AdapterView</a:t>
            </a:r>
            <a:r>
              <a:rPr lang="zh-CN" altLang="en-US" sz="2000" dirty="0"/>
              <a:t>，根据数据设计其子项布局（</a:t>
            </a:r>
            <a:r>
              <a:rPr lang="en-US" altLang="zh-CN" sz="2000" dirty="0"/>
              <a:t>V</a:t>
            </a:r>
            <a:r>
              <a:rPr lang="zh-CN" altLang="en-US" sz="2000" dirty="0"/>
              <a:t>）。</a:t>
            </a:r>
            <a:endParaRPr lang="en-US" altLang="zh-CN" sz="2000" dirty="0"/>
          </a:p>
          <a:p>
            <a:pPr marL="341018" indent="-320667">
              <a:buClr>
                <a:schemeClr val="accent1">
                  <a:lumMod val="50000"/>
                </a:schemeClr>
              </a:buClr>
              <a:buSzPct val="100000"/>
              <a:buFont typeface="+mj-lt"/>
              <a:buAutoNum type="arabicPeriod"/>
            </a:pPr>
            <a:r>
              <a:rPr lang="zh-CN" altLang="en-US" sz="2000" dirty="0"/>
              <a:t>在代码中：声明</a:t>
            </a:r>
            <a:r>
              <a:rPr lang="en-US" altLang="zh-CN" sz="2000" dirty="0" err="1"/>
              <a:t>AdapterView</a:t>
            </a:r>
            <a:r>
              <a:rPr lang="zh-CN" altLang="en-US" sz="2000" dirty="0"/>
              <a:t>对象，根据资源</a:t>
            </a:r>
            <a:r>
              <a:rPr lang="en-US" altLang="zh-CN" sz="2000" dirty="0"/>
              <a:t>ID</a:t>
            </a:r>
            <a:r>
              <a:rPr lang="zh-CN" altLang="en-US" sz="2000" dirty="0"/>
              <a:t>利用</a:t>
            </a:r>
            <a:r>
              <a:rPr lang="en-US" altLang="zh-CN" sz="2000" dirty="0" err="1"/>
              <a:t>findViewById</a:t>
            </a:r>
            <a:r>
              <a:rPr lang="zh-CN" altLang="en-US" sz="2000" dirty="0"/>
              <a:t>方法找到此对象。</a:t>
            </a:r>
          </a:p>
          <a:p>
            <a:pPr marL="341018" indent="-320667">
              <a:buClr>
                <a:schemeClr val="accent1">
                  <a:lumMod val="50000"/>
                </a:schemeClr>
              </a:buClr>
              <a:buSzPct val="100000"/>
              <a:buFont typeface="+mj-lt"/>
              <a:buAutoNum type="arabicPeriod"/>
            </a:pPr>
            <a:r>
              <a:rPr lang="zh-CN" altLang="en-US" sz="2000" dirty="0"/>
              <a:t>声明</a:t>
            </a:r>
            <a:r>
              <a:rPr lang="en-US" altLang="zh-CN" sz="2000" dirty="0"/>
              <a:t>Adapter</a:t>
            </a:r>
            <a:r>
              <a:rPr lang="zh-CN" altLang="en-US" sz="2000" dirty="0"/>
              <a:t>对象，根据构造方法实例化此对象（</a:t>
            </a:r>
            <a:r>
              <a:rPr lang="en-US" altLang="zh-CN" sz="2000" dirty="0"/>
              <a:t>C</a:t>
            </a:r>
            <a:r>
              <a:rPr lang="zh-CN" altLang="en-US" sz="2000" dirty="0"/>
              <a:t>）。 具体如下：</a:t>
            </a:r>
          </a:p>
          <a:p>
            <a:pPr marL="763664" lvl="1" indent="-350830">
              <a:buClr>
                <a:schemeClr val="accent2">
                  <a:lumMod val="50000"/>
                </a:schemeClr>
              </a:buClr>
              <a:buSzPct val="100000"/>
              <a:buFont typeface="+mj-ea"/>
              <a:buAutoNum type="circleNumDbPlain"/>
            </a:pPr>
            <a:r>
              <a:rPr lang="en-US" altLang="zh-CN" sz="2000" dirty="0" err="1"/>
              <a:t>ArrayAdapter</a:t>
            </a:r>
            <a:r>
              <a:rPr lang="en-US" altLang="zh-CN" sz="2000" dirty="0"/>
              <a:t>&lt;</a:t>
            </a:r>
            <a:r>
              <a:rPr lang="zh-CN" altLang="en-US" sz="2000" dirty="0"/>
              <a:t>数据类型</a:t>
            </a:r>
            <a:r>
              <a:rPr lang="en-US" altLang="zh-CN" sz="2000" dirty="0"/>
              <a:t>&gt; adapter = new </a:t>
            </a:r>
            <a:r>
              <a:rPr lang="en-US" altLang="zh-CN" sz="2000" dirty="0" err="1"/>
              <a:t>ArrayAdapter</a:t>
            </a:r>
            <a:r>
              <a:rPr lang="en-US" altLang="zh-CN" sz="2000" dirty="0"/>
              <a:t>&lt;</a:t>
            </a:r>
            <a:r>
              <a:rPr lang="zh-CN" altLang="en-US" sz="2000" dirty="0"/>
              <a:t>数据类型</a:t>
            </a:r>
            <a:r>
              <a:rPr lang="en-US" altLang="zh-CN" sz="2000" dirty="0"/>
              <a:t>&gt;</a:t>
            </a:r>
            <a:r>
              <a:rPr lang="zh-CN" altLang="en-US" sz="2000" dirty="0"/>
              <a:t>（</a:t>
            </a:r>
            <a:r>
              <a:rPr lang="en-US" altLang="zh-CN" sz="2000" dirty="0"/>
              <a:t>context</a:t>
            </a:r>
            <a:r>
              <a:rPr lang="zh-CN" altLang="en-US" sz="2000" dirty="0"/>
              <a:t>：一般指当前</a:t>
            </a:r>
            <a:r>
              <a:rPr lang="en-US" altLang="zh-CN" sz="2000" dirty="0"/>
              <a:t>Activity</a:t>
            </a:r>
            <a:r>
              <a:rPr lang="zh-CN" altLang="en-US" sz="2000" dirty="0"/>
              <a:t>对象，</a:t>
            </a:r>
            <a:r>
              <a:rPr lang="en-US" altLang="zh-CN" sz="2000" dirty="0"/>
              <a:t>layout</a:t>
            </a:r>
            <a:r>
              <a:rPr lang="zh-CN" altLang="en-US" sz="2000" dirty="0"/>
              <a:t>：每个列表项显示的布局，</a:t>
            </a:r>
            <a:r>
              <a:rPr lang="en-US" altLang="zh-CN" sz="2000" dirty="0"/>
              <a:t>data</a:t>
            </a:r>
            <a:r>
              <a:rPr lang="zh-CN" altLang="en-US" sz="2000" dirty="0"/>
              <a:t>：数据源变量）；</a:t>
            </a:r>
          </a:p>
          <a:p>
            <a:pPr marL="763664" lvl="1" indent="-350830">
              <a:buClr>
                <a:schemeClr val="accent2">
                  <a:lumMod val="50000"/>
                </a:schemeClr>
              </a:buClr>
              <a:buSzPct val="100000"/>
              <a:buFont typeface="+mj-ea"/>
              <a:buAutoNum type="circleNumDbPlain"/>
            </a:pPr>
            <a:r>
              <a:rPr lang="en-US" altLang="zh-CN" sz="2000" dirty="0" err="1"/>
              <a:t>SimpleAdapter</a:t>
            </a:r>
            <a:r>
              <a:rPr lang="en-US" altLang="zh-CN" sz="2000" dirty="0"/>
              <a:t> adapter = new </a:t>
            </a:r>
            <a:r>
              <a:rPr lang="en-US" altLang="zh-CN" sz="2000" dirty="0" err="1"/>
              <a:t>SimpleAdapter</a:t>
            </a:r>
            <a:r>
              <a:rPr lang="zh-CN" altLang="en-US" sz="2000" dirty="0"/>
              <a:t>（</a:t>
            </a:r>
            <a:r>
              <a:rPr lang="en-US" altLang="zh-CN" sz="2000" dirty="0"/>
              <a:t>context</a:t>
            </a:r>
            <a:r>
              <a:rPr lang="zh-CN" altLang="en-US" sz="2000" dirty="0"/>
              <a:t>：一般指当前</a:t>
            </a:r>
            <a:r>
              <a:rPr lang="en-US" altLang="zh-CN" sz="2000" dirty="0"/>
              <a:t>Activity</a:t>
            </a:r>
            <a:r>
              <a:rPr lang="zh-CN" altLang="en-US" sz="2000" dirty="0"/>
              <a:t>对象，</a:t>
            </a:r>
            <a:r>
              <a:rPr lang="en-US" altLang="zh-CN" sz="2000" dirty="0"/>
              <a:t>data</a:t>
            </a:r>
            <a:r>
              <a:rPr lang="zh-CN" altLang="en-US" sz="2000" dirty="0"/>
              <a:t>：数据源变量，</a:t>
            </a:r>
            <a:r>
              <a:rPr lang="en-US" altLang="zh-CN" sz="2000" dirty="0"/>
              <a:t>layout</a:t>
            </a:r>
            <a:r>
              <a:rPr lang="zh-CN" altLang="en-US" sz="2000" dirty="0"/>
              <a:t>：每个列表项显示的布局，</a:t>
            </a:r>
            <a:r>
              <a:rPr lang="en-US" altLang="zh-CN" sz="2000" dirty="0"/>
              <a:t>new String[]{}</a:t>
            </a:r>
            <a:r>
              <a:rPr lang="zh-CN" altLang="en-US" sz="2000" dirty="0"/>
              <a:t>：数据源中的“键”</a:t>
            </a:r>
            <a:r>
              <a:rPr lang="en-US" altLang="zh-CN" sz="2000" dirty="0"/>
              <a:t>,new int[]{}</a:t>
            </a:r>
            <a:r>
              <a:rPr lang="zh-CN" altLang="en-US" sz="2000" dirty="0"/>
              <a:t>：显示数据源的控件</a:t>
            </a:r>
            <a:r>
              <a:rPr lang="en-US" altLang="zh-CN" sz="2000" dirty="0"/>
              <a:t>ID)</a:t>
            </a:r>
            <a:r>
              <a:rPr lang="zh-CN" altLang="en-US" sz="2000" dirty="0"/>
              <a:t>；</a:t>
            </a:r>
          </a:p>
          <a:p>
            <a:pPr marL="763664" lvl="1" indent="-350830">
              <a:buClr>
                <a:schemeClr val="accent2">
                  <a:lumMod val="50000"/>
                </a:schemeClr>
              </a:buClr>
              <a:buSzPct val="100000"/>
              <a:buFont typeface="+mj-ea"/>
              <a:buAutoNum type="circleNumDbPlain"/>
            </a:pPr>
            <a:r>
              <a:rPr lang="zh-CN" altLang="en-US" sz="2000" dirty="0"/>
              <a:t>自定义</a:t>
            </a:r>
            <a:r>
              <a:rPr lang="en-US" altLang="zh-CN" sz="2000" dirty="0"/>
              <a:t>Adapter</a:t>
            </a:r>
            <a:r>
              <a:rPr lang="zh-CN" altLang="en-US" sz="2000" dirty="0"/>
              <a:t>类 </a:t>
            </a:r>
            <a:r>
              <a:rPr lang="en-US" altLang="zh-CN" sz="2000" dirty="0"/>
              <a:t>adapter = new </a:t>
            </a:r>
            <a:r>
              <a:rPr lang="zh-CN" altLang="en-US" sz="2000" dirty="0"/>
              <a:t>自定义</a:t>
            </a:r>
            <a:r>
              <a:rPr lang="en-US" altLang="zh-CN" sz="2000" dirty="0"/>
              <a:t>Adapter</a:t>
            </a:r>
            <a:r>
              <a:rPr lang="zh-CN" altLang="en-US" sz="2000" dirty="0"/>
              <a:t>类构造方法；</a:t>
            </a:r>
          </a:p>
          <a:p>
            <a:pPr marL="341018" indent="-320667">
              <a:buClr>
                <a:schemeClr val="accent1">
                  <a:lumMod val="50000"/>
                </a:schemeClr>
              </a:buClr>
              <a:buSzPct val="100000"/>
              <a:buFont typeface="+mj-lt"/>
              <a:buAutoNum type="arabicPeriod"/>
            </a:pPr>
            <a:r>
              <a:rPr lang="zh-CN" altLang="en-US" sz="2000" dirty="0"/>
              <a:t>绑定</a:t>
            </a:r>
            <a:r>
              <a:rPr lang="en-US" altLang="zh-CN" sz="2000" dirty="0"/>
              <a:t>Adapter</a:t>
            </a:r>
            <a:r>
              <a:rPr lang="zh-CN" altLang="en-US" sz="2000" dirty="0"/>
              <a:t>对象到</a:t>
            </a:r>
            <a:r>
              <a:rPr lang="en-US" altLang="zh-CN" sz="2000" dirty="0" err="1"/>
              <a:t>AdapterView</a:t>
            </a:r>
            <a:r>
              <a:rPr lang="zh-CN" altLang="en-US" sz="2000" dirty="0"/>
              <a:t>上，为</a:t>
            </a:r>
            <a:r>
              <a:rPr lang="en-US" altLang="zh-CN" sz="2000" dirty="0" err="1"/>
              <a:t>AdapterView</a:t>
            </a:r>
            <a:r>
              <a:rPr lang="zh-CN" altLang="en-US" sz="2000" dirty="0"/>
              <a:t>的提供它要显示的列表项。</a:t>
            </a:r>
          </a:p>
          <a:p>
            <a:pPr lvl="1">
              <a:buSzPct val="100000"/>
            </a:pPr>
            <a:r>
              <a:rPr lang="zh-CN" altLang="en-US" sz="2000" dirty="0"/>
              <a:t>调用</a:t>
            </a:r>
            <a:r>
              <a:rPr lang="en-US" altLang="zh-CN" sz="2000" dirty="0" err="1"/>
              <a:t>AdapterView</a:t>
            </a:r>
            <a:r>
              <a:rPr lang="zh-CN" altLang="en-US" sz="2000" dirty="0"/>
              <a:t>对象</a:t>
            </a:r>
            <a:r>
              <a:rPr lang="en-US" altLang="zh-CN" sz="2000" dirty="0"/>
              <a:t>.</a:t>
            </a:r>
            <a:r>
              <a:rPr lang="en-US" altLang="zh-CN" sz="2000" dirty="0" err="1"/>
              <a:t>setAdapter</a:t>
            </a:r>
            <a:r>
              <a:rPr lang="zh-CN" altLang="en-US" sz="2000" dirty="0"/>
              <a:t>（</a:t>
            </a:r>
            <a:r>
              <a:rPr lang="en-US" altLang="zh-CN" sz="2000" dirty="0"/>
              <a:t>Adapter</a:t>
            </a:r>
            <a:r>
              <a:rPr lang="zh-CN" altLang="en-US" sz="2000" dirty="0"/>
              <a:t>对象）</a:t>
            </a:r>
            <a:endParaRPr lang="zh-CN" altLang="en-US" dirty="0"/>
          </a:p>
        </p:txBody>
      </p:sp>
      <p:sp>
        <p:nvSpPr>
          <p:cNvPr id="3" name="标题 2">
            <a:extLst>
              <a:ext uri="{FF2B5EF4-FFF2-40B4-BE49-F238E27FC236}">
                <a16:creationId xmlns="" xmlns:a16="http://schemas.microsoft.com/office/drawing/2014/main" id="{136B75A8-A014-4D45-9060-685E477B6855}"/>
              </a:ext>
            </a:extLst>
          </p:cNvPr>
          <p:cNvSpPr>
            <a:spLocks noGrp="1"/>
          </p:cNvSpPr>
          <p:nvPr>
            <p:ph type="title"/>
          </p:nvPr>
        </p:nvSpPr>
        <p:spPr/>
        <p:txBody>
          <a:bodyPr/>
          <a:lstStyle/>
          <a:p>
            <a:r>
              <a:rPr lang="zh-CN" altLang="en-US" dirty="0"/>
              <a:t>使用</a:t>
            </a:r>
            <a:r>
              <a:rPr lang="en-US" altLang="zh-CN" dirty="0"/>
              <a:t>Adapter </a:t>
            </a:r>
            <a:r>
              <a:rPr lang="zh-CN" altLang="en-US" dirty="0"/>
              <a:t>定义列表 步骤</a:t>
            </a:r>
          </a:p>
        </p:txBody>
      </p:sp>
    </p:spTree>
    <p:extLst>
      <p:ext uri="{BB962C8B-B14F-4D97-AF65-F5344CB8AC3E}">
        <p14:creationId xmlns="" xmlns:p14="http://schemas.microsoft.com/office/powerpoint/2010/main" val="2899394808"/>
      </p:ext>
    </p:extLst>
  </p:cSld>
  <p:clrMapOvr>
    <a:masterClrMapping/>
  </p:clrMapOvr>
  <mc:AlternateContent xmlns:mc="http://schemas.openxmlformats.org/markup-compatibility/2006">
    <mc:Choice xmlns="" xmlns:p14="http://schemas.microsoft.com/office/powerpoint/2010/main" Requires="p14">
      <p:transition spd="slow" p14:dur="999"/>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B0297083-CB42-402B-A5F8-17EBA2C96B1B}"/>
              </a:ext>
            </a:extLst>
          </p:cNvPr>
          <p:cNvSpPr>
            <a:spLocks noGrp="1"/>
          </p:cNvSpPr>
          <p:nvPr>
            <p:ph idx="1"/>
          </p:nvPr>
        </p:nvSpPr>
        <p:spPr/>
        <p:txBody>
          <a:bodyPr/>
          <a:lstStyle/>
          <a:p>
            <a:pPr eaLnBrk="1" hangingPunct="1"/>
            <a:r>
              <a:rPr lang="zh-CN" altLang="en-US" sz="2000" dirty="0">
                <a:solidFill>
                  <a:srgbClr val="0000FF"/>
                </a:solidFill>
              </a:rPr>
              <a:t>继承BaseAdapter</a:t>
            </a:r>
            <a:r>
              <a:rPr lang="zh-CN" altLang="en-US" sz="2000" dirty="0"/>
              <a:t>，重写</a:t>
            </a:r>
            <a:r>
              <a:rPr lang="en-US" altLang="zh-CN" sz="2000" dirty="0" err="1"/>
              <a:t>getCount</a:t>
            </a:r>
            <a:r>
              <a:rPr lang="en-US" altLang="zh-CN" sz="2000" dirty="0"/>
              <a:t>(), </a:t>
            </a:r>
            <a:r>
              <a:rPr lang="en-US" altLang="zh-CN" sz="2000" dirty="0" err="1">
                <a:solidFill>
                  <a:srgbClr val="FF0000"/>
                </a:solidFill>
              </a:rPr>
              <a:t>getView</a:t>
            </a:r>
            <a:r>
              <a:rPr lang="en-US" altLang="zh-CN" sz="2000" dirty="0">
                <a:solidFill>
                  <a:srgbClr val="FF0000"/>
                </a:solidFill>
              </a:rPr>
              <a:t>()</a:t>
            </a:r>
            <a:r>
              <a:rPr lang="zh-CN" altLang="en-US" sz="2000" dirty="0"/>
              <a:t>等方法。</a:t>
            </a:r>
            <a:endParaRPr lang="en-US" altLang="zh-CN" sz="2000" dirty="0"/>
          </a:p>
          <a:p>
            <a:pPr lvl="1" eaLnBrk="1" hangingPunct="1"/>
            <a:r>
              <a:rPr lang="en-US" altLang="zh-CN" sz="2000" dirty="0" err="1"/>
              <a:t>getCount</a:t>
            </a:r>
            <a:r>
              <a:rPr lang="en-US" altLang="zh-CN" sz="2000" dirty="0"/>
              <a:t>()</a:t>
            </a:r>
            <a:r>
              <a:rPr lang="zh-CN" altLang="en-US" sz="2000" dirty="0"/>
              <a:t>：子项数量</a:t>
            </a:r>
            <a:endParaRPr lang="en-US" altLang="zh-CN" sz="2000" dirty="0"/>
          </a:p>
          <a:p>
            <a:pPr lvl="1" eaLnBrk="1" hangingPunct="1"/>
            <a:r>
              <a:rPr lang="en-US" altLang="zh-CN" sz="2000" dirty="0" err="1"/>
              <a:t>getView</a:t>
            </a:r>
            <a:r>
              <a:rPr lang="en-US" altLang="zh-CN" sz="2000" dirty="0"/>
              <a:t>()</a:t>
            </a:r>
            <a:r>
              <a:rPr lang="zh-CN" altLang="en-US" sz="2000" dirty="0"/>
              <a:t>：为界面上新出现的每一行提供列表项</a:t>
            </a:r>
            <a:endParaRPr lang="en-US" altLang="zh-CN" sz="2000" dirty="0"/>
          </a:p>
          <a:p>
            <a:pPr eaLnBrk="1" hangingPunct="1"/>
            <a:r>
              <a:rPr lang="zh-CN" altLang="en-US" sz="2000" dirty="0"/>
              <a:t>getView</a:t>
            </a:r>
            <a:r>
              <a:rPr lang="en-US" altLang="zh-CN" sz="2000" dirty="0"/>
              <a:t>()</a:t>
            </a:r>
            <a:r>
              <a:rPr lang="zh-CN" altLang="en-US" sz="2000" dirty="0"/>
              <a:t>的实现：</a:t>
            </a:r>
            <a:endParaRPr lang="en-US" altLang="zh-CN" sz="2000" dirty="0"/>
          </a:p>
          <a:p>
            <a:pPr lvl="1" eaLnBrk="1" hangingPunct="1"/>
            <a:r>
              <a:rPr lang="zh-CN" altLang="en-US" sz="1800" dirty="0"/>
              <a:t>缓存机制：复用移出屏幕的</a:t>
            </a:r>
            <a:r>
              <a:rPr lang="en-US" altLang="zh-CN" sz="1800" dirty="0" err="1"/>
              <a:t>ItemView</a:t>
            </a:r>
            <a:r>
              <a:rPr lang="zh-CN" altLang="en-US" sz="1800" dirty="0"/>
              <a:t>。</a:t>
            </a:r>
            <a:endParaRPr lang="en-US" altLang="zh-CN" sz="1800" dirty="0"/>
          </a:p>
          <a:p>
            <a:pPr lvl="1" eaLnBrk="1" hangingPunct="1"/>
            <a:r>
              <a:rPr lang="zh-CN" altLang="en-US" sz="1800" dirty="0"/>
              <a:t>使用ViewHolder对子项布局的子控件实例进行缓存。</a:t>
            </a:r>
            <a:endParaRPr lang="en-US" altLang="zh-CN" sz="1800" dirty="0"/>
          </a:p>
          <a:p>
            <a:pPr lvl="1" eaLnBrk="1" hangingPunct="1"/>
            <a:r>
              <a:rPr lang="zh-CN" altLang="en-US" sz="1800" dirty="0"/>
              <a:t>同时：</a:t>
            </a:r>
            <a:endParaRPr lang="en-US" altLang="zh-CN" sz="1800" dirty="0"/>
          </a:p>
          <a:p>
            <a:pPr marL="663190" lvl="1" indent="-356607">
              <a:buFont typeface="+mj-ea"/>
              <a:buAutoNum type="circleNumDbPlain"/>
              <a:defRPr/>
            </a:pPr>
            <a:r>
              <a:rPr lang="zh-CN" altLang="en-US" sz="2000" dirty="0">
                <a:solidFill>
                  <a:srgbClr val="FF3399"/>
                </a:solidFill>
              </a:rPr>
              <a:t>绑定数据</a:t>
            </a:r>
            <a:r>
              <a:rPr lang="zh-CN" altLang="en-US" sz="2000" dirty="0"/>
              <a:t>：调用各子控件实例的方法将数据设置到各个控件。</a:t>
            </a:r>
            <a:endParaRPr lang="en-US" altLang="zh-CN" sz="2000" dirty="0"/>
          </a:p>
          <a:p>
            <a:pPr marL="663190" lvl="1" indent="-356607">
              <a:buFont typeface="+mj-ea"/>
              <a:buAutoNum type="circleNumDbPlain"/>
              <a:defRPr/>
            </a:pPr>
            <a:r>
              <a:rPr lang="zh-CN" altLang="en-US" sz="2000" dirty="0">
                <a:solidFill>
                  <a:srgbClr val="FF3399"/>
                </a:solidFill>
              </a:rPr>
              <a:t>事件处理</a:t>
            </a:r>
            <a:r>
              <a:rPr lang="zh-CN" altLang="en-US" sz="2000" dirty="0">
                <a:solidFill>
                  <a:srgbClr val="7030A0"/>
                </a:solidFill>
              </a:rPr>
              <a:t>：为子项布局的各个子控件</a:t>
            </a:r>
            <a:r>
              <a:rPr lang="zh-CN" altLang="en-US" sz="2000" dirty="0"/>
              <a:t>设置事件监听处理器。</a:t>
            </a:r>
          </a:p>
          <a:p>
            <a:endParaRPr lang="zh-CN" altLang="en-US" dirty="0"/>
          </a:p>
        </p:txBody>
      </p:sp>
      <p:sp>
        <p:nvSpPr>
          <p:cNvPr id="3" name="标题 2">
            <a:extLst>
              <a:ext uri="{FF2B5EF4-FFF2-40B4-BE49-F238E27FC236}">
                <a16:creationId xmlns="" xmlns:a16="http://schemas.microsoft.com/office/drawing/2014/main" id="{E7B8BFA9-F0E8-4D6E-99C3-B7A9652C76F3}"/>
              </a:ext>
            </a:extLst>
          </p:cNvPr>
          <p:cNvSpPr>
            <a:spLocks noGrp="1"/>
          </p:cNvSpPr>
          <p:nvPr>
            <p:ph type="title"/>
          </p:nvPr>
        </p:nvSpPr>
        <p:spPr/>
        <p:txBody>
          <a:bodyPr/>
          <a:lstStyle/>
          <a:p>
            <a:r>
              <a:rPr lang="zh-CN" altLang="en-US" dirty="0"/>
              <a:t>使用自定义</a:t>
            </a:r>
            <a:r>
              <a:rPr lang="en-US" altLang="zh-CN" dirty="0"/>
              <a:t>Adapter</a:t>
            </a:r>
            <a:r>
              <a:rPr lang="zh-CN" altLang="en-US" dirty="0"/>
              <a:t>接口</a:t>
            </a:r>
          </a:p>
        </p:txBody>
      </p:sp>
    </p:spTree>
    <p:extLst>
      <p:ext uri="{BB962C8B-B14F-4D97-AF65-F5344CB8AC3E}">
        <p14:creationId xmlns="" xmlns:p14="http://schemas.microsoft.com/office/powerpoint/2010/main" val="3237786816"/>
      </p:ext>
    </p:extLst>
  </p:cSld>
  <p:clrMapOvr>
    <a:masterClrMapping/>
  </p:clrMapOvr>
  <mc:AlternateContent xmlns:mc="http://schemas.openxmlformats.org/markup-compatibility/2006">
    <mc:Choice xmlns="" xmlns:p14="http://schemas.microsoft.com/office/powerpoint/2010/main" Requires="p14">
      <p:transition spd="slow" p14:dur="9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ECF5D424-BA9D-4681-B3A3-F4F802C7E816}"/>
              </a:ext>
            </a:extLst>
          </p:cNvPr>
          <p:cNvSpPr>
            <a:spLocks noGrp="1"/>
          </p:cNvSpPr>
          <p:nvPr>
            <p:ph idx="1"/>
          </p:nvPr>
        </p:nvSpPr>
        <p:spPr>
          <a:xfrm>
            <a:off x="555312" y="1230941"/>
            <a:ext cx="5772917" cy="5119063"/>
          </a:xfrm>
        </p:spPr>
        <p:txBody>
          <a:bodyPr/>
          <a:lstStyle/>
          <a:p>
            <a:pPr algn="just"/>
            <a:r>
              <a:rPr lang="zh-CN" altLang="en-US" sz="2600" dirty="0"/>
              <a:t>要使用</a:t>
            </a:r>
            <a:r>
              <a:rPr lang="en-US" altLang="zh-CN" sz="2600" dirty="0" err="1"/>
              <a:t>ArrayAdapter</a:t>
            </a:r>
            <a:r>
              <a:rPr lang="zh-CN" altLang="en-US" sz="2600" dirty="0"/>
              <a:t>，需要准备一个</a:t>
            </a:r>
            <a:r>
              <a:rPr lang="en-US" altLang="zh-CN" sz="2600" dirty="0"/>
              <a:t>Array</a:t>
            </a:r>
            <a:r>
              <a:rPr lang="zh-CN" altLang="en-US" sz="2600" dirty="0"/>
              <a:t>数据源。可以在资源文件</a:t>
            </a:r>
            <a:r>
              <a:rPr lang="en-US" altLang="zh-CN" sz="2600" dirty="0"/>
              <a:t>strings.xml</a:t>
            </a:r>
            <a:r>
              <a:rPr lang="zh-CN" altLang="en-US" sz="2600" dirty="0"/>
              <a:t>中定义</a:t>
            </a:r>
            <a:r>
              <a:rPr lang="en-US" altLang="zh-CN" sz="2600" dirty="0"/>
              <a:t>string-array</a:t>
            </a:r>
            <a:r>
              <a:rPr lang="zh-CN" altLang="en-US" sz="2600" dirty="0"/>
              <a:t>。</a:t>
            </a:r>
          </a:p>
          <a:p>
            <a:pPr algn="just"/>
            <a:endParaRPr lang="zh-CN" altLang="en-US" sz="2600" dirty="0"/>
          </a:p>
        </p:txBody>
      </p:sp>
      <p:sp>
        <p:nvSpPr>
          <p:cNvPr id="3" name="标题 2">
            <a:extLst>
              <a:ext uri="{FF2B5EF4-FFF2-40B4-BE49-F238E27FC236}">
                <a16:creationId xmlns="" xmlns:a16="http://schemas.microsoft.com/office/drawing/2014/main" id="{694CEFC9-E0BC-4F43-AC2E-0F647CE6E08F}"/>
              </a:ext>
            </a:extLst>
          </p:cNvPr>
          <p:cNvSpPr>
            <a:spLocks noGrp="1"/>
          </p:cNvSpPr>
          <p:nvPr>
            <p:ph type="title"/>
          </p:nvPr>
        </p:nvSpPr>
        <p:spPr/>
        <p:txBody>
          <a:bodyPr/>
          <a:lstStyle/>
          <a:p>
            <a:r>
              <a:rPr lang="en-US" altLang="zh-CN" dirty="0"/>
              <a:t>2. </a:t>
            </a:r>
            <a:r>
              <a:rPr lang="zh-CN" altLang="en-US" dirty="0"/>
              <a:t>基于</a:t>
            </a:r>
            <a:r>
              <a:rPr lang="en-US" altLang="zh-CN" dirty="0" err="1"/>
              <a:t>ArrayAdapter</a:t>
            </a:r>
            <a:r>
              <a:rPr lang="zh-CN" altLang="en-US" dirty="0"/>
              <a:t>定义</a:t>
            </a:r>
            <a:r>
              <a:rPr lang="en-US" altLang="zh-CN" dirty="0" err="1"/>
              <a:t>ListView</a:t>
            </a:r>
            <a:endParaRPr lang="zh-CN" altLang="en-US" dirty="0"/>
          </a:p>
        </p:txBody>
      </p:sp>
      <p:sp>
        <p:nvSpPr>
          <p:cNvPr id="5" name="矩形 4">
            <a:extLst>
              <a:ext uri="{FF2B5EF4-FFF2-40B4-BE49-F238E27FC236}">
                <a16:creationId xmlns="" xmlns:a16="http://schemas.microsoft.com/office/drawing/2014/main" id="{CF7579AE-EE7B-4888-A5E9-88A49692E860}"/>
              </a:ext>
            </a:extLst>
          </p:cNvPr>
          <p:cNvSpPr/>
          <p:nvPr/>
        </p:nvSpPr>
        <p:spPr>
          <a:xfrm>
            <a:off x="896119" y="2785053"/>
            <a:ext cx="5199884" cy="3119011"/>
          </a:xfrm>
          <a:prstGeom prst="rect">
            <a:avLst/>
          </a:prstGeom>
          <a:solidFill>
            <a:schemeClr val="accent3">
              <a:lumMod val="40000"/>
              <a:lumOff val="60000"/>
            </a:schemeClr>
          </a:solidFill>
          <a:ln>
            <a:solidFill>
              <a:schemeClr val="accent1"/>
            </a:solidFill>
          </a:ln>
        </p:spPr>
        <p:txBody>
          <a:bodyPr wrap="square" lIns="71323" tIns="35663" rIns="71323" bIns="35663">
            <a:spAutoFit/>
          </a:bodyPr>
          <a:lstStyle/>
          <a:p>
            <a:r>
              <a:rPr lang="en-US" altLang="zh-CN" dirty="0"/>
              <a:t>&lt;string-array name="</a:t>
            </a:r>
            <a:r>
              <a:rPr lang="en-US" altLang="zh-CN" b="1" dirty="0" err="1"/>
              <a:t>news_category</a:t>
            </a:r>
            <a:r>
              <a:rPr lang="en-US" altLang="zh-CN" dirty="0"/>
              <a:t>"&gt;</a:t>
            </a:r>
          </a:p>
          <a:p>
            <a:r>
              <a:rPr lang="en-US" altLang="zh-CN" dirty="0"/>
              <a:t>    &lt;item&gt;</a:t>
            </a:r>
            <a:r>
              <a:rPr lang="zh-CN" altLang="en-US" dirty="0"/>
              <a:t>新闻</a:t>
            </a:r>
            <a:r>
              <a:rPr lang="en-US" altLang="zh-CN" dirty="0"/>
              <a:t>&lt;/item&gt;</a:t>
            </a:r>
          </a:p>
          <a:p>
            <a:r>
              <a:rPr lang="en-US" altLang="zh-CN" dirty="0"/>
              <a:t>    &lt;item&gt;</a:t>
            </a:r>
            <a:r>
              <a:rPr lang="zh-CN" altLang="en-US" dirty="0"/>
              <a:t>财经</a:t>
            </a:r>
            <a:r>
              <a:rPr lang="en-US" altLang="zh-CN" dirty="0"/>
              <a:t>&lt;/item&gt;</a:t>
            </a:r>
          </a:p>
          <a:p>
            <a:r>
              <a:rPr lang="en-US" altLang="zh-CN" dirty="0"/>
              <a:t>    &lt;item&gt;</a:t>
            </a:r>
            <a:r>
              <a:rPr lang="zh-CN" altLang="en-US" dirty="0"/>
              <a:t>科技</a:t>
            </a:r>
            <a:r>
              <a:rPr lang="en-US" altLang="zh-CN" dirty="0"/>
              <a:t>&lt;/item&gt;</a:t>
            </a:r>
          </a:p>
          <a:p>
            <a:r>
              <a:rPr lang="en-US" altLang="zh-CN" dirty="0"/>
              <a:t>    &lt;item&gt;</a:t>
            </a:r>
            <a:r>
              <a:rPr lang="zh-CN" altLang="en-US" dirty="0"/>
              <a:t>体育</a:t>
            </a:r>
            <a:r>
              <a:rPr lang="en-US" altLang="zh-CN" dirty="0"/>
              <a:t>&lt;/item&gt;</a:t>
            </a:r>
          </a:p>
          <a:p>
            <a:r>
              <a:rPr lang="en-US" altLang="zh-CN" dirty="0"/>
              <a:t>    &lt;item&gt;</a:t>
            </a:r>
            <a:r>
              <a:rPr lang="zh-CN" altLang="en-US" dirty="0"/>
              <a:t>娱乐</a:t>
            </a:r>
            <a:r>
              <a:rPr lang="en-US" altLang="zh-CN" dirty="0"/>
              <a:t>&lt;/item&gt;</a:t>
            </a:r>
          </a:p>
          <a:p>
            <a:r>
              <a:rPr lang="en-US" altLang="zh-CN" dirty="0"/>
              <a:t>    &lt;item&gt;</a:t>
            </a:r>
            <a:r>
              <a:rPr lang="zh-CN" altLang="en-US" dirty="0"/>
              <a:t>汽车</a:t>
            </a:r>
            <a:r>
              <a:rPr lang="en-US" altLang="zh-CN" dirty="0"/>
              <a:t>&lt;/item&gt;</a:t>
            </a:r>
          </a:p>
          <a:p>
            <a:r>
              <a:rPr lang="en-US" altLang="zh-CN" dirty="0"/>
              <a:t>    &lt;item&gt;</a:t>
            </a:r>
            <a:r>
              <a:rPr lang="zh-CN" altLang="en-US" dirty="0"/>
              <a:t>博客</a:t>
            </a:r>
            <a:r>
              <a:rPr lang="en-US" altLang="zh-CN" dirty="0"/>
              <a:t>&lt;/item&gt;</a:t>
            </a:r>
          </a:p>
          <a:p>
            <a:r>
              <a:rPr lang="en-US" altLang="zh-CN" dirty="0"/>
              <a:t>    &lt;item&gt;</a:t>
            </a:r>
            <a:r>
              <a:rPr lang="zh-CN" altLang="en-US" dirty="0"/>
              <a:t>读书</a:t>
            </a:r>
            <a:r>
              <a:rPr lang="en-US" altLang="zh-CN" dirty="0"/>
              <a:t>&lt;/item&gt;</a:t>
            </a:r>
          </a:p>
          <a:p>
            <a:r>
              <a:rPr lang="en-US" altLang="zh-CN" dirty="0"/>
              <a:t>    ……</a:t>
            </a:r>
          </a:p>
          <a:p>
            <a:r>
              <a:rPr lang="en-US" altLang="zh-CN" dirty="0"/>
              <a:t>&lt;/string-array&gt;</a:t>
            </a:r>
          </a:p>
        </p:txBody>
      </p:sp>
      <p:pic>
        <p:nvPicPr>
          <p:cNvPr id="9" name="图片 8">
            <a:extLst>
              <a:ext uri="{FF2B5EF4-FFF2-40B4-BE49-F238E27FC236}">
                <a16:creationId xmlns="" xmlns:a16="http://schemas.microsoft.com/office/drawing/2014/main" id="{88E386A9-7BC6-4215-87F9-29327E8D2D3F}"/>
              </a:ext>
            </a:extLst>
          </p:cNvPr>
          <p:cNvPicPr>
            <a:picLocks noChangeAspect="1"/>
          </p:cNvPicPr>
          <p:nvPr/>
        </p:nvPicPr>
        <p:blipFill>
          <a:blip r:embed="rId3"/>
          <a:stretch>
            <a:fillRect/>
          </a:stretch>
        </p:blipFill>
        <p:spPr>
          <a:xfrm>
            <a:off x="6546699" y="1357460"/>
            <a:ext cx="2669227" cy="4546600"/>
          </a:xfrm>
          <a:prstGeom prst="rect">
            <a:avLst/>
          </a:prstGeom>
        </p:spPr>
      </p:pic>
    </p:spTree>
    <p:extLst>
      <p:ext uri="{BB962C8B-B14F-4D97-AF65-F5344CB8AC3E}">
        <p14:creationId xmlns="" xmlns:p14="http://schemas.microsoft.com/office/powerpoint/2010/main" val="6835508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FEEF2C35-A55D-49C2-9F0E-8D0D4A003F18}"/>
              </a:ext>
            </a:extLst>
          </p:cNvPr>
          <p:cNvSpPr>
            <a:spLocks noGrp="1"/>
          </p:cNvSpPr>
          <p:nvPr>
            <p:ph idx="1"/>
          </p:nvPr>
        </p:nvSpPr>
        <p:spPr/>
        <p:txBody>
          <a:bodyPr/>
          <a:lstStyle/>
          <a:p>
            <a:pPr marL="213965" indent="-213965">
              <a:buFont typeface="Wingdings 2" panose="05020102010507070707"/>
              <a:buChar char=""/>
              <a:defRPr/>
            </a:pPr>
            <a:r>
              <a:rPr lang="zh-CN" altLang="en-US" sz="2300" dirty="0">
                <a:solidFill>
                  <a:prstClr val="black"/>
                </a:solidFill>
                <a:ea typeface="宋体" panose="02010600030101010101" pitchFamily="2" charset="-122"/>
              </a:rPr>
              <a:t>实现步骤：</a:t>
            </a:r>
          </a:p>
          <a:p>
            <a:pPr marL="286029" lvl="1" indent="0">
              <a:buClr>
                <a:srgbClr val="C0CF3A"/>
              </a:buClr>
              <a:buNone/>
              <a:defRPr/>
            </a:pPr>
            <a:r>
              <a:rPr lang="zh-CN" altLang="en-US" sz="2100" dirty="0">
                <a:solidFill>
                  <a:prstClr val="black"/>
                </a:solidFill>
                <a:ea typeface="宋体" panose="02010600030101010101" pitchFamily="2" charset="-122"/>
              </a:rPr>
              <a:t>（1）创建新项目：项目名称ArrayAdapterDemo。</a:t>
            </a:r>
          </a:p>
          <a:p>
            <a:pPr marL="286029" lvl="1" indent="0">
              <a:buClr>
                <a:srgbClr val="C0CF3A"/>
              </a:buClr>
              <a:buNone/>
              <a:defRPr/>
            </a:pPr>
            <a:r>
              <a:rPr lang="zh-CN" altLang="en-US" sz="2100" dirty="0">
                <a:solidFill>
                  <a:prstClr val="black"/>
                </a:solidFill>
                <a:ea typeface="宋体" panose="02010600030101010101" pitchFamily="2" charset="-122"/>
              </a:rPr>
              <a:t>（2）在string.xml创建一个string-array，存储需要显示的新闻栏目标题。</a:t>
            </a:r>
            <a:endParaRPr lang="en-US" altLang="zh-CN" sz="2100" dirty="0">
              <a:solidFill>
                <a:prstClr val="black"/>
              </a:solidFill>
              <a:ea typeface="宋体" panose="02010600030101010101" pitchFamily="2" charset="-122"/>
            </a:endParaRPr>
          </a:p>
          <a:p>
            <a:pPr marL="286029" lvl="1" indent="0">
              <a:buClr>
                <a:srgbClr val="549E39"/>
              </a:buClr>
              <a:buNone/>
              <a:defRPr/>
            </a:pPr>
            <a:r>
              <a:rPr lang="zh-CN" altLang="en-US" sz="2100" dirty="0">
                <a:solidFill>
                  <a:prstClr val="black"/>
                </a:solidFill>
                <a:ea typeface="宋体" panose="02010600030101010101" pitchFamily="2" charset="-122"/>
              </a:rPr>
              <a:t>（3）在布局中添加ListView控件：</a:t>
            </a:r>
            <a:r>
              <a:rPr lang="en-US" altLang="zh-CN" sz="2100" dirty="0">
                <a:solidFill>
                  <a:prstClr val="black"/>
                </a:solidFill>
                <a:ea typeface="宋体" panose="02010600030101010101" pitchFamily="2" charset="-122"/>
              </a:rPr>
              <a:t/>
            </a:r>
            <a:br>
              <a:rPr lang="en-US" altLang="zh-CN" sz="2100" dirty="0">
                <a:solidFill>
                  <a:prstClr val="black"/>
                </a:solidFill>
                <a:ea typeface="宋体" panose="02010600030101010101" pitchFamily="2" charset="-122"/>
              </a:rPr>
            </a:br>
            <a:endParaRPr lang="zh-CN" altLang="en-US" sz="2100" dirty="0">
              <a:solidFill>
                <a:prstClr val="black"/>
              </a:solidFill>
              <a:ea typeface="宋体" panose="02010600030101010101" pitchFamily="2" charset="-122"/>
            </a:endParaRPr>
          </a:p>
          <a:p>
            <a:endParaRPr lang="zh-CN" altLang="en-US" dirty="0"/>
          </a:p>
        </p:txBody>
      </p:sp>
      <p:sp>
        <p:nvSpPr>
          <p:cNvPr id="3" name="标题 2">
            <a:extLst>
              <a:ext uri="{FF2B5EF4-FFF2-40B4-BE49-F238E27FC236}">
                <a16:creationId xmlns="" xmlns:a16="http://schemas.microsoft.com/office/drawing/2014/main" id="{B87F0211-EB8B-4311-86B3-A8086C77E297}"/>
              </a:ext>
            </a:extLst>
          </p:cNvPr>
          <p:cNvSpPr>
            <a:spLocks noGrp="1"/>
          </p:cNvSpPr>
          <p:nvPr>
            <p:ph type="title"/>
          </p:nvPr>
        </p:nvSpPr>
        <p:spPr/>
        <p:txBody>
          <a:bodyPr/>
          <a:lstStyle/>
          <a:p>
            <a:r>
              <a:rPr lang="en-US" altLang="zh-CN" dirty="0"/>
              <a:t>2. </a:t>
            </a:r>
            <a:r>
              <a:rPr lang="zh-CN" altLang="en-US" dirty="0"/>
              <a:t>基于</a:t>
            </a:r>
            <a:r>
              <a:rPr lang="en-US" altLang="zh-CN" dirty="0" err="1"/>
              <a:t>ArrayAdapter</a:t>
            </a:r>
            <a:r>
              <a:rPr lang="zh-CN" altLang="en-US" dirty="0"/>
              <a:t>定义</a:t>
            </a:r>
            <a:r>
              <a:rPr lang="en-US" altLang="zh-CN" dirty="0" err="1"/>
              <a:t>ListView</a:t>
            </a:r>
            <a:endParaRPr lang="zh-CN" altLang="en-US" dirty="0"/>
          </a:p>
        </p:txBody>
      </p:sp>
      <p:sp>
        <p:nvSpPr>
          <p:cNvPr id="5" name="矩形 4">
            <a:extLst>
              <a:ext uri="{FF2B5EF4-FFF2-40B4-BE49-F238E27FC236}">
                <a16:creationId xmlns="" xmlns:a16="http://schemas.microsoft.com/office/drawing/2014/main" id="{1207365E-F6A6-4CE0-AF5E-98C51EA81EB3}"/>
              </a:ext>
            </a:extLst>
          </p:cNvPr>
          <p:cNvSpPr/>
          <p:nvPr/>
        </p:nvSpPr>
        <p:spPr>
          <a:xfrm>
            <a:off x="1101117" y="3061964"/>
            <a:ext cx="6850116" cy="1457017"/>
          </a:xfrm>
          <a:prstGeom prst="rect">
            <a:avLst/>
          </a:prstGeom>
          <a:solidFill>
            <a:schemeClr val="accent3">
              <a:lumMod val="40000"/>
              <a:lumOff val="60000"/>
            </a:schemeClr>
          </a:solidFill>
          <a:ln>
            <a:solidFill>
              <a:schemeClr val="accent1"/>
            </a:solidFill>
          </a:ln>
        </p:spPr>
        <p:txBody>
          <a:bodyPr wrap="square" lIns="71323" tIns="35663" rIns="71323" bIns="35663">
            <a:spAutoFit/>
          </a:bodyPr>
          <a:lstStyle/>
          <a:p>
            <a:r>
              <a:rPr lang="en-US" altLang="zh-CN" dirty="0"/>
              <a:t>&lt;</a:t>
            </a:r>
            <a:r>
              <a:rPr lang="en-US" altLang="zh-CN" b="1" dirty="0" err="1"/>
              <a:t>ListView</a:t>
            </a:r>
            <a:endParaRPr lang="en-US" altLang="zh-CN" b="1" dirty="0"/>
          </a:p>
          <a:p>
            <a:r>
              <a:rPr lang="en-US" altLang="zh-CN" dirty="0"/>
              <a:t>        </a:t>
            </a:r>
            <a:r>
              <a:rPr lang="en-US" altLang="zh-CN" dirty="0" err="1"/>
              <a:t>android:id</a:t>
            </a:r>
            <a:r>
              <a:rPr lang="en-US" altLang="zh-CN" dirty="0"/>
              <a:t>="@+id/</a:t>
            </a:r>
            <a:r>
              <a:rPr lang="en-US" altLang="zh-CN" dirty="0" err="1"/>
              <a:t>news_category</a:t>
            </a:r>
            <a:r>
              <a:rPr lang="en-US" altLang="zh-CN" dirty="0"/>
              <a:t>"</a:t>
            </a:r>
          </a:p>
          <a:p>
            <a:r>
              <a:rPr lang="en-US" altLang="zh-CN" dirty="0"/>
              <a:t>        </a:t>
            </a:r>
            <a:r>
              <a:rPr lang="en-US" altLang="zh-CN" dirty="0" err="1"/>
              <a:t>android:layout_width</a:t>
            </a:r>
            <a:r>
              <a:rPr lang="en-US" altLang="zh-CN" dirty="0"/>
              <a:t>="</a:t>
            </a:r>
            <a:r>
              <a:rPr lang="en-US" altLang="zh-CN" dirty="0" err="1"/>
              <a:t>match_parent</a:t>
            </a:r>
            <a:r>
              <a:rPr lang="en-US" altLang="zh-CN" dirty="0"/>
              <a:t>"</a:t>
            </a:r>
          </a:p>
          <a:p>
            <a:r>
              <a:rPr lang="en-US" altLang="zh-CN" dirty="0"/>
              <a:t>        </a:t>
            </a:r>
            <a:r>
              <a:rPr lang="en-US" altLang="zh-CN" dirty="0" err="1"/>
              <a:t>android:layout_height</a:t>
            </a:r>
            <a:r>
              <a:rPr lang="en-US" altLang="zh-CN" dirty="0"/>
              <a:t>="</a:t>
            </a:r>
            <a:r>
              <a:rPr lang="en-US" altLang="zh-CN" dirty="0" err="1"/>
              <a:t>wrap_content</a:t>
            </a:r>
            <a:r>
              <a:rPr lang="en-US" altLang="zh-CN" dirty="0"/>
              <a:t>"&gt;</a:t>
            </a:r>
          </a:p>
          <a:p>
            <a:r>
              <a:rPr lang="en-US" altLang="zh-CN" dirty="0"/>
              <a:t>&lt;</a:t>
            </a:r>
            <a:r>
              <a:rPr lang="en-US" altLang="zh-CN" b="1" dirty="0"/>
              <a:t>/</a:t>
            </a:r>
            <a:r>
              <a:rPr lang="en-US" altLang="zh-CN" b="1" dirty="0" err="1"/>
              <a:t>ListView</a:t>
            </a:r>
            <a:r>
              <a:rPr lang="en-US" altLang="zh-CN" dirty="0"/>
              <a:t>&gt;</a:t>
            </a:r>
            <a:endParaRPr lang="zh-CN" altLang="en-US" dirty="0"/>
          </a:p>
        </p:txBody>
      </p:sp>
    </p:spTree>
    <p:extLst>
      <p:ext uri="{BB962C8B-B14F-4D97-AF65-F5344CB8AC3E}">
        <p14:creationId xmlns="" xmlns:p14="http://schemas.microsoft.com/office/powerpoint/2010/main" val="168636458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8637FB51-1618-4B3A-B862-5805A5C8AF51}"/>
              </a:ext>
            </a:extLst>
          </p:cNvPr>
          <p:cNvSpPr>
            <a:spLocks noGrp="1"/>
          </p:cNvSpPr>
          <p:nvPr>
            <p:ph idx="1"/>
          </p:nvPr>
        </p:nvSpPr>
        <p:spPr/>
        <p:txBody>
          <a:bodyPr/>
          <a:lstStyle/>
          <a:p>
            <a:pPr marL="213965" indent="-213965">
              <a:buFont typeface="Wingdings 2" panose="05020102010507070707"/>
              <a:buChar char=""/>
              <a:defRPr/>
            </a:pPr>
            <a:r>
              <a:rPr lang="zh-CN" altLang="en-US" sz="2400" dirty="0">
                <a:solidFill>
                  <a:prstClr val="black"/>
                </a:solidFill>
                <a:ea typeface="宋体" panose="02010600030101010101" pitchFamily="2" charset="-122"/>
              </a:rPr>
              <a:t>实现步骤：</a:t>
            </a:r>
          </a:p>
          <a:p>
            <a:pPr marL="286029" lvl="1" indent="0">
              <a:buClr>
                <a:srgbClr val="549E39"/>
              </a:buClr>
              <a:buNone/>
              <a:defRPr/>
            </a:pPr>
            <a:r>
              <a:rPr lang="zh-CN" altLang="en-US" sz="2200" dirty="0">
                <a:solidFill>
                  <a:prstClr val="black"/>
                </a:solidFill>
                <a:ea typeface="宋体" panose="02010600030101010101" pitchFamily="2" charset="-122"/>
              </a:rPr>
              <a:t>（4）在MainActivity.Java中设置布局中</a:t>
            </a:r>
            <a:r>
              <a:rPr lang="en-US" altLang="zh-CN" sz="2200" dirty="0" err="1">
                <a:solidFill>
                  <a:prstClr val="black"/>
                </a:solidFill>
                <a:ea typeface="宋体" panose="02010600030101010101" pitchFamily="2" charset="-122"/>
              </a:rPr>
              <a:t>ListView</a:t>
            </a:r>
            <a:r>
              <a:rPr lang="zh-CN" altLang="en-US" sz="2200" dirty="0">
                <a:solidFill>
                  <a:prstClr val="black"/>
                </a:solidFill>
                <a:ea typeface="宋体" panose="02010600030101010101" pitchFamily="2" charset="-122"/>
              </a:rPr>
              <a:t>的Adapter</a:t>
            </a:r>
            <a:r>
              <a:rPr lang="en-US" altLang="zh-CN" sz="2200" dirty="0">
                <a:solidFill>
                  <a:prstClr val="black"/>
                </a:solidFill>
                <a:ea typeface="宋体" panose="02010600030101010101" pitchFamily="2" charset="-122"/>
              </a:rPr>
              <a:t>:</a:t>
            </a:r>
            <a:endParaRPr lang="zh-CN" altLang="en-US" sz="2200" dirty="0">
              <a:solidFill>
                <a:prstClr val="black"/>
              </a:solidFill>
              <a:ea typeface="宋体" panose="02010600030101010101" pitchFamily="2" charset="-122"/>
            </a:endParaRPr>
          </a:p>
          <a:p>
            <a:endParaRPr lang="zh-CN" altLang="en-US" dirty="0"/>
          </a:p>
        </p:txBody>
      </p:sp>
      <p:sp>
        <p:nvSpPr>
          <p:cNvPr id="3" name="标题 2">
            <a:extLst>
              <a:ext uri="{FF2B5EF4-FFF2-40B4-BE49-F238E27FC236}">
                <a16:creationId xmlns="" xmlns:a16="http://schemas.microsoft.com/office/drawing/2014/main" id="{4EEB2885-DD13-44D7-9FD3-1DA7A75161A5}"/>
              </a:ext>
            </a:extLst>
          </p:cNvPr>
          <p:cNvSpPr>
            <a:spLocks noGrp="1"/>
          </p:cNvSpPr>
          <p:nvPr>
            <p:ph type="title"/>
          </p:nvPr>
        </p:nvSpPr>
        <p:spPr/>
        <p:txBody>
          <a:bodyPr/>
          <a:lstStyle/>
          <a:p>
            <a:r>
              <a:rPr lang="en-US" altLang="zh-CN" dirty="0"/>
              <a:t>2. </a:t>
            </a:r>
            <a:r>
              <a:rPr lang="zh-CN" altLang="en-US" dirty="0"/>
              <a:t>基于</a:t>
            </a:r>
            <a:r>
              <a:rPr lang="en-US" altLang="zh-CN" dirty="0" err="1"/>
              <a:t>ArrayAdapter</a:t>
            </a:r>
            <a:r>
              <a:rPr lang="zh-CN" altLang="en-US" dirty="0"/>
              <a:t>定义</a:t>
            </a:r>
            <a:r>
              <a:rPr lang="en-US" altLang="zh-CN" dirty="0" err="1"/>
              <a:t>ListView</a:t>
            </a:r>
            <a:endParaRPr lang="zh-CN" altLang="en-US" dirty="0"/>
          </a:p>
        </p:txBody>
      </p:sp>
      <p:sp>
        <p:nvSpPr>
          <p:cNvPr id="5" name="矩形 4">
            <a:extLst>
              <a:ext uri="{FF2B5EF4-FFF2-40B4-BE49-F238E27FC236}">
                <a16:creationId xmlns="" xmlns:a16="http://schemas.microsoft.com/office/drawing/2014/main" id="{C3CBAEFC-5D88-487C-B1A6-71E9244228DD}"/>
              </a:ext>
            </a:extLst>
          </p:cNvPr>
          <p:cNvSpPr/>
          <p:nvPr/>
        </p:nvSpPr>
        <p:spPr>
          <a:xfrm>
            <a:off x="992343" y="2274837"/>
            <a:ext cx="10564117" cy="3613297"/>
          </a:xfrm>
          <a:prstGeom prst="rect">
            <a:avLst/>
          </a:prstGeom>
          <a:solidFill>
            <a:schemeClr val="accent2">
              <a:lumMod val="20000"/>
              <a:lumOff val="80000"/>
            </a:schemeClr>
          </a:solidFill>
          <a:ln>
            <a:solidFill>
              <a:schemeClr val="accent1">
                <a:lumMod val="50000"/>
              </a:schemeClr>
            </a:solidFill>
          </a:ln>
        </p:spPr>
        <p:txBody>
          <a:bodyPr wrap="square">
            <a:spAutoFit/>
          </a:bodyPr>
          <a:lstStyle/>
          <a:p>
            <a:pPr>
              <a:lnSpc>
                <a:spcPct val="130000"/>
              </a:lnSpc>
            </a:pPr>
            <a:r>
              <a:rPr lang="en-US" altLang="zh-CN" sz="2200" i="1" dirty="0">
                <a:solidFill>
                  <a:srgbClr val="808080"/>
                </a:solidFill>
                <a:latin typeface="??"/>
              </a:rPr>
              <a:t>//</a:t>
            </a:r>
            <a:r>
              <a:rPr lang="zh-CN" altLang="en-US" sz="2200" i="1" dirty="0">
                <a:solidFill>
                  <a:srgbClr val="808080"/>
                </a:solidFill>
                <a:latin typeface="??"/>
              </a:rPr>
              <a:t>数据：</a:t>
            </a:r>
            <a:r>
              <a:rPr lang="en-US" altLang="zh-CN" sz="2200" i="1" dirty="0">
                <a:solidFill>
                  <a:srgbClr val="808080"/>
                </a:solidFill>
                <a:latin typeface="??"/>
              </a:rPr>
              <a:t>strings.xml</a:t>
            </a:r>
            <a:br>
              <a:rPr lang="en-US" altLang="zh-CN" sz="2200" i="1" dirty="0">
                <a:solidFill>
                  <a:srgbClr val="808080"/>
                </a:solidFill>
                <a:latin typeface="??"/>
              </a:rPr>
            </a:br>
            <a:r>
              <a:rPr lang="en-US" altLang="zh-CN" sz="2200" dirty="0">
                <a:solidFill>
                  <a:srgbClr val="000000"/>
                </a:solidFill>
                <a:latin typeface="??"/>
              </a:rPr>
              <a:t>String [] </a:t>
            </a:r>
            <a:r>
              <a:rPr lang="en-US" altLang="zh-CN" sz="2200" dirty="0" err="1">
                <a:solidFill>
                  <a:srgbClr val="000000"/>
                </a:solidFill>
                <a:latin typeface="??"/>
              </a:rPr>
              <a:t>mData</a:t>
            </a:r>
            <a:r>
              <a:rPr lang="en-US" altLang="zh-CN" sz="2200" dirty="0">
                <a:solidFill>
                  <a:srgbClr val="000000"/>
                </a:solidFill>
                <a:latin typeface="??"/>
              </a:rPr>
              <a:t> = </a:t>
            </a:r>
            <a:r>
              <a:rPr lang="en-US" altLang="zh-CN" sz="2200" dirty="0" err="1">
                <a:solidFill>
                  <a:srgbClr val="000000"/>
                </a:solidFill>
                <a:latin typeface="??"/>
              </a:rPr>
              <a:t>getResources</a:t>
            </a:r>
            <a:r>
              <a:rPr lang="en-US" altLang="zh-CN" sz="2200" dirty="0">
                <a:solidFill>
                  <a:srgbClr val="000000"/>
                </a:solidFill>
                <a:latin typeface="??"/>
              </a:rPr>
              <a:t>().</a:t>
            </a:r>
            <a:r>
              <a:rPr lang="en-US" altLang="zh-CN" sz="2200" dirty="0" err="1">
                <a:solidFill>
                  <a:srgbClr val="000000"/>
                </a:solidFill>
                <a:latin typeface="??"/>
              </a:rPr>
              <a:t>getStringArray</a:t>
            </a:r>
            <a:r>
              <a:rPr lang="en-US" altLang="zh-CN" sz="2200" dirty="0">
                <a:solidFill>
                  <a:srgbClr val="000000"/>
                </a:solidFill>
                <a:latin typeface="??"/>
              </a:rPr>
              <a:t>(</a:t>
            </a:r>
            <a:r>
              <a:rPr lang="en-US" altLang="zh-CN" sz="2200" dirty="0" err="1">
                <a:solidFill>
                  <a:srgbClr val="000000"/>
                </a:solidFill>
                <a:latin typeface="??"/>
              </a:rPr>
              <a:t>R.array.</a:t>
            </a:r>
            <a:r>
              <a:rPr lang="en-US" altLang="zh-CN" sz="2200" b="1" i="1" dirty="0" err="1">
                <a:solidFill>
                  <a:srgbClr val="660E7A"/>
                </a:solidFill>
                <a:latin typeface="??"/>
              </a:rPr>
              <a:t>news_category</a:t>
            </a:r>
            <a:r>
              <a:rPr lang="en-US" altLang="zh-CN" sz="2200" dirty="0">
                <a:solidFill>
                  <a:srgbClr val="000000"/>
                </a:solidFill>
                <a:latin typeface="??"/>
              </a:rPr>
              <a:t>);</a:t>
            </a:r>
          </a:p>
          <a:p>
            <a:pPr>
              <a:lnSpc>
                <a:spcPct val="130000"/>
              </a:lnSpc>
            </a:pPr>
            <a:r>
              <a:rPr lang="en-US" altLang="zh-CN" sz="2200" i="1" dirty="0">
                <a:solidFill>
                  <a:srgbClr val="808080"/>
                </a:solidFill>
                <a:latin typeface="??"/>
              </a:rPr>
              <a:t>//</a:t>
            </a:r>
            <a:r>
              <a:rPr lang="zh-CN" altLang="en-US" sz="2200" i="1" dirty="0">
                <a:solidFill>
                  <a:srgbClr val="808080"/>
                </a:solidFill>
                <a:latin typeface="??"/>
              </a:rPr>
              <a:t>视图</a:t>
            </a:r>
            <a:br>
              <a:rPr lang="zh-CN" altLang="en-US" sz="2200" i="1" dirty="0">
                <a:solidFill>
                  <a:srgbClr val="808080"/>
                </a:solidFill>
                <a:latin typeface="??"/>
              </a:rPr>
            </a:br>
            <a:r>
              <a:rPr lang="en-US" altLang="zh-CN" sz="2200" dirty="0" err="1">
                <a:solidFill>
                  <a:srgbClr val="000000"/>
                </a:solidFill>
                <a:latin typeface="??"/>
              </a:rPr>
              <a:t>ListView</a:t>
            </a:r>
            <a:r>
              <a:rPr lang="en-US" altLang="zh-CN" sz="2200" dirty="0">
                <a:solidFill>
                  <a:srgbClr val="000000"/>
                </a:solidFill>
                <a:latin typeface="??"/>
              </a:rPr>
              <a:t> </a:t>
            </a:r>
            <a:r>
              <a:rPr lang="en-US" altLang="zh-CN" sz="2200" dirty="0" err="1">
                <a:solidFill>
                  <a:srgbClr val="000000"/>
                </a:solidFill>
                <a:latin typeface="??"/>
              </a:rPr>
              <a:t>listView</a:t>
            </a:r>
            <a:r>
              <a:rPr lang="en-US" altLang="zh-CN" sz="2200" dirty="0">
                <a:solidFill>
                  <a:srgbClr val="000000"/>
                </a:solidFill>
                <a:latin typeface="??"/>
              </a:rPr>
              <a:t> = (</a:t>
            </a:r>
            <a:r>
              <a:rPr lang="en-US" altLang="zh-CN" sz="2200" dirty="0" err="1">
                <a:solidFill>
                  <a:srgbClr val="000000"/>
                </a:solidFill>
                <a:latin typeface="??"/>
              </a:rPr>
              <a:t>ListView</a:t>
            </a:r>
            <a:r>
              <a:rPr lang="en-US" altLang="zh-CN" sz="2200" dirty="0">
                <a:solidFill>
                  <a:srgbClr val="000000"/>
                </a:solidFill>
                <a:latin typeface="??"/>
              </a:rPr>
              <a:t>)</a:t>
            </a:r>
            <a:r>
              <a:rPr lang="en-US" altLang="zh-CN" sz="2200" dirty="0" err="1">
                <a:solidFill>
                  <a:srgbClr val="000000"/>
                </a:solidFill>
                <a:latin typeface="??"/>
              </a:rPr>
              <a:t>findViewById</a:t>
            </a:r>
            <a:r>
              <a:rPr lang="en-US" altLang="zh-CN" sz="2200" dirty="0">
                <a:solidFill>
                  <a:srgbClr val="000000"/>
                </a:solidFill>
                <a:latin typeface="??"/>
              </a:rPr>
              <a:t>(</a:t>
            </a:r>
            <a:r>
              <a:rPr lang="en-US" altLang="zh-CN" sz="2200" dirty="0" err="1">
                <a:solidFill>
                  <a:srgbClr val="000000"/>
                </a:solidFill>
                <a:latin typeface="??"/>
              </a:rPr>
              <a:t>R.id.</a:t>
            </a:r>
            <a:r>
              <a:rPr lang="en-US" altLang="zh-CN" sz="2200" b="1" i="1" dirty="0" err="1">
                <a:solidFill>
                  <a:srgbClr val="660E7A"/>
                </a:solidFill>
                <a:latin typeface="??"/>
              </a:rPr>
              <a:t>news_category</a:t>
            </a:r>
            <a:r>
              <a:rPr lang="en-US" altLang="zh-CN" sz="2200" dirty="0">
                <a:solidFill>
                  <a:srgbClr val="000000"/>
                </a:solidFill>
                <a:latin typeface="??"/>
              </a:rPr>
              <a:t>);</a:t>
            </a:r>
            <a:br>
              <a:rPr lang="en-US" altLang="zh-CN" sz="2200" dirty="0">
                <a:solidFill>
                  <a:srgbClr val="000000"/>
                </a:solidFill>
                <a:latin typeface="??"/>
              </a:rPr>
            </a:br>
            <a:r>
              <a:rPr lang="en-US" altLang="zh-CN" sz="2200" i="1" dirty="0">
                <a:solidFill>
                  <a:srgbClr val="808080"/>
                </a:solidFill>
                <a:latin typeface="??"/>
              </a:rPr>
              <a:t>//</a:t>
            </a:r>
            <a:r>
              <a:rPr lang="zh-CN" altLang="en-US" sz="2200" i="1" dirty="0">
                <a:solidFill>
                  <a:srgbClr val="808080"/>
                </a:solidFill>
                <a:latin typeface="??"/>
              </a:rPr>
              <a:t>桥接：</a:t>
            </a:r>
            <a:r>
              <a:rPr lang="en-US" altLang="zh-CN" sz="2200" i="1" dirty="0">
                <a:solidFill>
                  <a:srgbClr val="808080"/>
                </a:solidFill>
                <a:latin typeface="??"/>
              </a:rPr>
              <a:t>Adapter</a:t>
            </a:r>
            <a:br>
              <a:rPr lang="en-US" altLang="zh-CN" sz="2200" i="1" dirty="0">
                <a:solidFill>
                  <a:srgbClr val="808080"/>
                </a:solidFill>
                <a:latin typeface="??"/>
              </a:rPr>
            </a:br>
            <a:r>
              <a:rPr lang="en-US" altLang="zh-CN" sz="2200" dirty="0" err="1">
                <a:solidFill>
                  <a:srgbClr val="000000"/>
                </a:solidFill>
                <a:latin typeface="??"/>
              </a:rPr>
              <a:t>ArrayAdapter</a:t>
            </a:r>
            <a:r>
              <a:rPr lang="en-US" altLang="zh-CN" sz="2200" dirty="0">
                <a:solidFill>
                  <a:srgbClr val="000000"/>
                </a:solidFill>
                <a:latin typeface="??"/>
              </a:rPr>
              <a:t>&lt;String&gt; </a:t>
            </a:r>
            <a:r>
              <a:rPr lang="en-US" altLang="zh-CN" sz="2200" b="1" dirty="0">
                <a:solidFill>
                  <a:srgbClr val="FF0000"/>
                </a:solidFill>
                <a:latin typeface="??"/>
              </a:rPr>
              <a:t>adapter</a:t>
            </a:r>
            <a:r>
              <a:rPr lang="en-US" altLang="zh-CN" sz="2200" dirty="0">
                <a:solidFill>
                  <a:srgbClr val="000000"/>
                </a:solidFill>
                <a:latin typeface="??"/>
              </a:rPr>
              <a:t> = </a:t>
            </a:r>
            <a:r>
              <a:rPr lang="en-US" altLang="zh-CN" sz="2200" b="1" dirty="0">
                <a:solidFill>
                  <a:srgbClr val="000080"/>
                </a:solidFill>
                <a:latin typeface="??"/>
              </a:rPr>
              <a:t>new </a:t>
            </a:r>
            <a:r>
              <a:rPr lang="en-US" altLang="zh-CN" sz="2200" dirty="0" err="1">
                <a:solidFill>
                  <a:srgbClr val="000000"/>
                </a:solidFill>
                <a:latin typeface="??"/>
              </a:rPr>
              <a:t>ArrayAdapter</a:t>
            </a:r>
            <a:r>
              <a:rPr lang="en-US" altLang="zh-CN" sz="2200" dirty="0">
                <a:solidFill>
                  <a:srgbClr val="000000"/>
                </a:solidFill>
                <a:latin typeface="??"/>
              </a:rPr>
              <a:t>&lt;String&gt;(</a:t>
            </a:r>
            <a:r>
              <a:rPr lang="en-US" altLang="zh-CN" sz="2200" b="1" dirty="0">
                <a:solidFill>
                  <a:srgbClr val="000080"/>
                </a:solidFill>
                <a:latin typeface="??"/>
              </a:rPr>
              <a:t>this</a:t>
            </a:r>
            <a:r>
              <a:rPr lang="en-US" altLang="zh-CN" sz="2200" dirty="0">
                <a:solidFill>
                  <a:srgbClr val="000000"/>
                </a:solidFill>
                <a:latin typeface="??"/>
              </a:rPr>
              <a:t>,</a:t>
            </a:r>
            <a:br>
              <a:rPr lang="en-US" altLang="zh-CN" sz="2200" dirty="0">
                <a:solidFill>
                  <a:srgbClr val="000000"/>
                </a:solidFill>
                <a:latin typeface="??"/>
              </a:rPr>
            </a:br>
            <a:r>
              <a:rPr lang="en-US" altLang="zh-CN" sz="2200" dirty="0">
                <a:solidFill>
                  <a:srgbClr val="000000"/>
                </a:solidFill>
                <a:latin typeface="??"/>
              </a:rPr>
              <a:t>        android.R.layout.</a:t>
            </a:r>
            <a:r>
              <a:rPr lang="en-US" altLang="zh-CN" sz="2200" b="1" i="1" dirty="0">
                <a:solidFill>
                  <a:srgbClr val="660E7A"/>
                </a:solidFill>
                <a:latin typeface="??"/>
              </a:rPr>
              <a:t>simple_list_item_1</a:t>
            </a:r>
            <a:r>
              <a:rPr lang="en-US" altLang="zh-CN" sz="2200" dirty="0">
                <a:solidFill>
                  <a:srgbClr val="000000"/>
                </a:solidFill>
                <a:latin typeface="??"/>
              </a:rPr>
              <a:t>, </a:t>
            </a:r>
            <a:r>
              <a:rPr lang="en-US" altLang="zh-CN" sz="2200" dirty="0" err="1">
                <a:solidFill>
                  <a:srgbClr val="000000"/>
                </a:solidFill>
                <a:latin typeface="??"/>
              </a:rPr>
              <a:t>mData</a:t>
            </a:r>
            <a:r>
              <a:rPr lang="en-US" altLang="zh-CN" sz="2200" dirty="0">
                <a:solidFill>
                  <a:srgbClr val="000000"/>
                </a:solidFill>
                <a:latin typeface="??"/>
              </a:rPr>
              <a:t>);</a:t>
            </a:r>
            <a:br>
              <a:rPr lang="en-US" altLang="zh-CN" sz="2200" dirty="0">
                <a:solidFill>
                  <a:srgbClr val="000000"/>
                </a:solidFill>
                <a:latin typeface="??"/>
              </a:rPr>
            </a:br>
            <a:r>
              <a:rPr lang="en-US" altLang="zh-CN" sz="2200" dirty="0" err="1">
                <a:solidFill>
                  <a:srgbClr val="000000"/>
                </a:solidFill>
                <a:latin typeface="??"/>
              </a:rPr>
              <a:t>listView.</a:t>
            </a:r>
            <a:r>
              <a:rPr lang="en-US" altLang="zh-CN" sz="2200" b="1" dirty="0" err="1">
                <a:solidFill>
                  <a:srgbClr val="FF0000"/>
                </a:solidFill>
                <a:latin typeface="??"/>
              </a:rPr>
              <a:t>setAdapter</a:t>
            </a:r>
            <a:r>
              <a:rPr lang="en-US" altLang="zh-CN" sz="2200" dirty="0">
                <a:solidFill>
                  <a:srgbClr val="000000"/>
                </a:solidFill>
                <a:latin typeface="??"/>
              </a:rPr>
              <a:t>(adapter);</a:t>
            </a:r>
          </a:p>
        </p:txBody>
      </p:sp>
      <p:sp>
        <p:nvSpPr>
          <p:cNvPr id="6" name="矩形 5">
            <a:extLst>
              <a:ext uri="{FF2B5EF4-FFF2-40B4-BE49-F238E27FC236}">
                <a16:creationId xmlns="" xmlns:a16="http://schemas.microsoft.com/office/drawing/2014/main" id="{CC7725C2-9458-43A1-AACC-F6EE42A9FF65}"/>
              </a:ext>
            </a:extLst>
          </p:cNvPr>
          <p:cNvSpPr/>
          <p:nvPr/>
        </p:nvSpPr>
        <p:spPr>
          <a:xfrm>
            <a:off x="1059547" y="2409371"/>
            <a:ext cx="9757610" cy="756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4702EEF8-3592-4190-8276-C8EDB981F538}"/>
              </a:ext>
            </a:extLst>
          </p:cNvPr>
          <p:cNvSpPr/>
          <p:nvPr/>
        </p:nvSpPr>
        <p:spPr>
          <a:xfrm>
            <a:off x="1059547" y="3299905"/>
            <a:ext cx="9777066" cy="756000"/>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BE3F53C8-97C0-48BE-A55D-8859EA2F954B}"/>
              </a:ext>
            </a:extLst>
          </p:cNvPr>
          <p:cNvSpPr/>
          <p:nvPr/>
        </p:nvSpPr>
        <p:spPr>
          <a:xfrm>
            <a:off x="1059547" y="4190439"/>
            <a:ext cx="9777066" cy="1557219"/>
          </a:xfrm>
          <a:prstGeom prst="rect">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 xmlns:p14="http://schemas.microsoft.com/office/powerpoint/2010/main" val="73055500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5B8E1788-966E-4891-9F43-2D96D86CAC5A}"/>
              </a:ext>
            </a:extLst>
          </p:cNvPr>
          <p:cNvSpPr>
            <a:spLocks noGrp="1"/>
          </p:cNvSpPr>
          <p:nvPr>
            <p:ph type="title"/>
          </p:nvPr>
        </p:nvSpPr>
        <p:spPr/>
        <p:txBody>
          <a:bodyPr/>
          <a:lstStyle/>
          <a:p>
            <a:r>
              <a:rPr lang="en-US" altLang="zh-CN" dirty="0" err="1"/>
              <a:t>ArrayAdapter</a:t>
            </a:r>
            <a:r>
              <a:rPr lang="zh-CN" altLang="en-US" dirty="0"/>
              <a:t>的构造函数</a:t>
            </a:r>
          </a:p>
        </p:txBody>
      </p:sp>
      <p:sp>
        <p:nvSpPr>
          <p:cNvPr id="4" name="TextBox 14">
            <a:extLst>
              <a:ext uri="{FF2B5EF4-FFF2-40B4-BE49-F238E27FC236}">
                <a16:creationId xmlns="" xmlns:a16="http://schemas.microsoft.com/office/drawing/2014/main" id="{96280A07-0869-429C-A0AE-48498E0FE704}"/>
              </a:ext>
            </a:extLst>
          </p:cNvPr>
          <p:cNvSpPr txBox="1"/>
          <p:nvPr/>
        </p:nvSpPr>
        <p:spPr>
          <a:xfrm>
            <a:off x="591707" y="1647468"/>
            <a:ext cx="10972800" cy="4608189"/>
          </a:xfrm>
          <a:prstGeom prst="rect">
            <a:avLst/>
          </a:prstGeom>
          <a:solidFill>
            <a:schemeClr val="accent2">
              <a:lumMod val="20000"/>
              <a:lumOff val="80000"/>
            </a:schemeClr>
          </a:solidFill>
          <a:ln>
            <a:noFill/>
          </a:ln>
        </p:spPr>
        <p:txBody>
          <a:bodyPr/>
          <a:lstStyle>
            <a:defPPr>
              <a:defRPr lang="zh-CN"/>
            </a:defPPr>
            <a:lvl1pPr>
              <a:lnSpc>
                <a:spcPct val="150000"/>
              </a:lnSpc>
              <a:defRPr>
                <a:latin typeface="Times New Roman" panose="02020603050405020304" pitchFamily="18" charset="0"/>
                <a:cs typeface="Times New Roman" panose="02020603050405020304" pitchFamily="18" charset="0"/>
              </a:defRPr>
            </a:lvl1pPr>
          </a:lstStyle>
          <a:p>
            <a:pPr>
              <a:lnSpc>
                <a:spcPct val="200000"/>
              </a:lnSpc>
            </a:pPr>
            <a:r>
              <a:rPr lang="x-none" altLang="zh-CN" sz="2200" dirty="0">
                <a:solidFill>
                  <a:prstClr val="black"/>
                </a:solidFill>
                <a:ea typeface="等线" panose="02010600030101010101" pitchFamily="2" charset="-122"/>
              </a:rPr>
              <a:t>public ArrayAdapter(Context context,int resource)；</a:t>
            </a:r>
            <a:endParaRPr lang="zh-CN" altLang="zh-CN" sz="2200" dirty="0">
              <a:solidFill>
                <a:prstClr val="black"/>
              </a:solidFill>
              <a:ea typeface="等线" panose="02010600030101010101" pitchFamily="2" charset="-122"/>
            </a:endParaRPr>
          </a:p>
          <a:p>
            <a:pPr>
              <a:lnSpc>
                <a:spcPct val="200000"/>
              </a:lnSpc>
            </a:pPr>
            <a:r>
              <a:rPr lang="x-none" altLang="zh-CN" sz="2200" dirty="0">
                <a:solidFill>
                  <a:prstClr val="black"/>
                </a:solidFill>
                <a:ea typeface="等线" panose="02010600030101010101" pitchFamily="2" charset="-122"/>
              </a:rPr>
              <a:t>public ArrayAdapter(Context context,int resource, int textViewResourceId)；</a:t>
            </a:r>
            <a:endParaRPr lang="zh-CN" altLang="zh-CN" sz="2200" dirty="0">
              <a:solidFill>
                <a:prstClr val="black"/>
              </a:solidFill>
              <a:ea typeface="等线" panose="02010600030101010101" pitchFamily="2" charset="-122"/>
            </a:endParaRPr>
          </a:p>
          <a:p>
            <a:pPr>
              <a:lnSpc>
                <a:spcPct val="200000"/>
              </a:lnSpc>
            </a:pPr>
            <a:r>
              <a:rPr lang="x-none" altLang="zh-CN" sz="2200" dirty="0">
                <a:solidFill>
                  <a:prstClr val="black"/>
                </a:solidFill>
                <a:ea typeface="等线" panose="02010600030101010101" pitchFamily="2" charset="-122"/>
              </a:rPr>
              <a:t>public ArrayAdapter(Context context,int resource,T[] objects)；</a:t>
            </a:r>
            <a:endParaRPr lang="zh-CN" altLang="zh-CN" sz="2200" dirty="0">
              <a:solidFill>
                <a:prstClr val="black"/>
              </a:solidFill>
              <a:ea typeface="等线" panose="02010600030101010101" pitchFamily="2" charset="-122"/>
            </a:endParaRPr>
          </a:p>
          <a:p>
            <a:pPr>
              <a:lnSpc>
                <a:spcPct val="200000"/>
              </a:lnSpc>
            </a:pPr>
            <a:r>
              <a:rPr lang="x-none" altLang="zh-CN" sz="2200" dirty="0">
                <a:solidFill>
                  <a:prstClr val="black"/>
                </a:solidFill>
                <a:ea typeface="等线" panose="02010600030101010101" pitchFamily="2" charset="-122"/>
              </a:rPr>
              <a:t>public ArrayAdapter(Context context,int resource,int textViewResourceId,T[] objects);</a:t>
            </a:r>
            <a:endParaRPr lang="zh-CN" altLang="zh-CN" sz="2200" dirty="0">
              <a:solidFill>
                <a:prstClr val="black"/>
              </a:solidFill>
              <a:ea typeface="等线" panose="02010600030101010101" pitchFamily="2" charset="-122"/>
            </a:endParaRPr>
          </a:p>
          <a:p>
            <a:pPr>
              <a:lnSpc>
                <a:spcPct val="200000"/>
              </a:lnSpc>
            </a:pPr>
            <a:r>
              <a:rPr lang="x-none" altLang="zh-CN" sz="2200" dirty="0">
                <a:solidFill>
                  <a:prstClr val="black"/>
                </a:solidFill>
                <a:ea typeface="等线" panose="02010600030101010101" pitchFamily="2" charset="-122"/>
              </a:rPr>
              <a:t>public ArrayAdapter(Context context,int resource,List&lt;T&gt; objects)；</a:t>
            </a:r>
            <a:endParaRPr lang="zh-CN" altLang="zh-CN" sz="2200" dirty="0">
              <a:solidFill>
                <a:prstClr val="black"/>
              </a:solidFill>
              <a:ea typeface="等线" panose="02010600030101010101" pitchFamily="2" charset="-122"/>
            </a:endParaRPr>
          </a:p>
          <a:p>
            <a:pPr>
              <a:lnSpc>
                <a:spcPct val="200000"/>
              </a:lnSpc>
            </a:pPr>
            <a:r>
              <a:rPr lang="x-none" altLang="zh-CN" sz="2200" dirty="0">
                <a:solidFill>
                  <a:prstClr val="black"/>
                </a:solidFill>
                <a:ea typeface="等线" panose="02010600030101010101" pitchFamily="2" charset="-122"/>
              </a:rPr>
              <a:t>public ArrayAdapter(Context context,int resource,int textViewResourceId, List&lt;T&gt; objects)</a:t>
            </a:r>
            <a:endParaRPr lang="zh-CN" altLang="zh-CN" sz="2200" dirty="0">
              <a:solidFill>
                <a:prstClr val="black"/>
              </a:solidFill>
              <a:ea typeface="等线" panose="02010600030101010101" pitchFamily="2" charset="-122"/>
            </a:endParaRPr>
          </a:p>
        </p:txBody>
      </p:sp>
      <p:sp>
        <p:nvSpPr>
          <p:cNvPr id="5" name="矩形 4">
            <a:extLst>
              <a:ext uri="{FF2B5EF4-FFF2-40B4-BE49-F238E27FC236}">
                <a16:creationId xmlns="" xmlns:a16="http://schemas.microsoft.com/office/drawing/2014/main" id="{A3725195-F06B-4B5E-85E7-BAF3ED2FC1A8}"/>
              </a:ext>
            </a:extLst>
          </p:cNvPr>
          <p:cNvSpPr/>
          <p:nvPr/>
        </p:nvSpPr>
        <p:spPr>
          <a:xfrm>
            <a:off x="4040115" y="1914013"/>
            <a:ext cx="828000" cy="369332"/>
          </a:xfrm>
          <a:prstGeom prst="rect">
            <a:avLst/>
          </a:prstGeom>
          <a:ln w="19050">
            <a:solidFill>
              <a:srgbClr val="006BA9"/>
            </a:solidFill>
          </a:ln>
        </p:spPr>
        <p:txBody>
          <a:bodyPr wrap="square" anchor="ctr">
            <a:spAutoFit/>
          </a:bodyPr>
          <a:lstStyle/>
          <a:p>
            <a:pPr algn="ctr"/>
            <a:endParaRPr lang="zh-CN" altLang="en-US" dirty="0">
              <a:solidFill>
                <a:prstClr val="black"/>
              </a:solidFill>
              <a:latin typeface="Calibri"/>
            </a:endParaRPr>
          </a:p>
        </p:txBody>
      </p:sp>
      <p:cxnSp>
        <p:nvCxnSpPr>
          <p:cNvPr id="6" name="直接箭头连接符 5">
            <a:extLst>
              <a:ext uri="{FF2B5EF4-FFF2-40B4-BE49-F238E27FC236}">
                <a16:creationId xmlns="" xmlns:a16="http://schemas.microsoft.com/office/drawing/2014/main" id="{E8B53AC0-4DAC-4A50-8748-669AD00872C3}"/>
              </a:ext>
            </a:extLst>
          </p:cNvPr>
          <p:cNvCxnSpPr/>
          <p:nvPr/>
        </p:nvCxnSpPr>
        <p:spPr bwMode="auto">
          <a:xfrm>
            <a:off x="4416543" y="2205120"/>
            <a:ext cx="0" cy="23177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圆角矩形 31">
            <a:extLst>
              <a:ext uri="{FF2B5EF4-FFF2-40B4-BE49-F238E27FC236}">
                <a16:creationId xmlns="" xmlns:a16="http://schemas.microsoft.com/office/drawing/2014/main" id="{2E0535F5-8E9C-4D0C-990F-7678D31CAB3C}"/>
              </a:ext>
            </a:extLst>
          </p:cNvPr>
          <p:cNvSpPr/>
          <p:nvPr/>
        </p:nvSpPr>
        <p:spPr>
          <a:xfrm>
            <a:off x="3601101" y="2436896"/>
            <a:ext cx="170603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prstClr val="white"/>
                </a:solidFill>
                <a:latin typeface="Calibri"/>
              </a:rPr>
              <a:t>上下文对象</a:t>
            </a:r>
          </a:p>
        </p:txBody>
      </p:sp>
      <p:sp>
        <p:nvSpPr>
          <p:cNvPr id="8" name="矩形 7">
            <a:extLst>
              <a:ext uri="{FF2B5EF4-FFF2-40B4-BE49-F238E27FC236}">
                <a16:creationId xmlns="" xmlns:a16="http://schemas.microsoft.com/office/drawing/2014/main" id="{41C9FD2D-1FD9-49D5-BD25-FD4FEDFB567A}"/>
              </a:ext>
            </a:extLst>
          </p:cNvPr>
          <p:cNvSpPr/>
          <p:nvPr/>
        </p:nvSpPr>
        <p:spPr>
          <a:xfrm>
            <a:off x="5268937" y="1900719"/>
            <a:ext cx="972000" cy="369332"/>
          </a:xfrm>
          <a:prstGeom prst="rect">
            <a:avLst/>
          </a:prstGeom>
          <a:ln w="19050">
            <a:solidFill>
              <a:srgbClr val="006BA9"/>
            </a:solidFill>
          </a:ln>
        </p:spPr>
        <p:txBody>
          <a:bodyPr wrap="square" anchor="ctr">
            <a:spAutoFit/>
          </a:bodyPr>
          <a:lstStyle/>
          <a:p>
            <a:pPr algn="ctr"/>
            <a:endParaRPr lang="zh-CN" altLang="en-US" dirty="0">
              <a:solidFill>
                <a:prstClr val="black"/>
              </a:solidFill>
              <a:latin typeface="Calibri"/>
            </a:endParaRPr>
          </a:p>
        </p:txBody>
      </p:sp>
      <p:cxnSp>
        <p:nvCxnSpPr>
          <p:cNvPr id="9" name="直接箭头连接符 8">
            <a:extLst>
              <a:ext uri="{FF2B5EF4-FFF2-40B4-BE49-F238E27FC236}">
                <a16:creationId xmlns="" xmlns:a16="http://schemas.microsoft.com/office/drawing/2014/main" id="{94C85AA0-762C-4FD7-88B2-601E634E7385}"/>
              </a:ext>
            </a:extLst>
          </p:cNvPr>
          <p:cNvCxnSpPr>
            <a:cxnSpLocks/>
          </p:cNvCxnSpPr>
          <p:nvPr/>
        </p:nvCxnSpPr>
        <p:spPr bwMode="auto">
          <a:xfrm>
            <a:off x="6263616" y="2099291"/>
            <a:ext cx="43177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圆角矩形 35">
            <a:extLst>
              <a:ext uri="{FF2B5EF4-FFF2-40B4-BE49-F238E27FC236}">
                <a16:creationId xmlns="" xmlns:a16="http://schemas.microsoft.com/office/drawing/2014/main" id="{A799A89F-143C-4938-9181-2073812D2C9D}"/>
              </a:ext>
            </a:extLst>
          </p:cNvPr>
          <p:cNvSpPr/>
          <p:nvPr/>
        </p:nvSpPr>
        <p:spPr>
          <a:xfrm>
            <a:off x="6695392" y="1881074"/>
            <a:ext cx="2142041"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prstClr val="white"/>
                </a:solidFill>
                <a:latin typeface="Calibri"/>
              </a:rPr>
              <a:t>Item</a:t>
            </a:r>
            <a:r>
              <a:rPr lang="zh-CN" altLang="en-US" b="1" dirty="0">
                <a:solidFill>
                  <a:prstClr val="white"/>
                </a:solidFill>
                <a:latin typeface="Calibri"/>
              </a:rPr>
              <a:t>布局的资源 </a:t>
            </a:r>
            <a:r>
              <a:rPr lang="en-US" altLang="zh-CN" b="1" dirty="0">
                <a:solidFill>
                  <a:prstClr val="white"/>
                </a:solidFill>
                <a:latin typeface="Calibri"/>
              </a:rPr>
              <a:t>id</a:t>
            </a:r>
            <a:endParaRPr lang="zh-CN" altLang="en-US" b="1" dirty="0">
              <a:solidFill>
                <a:prstClr val="white"/>
              </a:solidFill>
              <a:latin typeface="Calibri"/>
            </a:endParaRPr>
          </a:p>
        </p:txBody>
      </p:sp>
      <p:sp>
        <p:nvSpPr>
          <p:cNvPr id="11" name="矩形 10">
            <a:extLst>
              <a:ext uri="{FF2B5EF4-FFF2-40B4-BE49-F238E27FC236}">
                <a16:creationId xmlns="" xmlns:a16="http://schemas.microsoft.com/office/drawing/2014/main" id="{7D8BDCBC-F9D5-4930-93A4-1AF2F99B07D7}"/>
              </a:ext>
            </a:extLst>
          </p:cNvPr>
          <p:cNvSpPr/>
          <p:nvPr/>
        </p:nvSpPr>
        <p:spPr>
          <a:xfrm>
            <a:off x="6755580" y="2589703"/>
            <a:ext cx="2245551" cy="369332"/>
          </a:xfrm>
          <a:prstGeom prst="rect">
            <a:avLst/>
          </a:prstGeom>
          <a:ln w="19050">
            <a:solidFill>
              <a:srgbClr val="006BA9"/>
            </a:solidFill>
          </a:ln>
        </p:spPr>
        <p:txBody>
          <a:bodyPr wrap="square" anchor="ctr">
            <a:spAutoFit/>
          </a:bodyPr>
          <a:lstStyle/>
          <a:p>
            <a:pPr algn="ctr"/>
            <a:endParaRPr lang="zh-CN" altLang="en-US" dirty="0">
              <a:solidFill>
                <a:prstClr val="black"/>
              </a:solidFill>
              <a:latin typeface="Calibri"/>
            </a:endParaRPr>
          </a:p>
        </p:txBody>
      </p:sp>
      <p:cxnSp>
        <p:nvCxnSpPr>
          <p:cNvPr id="12" name="直接箭头连接符 11">
            <a:extLst>
              <a:ext uri="{FF2B5EF4-FFF2-40B4-BE49-F238E27FC236}">
                <a16:creationId xmlns="" xmlns:a16="http://schemas.microsoft.com/office/drawing/2014/main" id="{3F9132FA-754E-48F3-A024-2730FFDFC05B}"/>
              </a:ext>
            </a:extLst>
          </p:cNvPr>
          <p:cNvCxnSpPr/>
          <p:nvPr/>
        </p:nvCxnSpPr>
        <p:spPr bwMode="auto">
          <a:xfrm>
            <a:off x="7891012" y="2917134"/>
            <a:ext cx="0" cy="276893"/>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3" name="圆角矩形 41">
            <a:extLst>
              <a:ext uri="{FF2B5EF4-FFF2-40B4-BE49-F238E27FC236}">
                <a16:creationId xmlns="" xmlns:a16="http://schemas.microsoft.com/office/drawing/2014/main" id="{1595C7A7-AA4C-4C1D-9387-5E33C9432C33}"/>
              </a:ext>
            </a:extLst>
          </p:cNvPr>
          <p:cNvSpPr/>
          <p:nvPr/>
        </p:nvSpPr>
        <p:spPr>
          <a:xfrm>
            <a:off x="6314083" y="3155623"/>
            <a:ext cx="3153871"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prstClr val="white"/>
                </a:solidFill>
                <a:latin typeface="Calibri"/>
              </a:rPr>
              <a:t>Item</a:t>
            </a:r>
            <a:r>
              <a:rPr lang="zh-CN" altLang="en-US" b="1" dirty="0">
                <a:solidFill>
                  <a:prstClr val="white"/>
                </a:solidFill>
                <a:latin typeface="Calibri"/>
              </a:rPr>
              <a:t>布局中相应</a:t>
            </a:r>
            <a:r>
              <a:rPr lang="en-US" altLang="zh-CN" b="1" dirty="0">
                <a:solidFill>
                  <a:prstClr val="white"/>
                </a:solidFill>
                <a:latin typeface="Calibri"/>
              </a:rPr>
              <a:t>TextView</a:t>
            </a:r>
            <a:r>
              <a:rPr lang="zh-CN" altLang="en-US" b="1" dirty="0">
                <a:solidFill>
                  <a:prstClr val="white"/>
                </a:solidFill>
                <a:latin typeface="Calibri"/>
              </a:rPr>
              <a:t>的</a:t>
            </a:r>
            <a:r>
              <a:rPr lang="en-US" altLang="zh-CN" b="1" dirty="0">
                <a:solidFill>
                  <a:prstClr val="white"/>
                </a:solidFill>
                <a:latin typeface="Calibri"/>
              </a:rPr>
              <a:t>id</a:t>
            </a:r>
            <a:endParaRPr lang="zh-CN" altLang="en-US" b="1" dirty="0">
              <a:solidFill>
                <a:prstClr val="white"/>
              </a:solidFill>
              <a:latin typeface="Calibri"/>
            </a:endParaRPr>
          </a:p>
        </p:txBody>
      </p:sp>
      <p:sp>
        <p:nvSpPr>
          <p:cNvPr id="14" name="矩形 13">
            <a:extLst>
              <a:ext uri="{FF2B5EF4-FFF2-40B4-BE49-F238E27FC236}">
                <a16:creationId xmlns="" xmlns:a16="http://schemas.microsoft.com/office/drawing/2014/main" id="{0A586C1D-E936-45A0-8F21-D0904A17A5BB}"/>
              </a:ext>
            </a:extLst>
          </p:cNvPr>
          <p:cNvSpPr/>
          <p:nvPr/>
        </p:nvSpPr>
        <p:spPr>
          <a:xfrm>
            <a:off x="9001128" y="3949713"/>
            <a:ext cx="1228725" cy="369332"/>
          </a:xfrm>
          <a:prstGeom prst="rect">
            <a:avLst/>
          </a:prstGeom>
          <a:ln w="19050">
            <a:solidFill>
              <a:srgbClr val="006BA9"/>
            </a:solidFill>
          </a:ln>
        </p:spPr>
        <p:txBody>
          <a:bodyPr wrap="square" anchor="ctr">
            <a:spAutoFit/>
          </a:bodyPr>
          <a:lstStyle/>
          <a:p>
            <a:pPr algn="ctr"/>
            <a:endParaRPr lang="zh-CN" altLang="en-US" dirty="0">
              <a:solidFill>
                <a:prstClr val="black"/>
              </a:solidFill>
              <a:latin typeface="Calibri"/>
            </a:endParaRPr>
          </a:p>
        </p:txBody>
      </p:sp>
      <p:cxnSp>
        <p:nvCxnSpPr>
          <p:cNvPr id="15" name="直接箭头连接符 14">
            <a:extLst>
              <a:ext uri="{FF2B5EF4-FFF2-40B4-BE49-F238E27FC236}">
                <a16:creationId xmlns="" xmlns:a16="http://schemas.microsoft.com/office/drawing/2014/main" id="{E071DF54-FF13-47C9-9D26-51F43E62BDED}"/>
              </a:ext>
            </a:extLst>
          </p:cNvPr>
          <p:cNvCxnSpPr/>
          <p:nvPr/>
        </p:nvCxnSpPr>
        <p:spPr bwMode="auto">
          <a:xfrm flipH="1">
            <a:off x="9615487" y="4276727"/>
            <a:ext cx="0" cy="29633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圆角矩形 45">
            <a:extLst>
              <a:ext uri="{FF2B5EF4-FFF2-40B4-BE49-F238E27FC236}">
                <a16:creationId xmlns="" xmlns:a16="http://schemas.microsoft.com/office/drawing/2014/main" id="{F974C643-C6A3-4D4A-A3D0-82436F777550}"/>
              </a:ext>
            </a:extLst>
          </p:cNvPr>
          <p:cNvSpPr/>
          <p:nvPr/>
        </p:nvSpPr>
        <p:spPr>
          <a:xfrm>
            <a:off x="8099469" y="4620574"/>
            <a:ext cx="3032044"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prstClr val="white"/>
                </a:solidFill>
                <a:latin typeface="Calibri"/>
              </a:rPr>
              <a:t>需要适配的数组类型的数据</a:t>
            </a:r>
          </a:p>
        </p:txBody>
      </p:sp>
      <p:sp>
        <p:nvSpPr>
          <p:cNvPr id="17" name="矩形 16">
            <a:extLst>
              <a:ext uri="{FF2B5EF4-FFF2-40B4-BE49-F238E27FC236}">
                <a16:creationId xmlns="" xmlns:a16="http://schemas.microsoft.com/office/drawing/2014/main" id="{F864858B-F221-480B-98A2-33B9DF4F9452}"/>
              </a:ext>
            </a:extLst>
          </p:cNvPr>
          <p:cNvSpPr/>
          <p:nvPr/>
        </p:nvSpPr>
        <p:spPr>
          <a:xfrm>
            <a:off x="9074053" y="5270941"/>
            <a:ext cx="1803503" cy="369332"/>
          </a:xfrm>
          <a:prstGeom prst="rect">
            <a:avLst/>
          </a:prstGeom>
          <a:ln w="19050">
            <a:solidFill>
              <a:srgbClr val="006BA9"/>
            </a:solidFill>
          </a:ln>
        </p:spPr>
        <p:txBody>
          <a:bodyPr wrap="square" anchor="ctr">
            <a:spAutoFit/>
          </a:bodyPr>
          <a:lstStyle/>
          <a:p>
            <a:pPr algn="ctr"/>
            <a:endParaRPr lang="zh-CN" altLang="en-US" dirty="0">
              <a:solidFill>
                <a:prstClr val="black"/>
              </a:solidFill>
              <a:latin typeface="Calibri"/>
            </a:endParaRPr>
          </a:p>
        </p:txBody>
      </p:sp>
      <p:cxnSp>
        <p:nvCxnSpPr>
          <p:cNvPr id="18" name="直接箭头连接符 17">
            <a:extLst>
              <a:ext uri="{FF2B5EF4-FFF2-40B4-BE49-F238E27FC236}">
                <a16:creationId xmlns="" xmlns:a16="http://schemas.microsoft.com/office/drawing/2014/main" id="{5283795E-995B-47EA-9CC2-2E85EED5759E}"/>
              </a:ext>
            </a:extLst>
          </p:cNvPr>
          <p:cNvCxnSpPr/>
          <p:nvPr/>
        </p:nvCxnSpPr>
        <p:spPr bwMode="auto">
          <a:xfrm>
            <a:off x="9975799" y="5593365"/>
            <a:ext cx="0" cy="25200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圆角矩形 50">
            <a:extLst>
              <a:ext uri="{FF2B5EF4-FFF2-40B4-BE49-F238E27FC236}">
                <a16:creationId xmlns="" xmlns:a16="http://schemas.microsoft.com/office/drawing/2014/main" id="{4A9EF765-F109-4F91-B88A-753E40D775E2}"/>
              </a:ext>
            </a:extLst>
          </p:cNvPr>
          <p:cNvSpPr/>
          <p:nvPr/>
        </p:nvSpPr>
        <p:spPr>
          <a:xfrm>
            <a:off x="8477635" y="5863158"/>
            <a:ext cx="2996337"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prstClr val="white"/>
                </a:solidFill>
                <a:latin typeface="Calibri"/>
              </a:rPr>
              <a:t>需要适配的</a:t>
            </a:r>
            <a:r>
              <a:rPr lang="en-US" altLang="zh-CN" b="1" dirty="0">
                <a:solidFill>
                  <a:prstClr val="white"/>
                </a:solidFill>
                <a:latin typeface="Calibri"/>
              </a:rPr>
              <a:t>List</a:t>
            </a:r>
            <a:r>
              <a:rPr lang="zh-CN" altLang="en-US" b="1" dirty="0">
                <a:solidFill>
                  <a:prstClr val="white"/>
                </a:solidFill>
                <a:latin typeface="Calibri"/>
              </a:rPr>
              <a:t>类型的数据</a:t>
            </a:r>
          </a:p>
        </p:txBody>
      </p:sp>
    </p:spTree>
    <p:extLst>
      <p:ext uri="{BB962C8B-B14F-4D97-AF65-F5344CB8AC3E}">
        <p14:creationId xmlns="" xmlns:p14="http://schemas.microsoft.com/office/powerpoint/2010/main" val="15516569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par>
                          <p:cTn id="56" fill="hold">
                            <p:stCondLst>
                              <p:cond delay="1500"/>
                            </p:stCondLst>
                            <p:childTnLst>
                              <p:par>
                                <p:cTn id="57" presetID="22" presetClass="entr" presetSubtype="1"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up)">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1"/>
                                        </p:tgtEl>
                                      </p:cBhvr>
                                    </p:animEffect>
                                    <p:set>
                                      <p:cBhvr>
                                        <p:cTn id="64" dur="1" fill="hold">
                                          <p:stCondLst>
                                            <p:cond delay="499"/>
                                          </p:stCondLst>
                                        </p:cTn>
                                        <p:tgtEl>
                                          <p:spTgt spid="11"/>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2"/>
                                        </p:tgtEl>
                                      </p:cBhvr>
                                    </p:animEffect>
                                    <p:set>
                                      <p:cBhvr>
                                        <p:cTn id="67" dur="1" fill="hold">
                                          <p:stCondLst>
                                            <p:cond delay="499"/>
                                          </p:stCondLst>
                                        </p:cTn>
                                        <p:tgtEl>
                                          <p:spTgt spid="12"/>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up)">
                                      <p:cBhvr>
                                        <p:cTn id="74" dur="500"/>
                                        <p:tgtEl>
                                          <p:spTgt spid="14"/>
                                        </p:tgtEl>
                                      </p:cBhvr>
                                    </p:animEffect>
                                  </p:childTnLst>
                                </p:cTn>
                              </p:par>
                            </p:childTnLst>
                          </p:cTn>
                        </p:par>
                        <p:par>
                          <p:cTn id="75" fill="hold">
                            <p:stCondLst>
                              <p:cond delay="1000"/>
                            </p:stCondLst>
                            <p:childTnLst>
                              <p:par>
                                <p:cTn id="76" presetID="22" presetClass="entr" presetSubtype="1" fill="hold"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up)">
                                      <p:cBhvr>
                                        <p:cTn id="78" dur="500"/>
                                        <p:tgtEl>
                                          <p:spTgt spid="15"/>
                                        </p:tgtEl>
                                      </p:cBhvr>
                                    </p:animEffect>
                                  </p:childTnLst>
                                </p:cTn>
                              </p:par>
                            </p:childTnLst>
                          </p:cTn>
                        </p:par>
                        <p:par>
                          <p:cTn id="79" fill="hold">
                            <p:stCondLst>
                              <p:cond delay="1500"/>
                            </p:stCondLst>
                            <p:childTnLst>
                              <p:par>
                                <p:cTn id="80" presetID="22" presetClass="entr" presetSubtype="1" fill="hold" grpId="0"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up)">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14"/>
                                        </p:tgtEl>
                                      </p:cBhvr>
                                    </p:animEffect>
                                    <p:set>
                                      <p:cBhvr>
                                        <p:cTn id="87" dur="1" fill="hold">
                                          <p:stCondLst>
                                            <p:cond delay="499"/>
                                          </p:stCondLst>
                                        </p:cTn>
                                        <p:tgtEl>
                                          <p:spTgt spid="14"/>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wipe(up)">
                                      <p:cBhvr>
                                        <p:cTn id="97" dur="500"/>
                                        <p:tgtEl>
                                          <p:spTgt spid="17"/>
                                        </p:tgtEl>
                                      </p:cBhvr>
                                    </p:animEffect>
                                  </p:childTnLst>
                                </p:cTn>
                              </p:par>
                            </p:childTnLst>
                          </p:cTn>
                        </p:par>
                        <p:par>
                          <p:cTn id="98" fill="hold">
                            <p:stCondLst>
                              <p:cond delay="1000"/>
                            </p:stCondLst>
                            <p:childTnLst>
                              <p:par>
                                <p:cTn id="99" presetID="22" presetClass="entr" presetSubtype="1" fill="hold" nodeType="after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wipe(up)">
                                      <p:cBhvr>
                                        <p:cTn id="101" dur="500"/>
                                        <p:tgtEl>
                                          <p:spTgt spid="18"/>
                                        </p:tgtEl>
                                      </p:cBhvr>
                                    </p:animEffect>
                                  </p:childTnLst>
                                </p:cTn>
                              </p:par>
                            </p:childTnLst>
                          </p:cTn>
                        </p:par>
                        <p:par>
                          <p:cTn id="102" fill="hold">
                            <p:stCondLst>
                              <p:cond delay="1500"/>
                            </p:stCondLst>
                            <p:childTnLst>
                              <p:par>
                                <p:cTn id="103" presetID="22" presetClass="entr" presetSubtype="1" fill="hold" grpId="0" nodeType="after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wipe(up)">
                                      <p:cBhvr>
                                        <p:cTn id="105" dur="500"/>
                                        <p:tgtEl>
                                          <p:spTgt spid="19"/>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7"/>
                                        </p:tgtEl>
                                      </p:cBhvr>
                                    </p:animEffect>
                                    <p:set>
                                      <p:cBhvr>
                                        <p:cTn id="110" dur="1" fill="hold">
                                          <p:stCondLst>
                                            <p:cond delay="499"/>
                                          </p:stCondLst>
                                        </p:cTn>
                                        <p:tgtEl>
                                          <p:spTgt spid="17"/>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8"/>
                                        </p:tgtEl>
                                      </p:cBhvr>
                                    </p:animEffect>
                                    <p:set>
                                      <p:cBhvr>
                                        <p:cTn id="113" dur="1" fill="hold">
                                          <p:stCondLst>
                                            <p:cond delay="499"/>
                                          </p:stCondLst>
                                        </p:cTn>
                                        <p:tgtEl>
                                          <p:spTgt spid="18"/>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10" grpId="0" animBg="1"/>
      <p:bldP spid="10" grpId="1" animBg="1"/>
      <p:bldP spid="11" grpId="0" animBg="1"/>
      <p:bldP spid="11" grpId="1" animBg="1"/>
      <p:bldP spid="13" grpId="0" animBg="1"/>
      <p:bldP spid="13" grpId="1" animBg="1"/>
      <p:bldP spid="14" grpId="0" animBg="1"/>
      <p:bldP spid="14" grpId="1" animBg="1"/>
      <p:bldP spid="16" grpId="0" animBg="1"/>
      <p:bldP spid="16" grpId="1" animBg="1"/>
      <p:bldP spid="17" grpId="0" animBg="1"/>
      <p:bldP spid="17" grpId="1" animBg="1"/>
      <p:bldP spid="19" grpId="0" animBg="1"/>
      <p:bldP spid="19"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4618</TotalTime>
  <Words>6205</Words>
  <Application>Microsoft Office PowerPoint</Application>
  <PresentationFormat>自定义</PresentationFormat>
  <Paragraphs>683</Paragraphs>
  <Slides>52</Slides>
  <Notes>36</Notes>
  <HiddenSlides>0</HiddenSlides>
  <MMClips>0</MMClips>
  <ScaleCrop>false</ScaleCrop>
  <HeadingPairs>
    <vt:vector size="4" baseType="variant">
      <vt:variant>
        <vt:lpstr>主题</vt:lpstr>
      </vt:variant>
      <vt:variant>
        <vt:i4>2</vt:i4>
      </vt:variant>
      <vt:variant>
        <vt:lpstr>幻灯片标题</vt:lpstr>
      </vt:variant>
      <vt:variant>
        <vt:i4>52</vt:i4>
      </vt:variant>
    </vt:vector>
  </HeadingPairs>
  <TitlesOfParts>
    <vt:vector size="54" baseType="lpstr">
      <vt:lpstr>1_Presentation on brainstorming</vt:lpstr>
      <vt:lpstr>Presentation on brainstorming</vt:lpstr>
      <vt:lpstr>幻灯片 1</vt:lpstr>
      <vt:lpstr>内容安排</vt:lpstr>
      <vt:lpstr>1. Adapter 接口</vt:lpstr>
      <vt:lpstr>常用的数据适配器</vt:lpstr>
      <vt:lpstr>使用Adapter</vt:lpstr>
      <vt:lpstr>2. 基于ArrayAdapter定义ListView</vt:lpstr>
      <vt:lpstr>2. 基于ArrayAdapter定义ListView</vt:lpstr>
      <vt:lpstr>2. 基于ArrayAdapter定义ListView</vt:lpstr>
      <vt:lpstr>ArrayAdapter的构造函数</vt:lpstr>
      <vt:lpstr>思考：</vt:lpstr>
      <vt:lpstr>ListView控件的常用事件</vt:lpstr>
      <vt:lpstr>事件处理方法onItemClick()</vt:lpstr>
      <vt:lpstr>3. 基于SimpleAdapter定义ListView</vt:lpstr>
      <vt:lpstr>3. 基于SimpleAdapter定义ListView</vt:lpstr>
      <vt:lpstr>SimpleAdapter 的构造函数参数</vt:lpstr>
      <vt:lpstr>案例实现</vt:lpstr>
      <vt:lpstr>案例实现</vt:lpstr>
      <vt:lpstr>案例实现</vt:lpstr>
      <vt:lpstr>项目拓展</vt:lpstr>
      <vt:lpstr>4.自定义Adapter</vt:lpstr>
      <vt:lpstr>BaseAdapter</vt:lpstr>
      <vt:lpstr>BaseAdapter</vt:lpstr>
      <vt:lpstr>BaseAdapter</vt:lpstr>
      <vt:lpstr>案例实现</vt:lpstr>
      <vt:lpstr>案例实现</vt:lpstr>
      <vt:lpstr>案例实现</vt:lpstr>
      <vt:lpstr>自定义适配器 MyAdapter</vt:lpstr>
      <vt:lpstr> getView() 方法实现(1)</vt:lpstr>
      <vt:lpstr> getView() 方法实现</vt:lpstr>
      <vt:lpstr>getView() 方法</vt:lpstr>
      <vt:lpstr>幻灯片 31</vt:lpstr>
      <vt:lpstr> getView() 方法实现(2)</vt:lpstr>
      <vt:lpstr>幻灯片 33</vt:lpstr>
      <vt:lpstr>幻灯片 34</vt:lpstr>
      <vt:lpstr>getView() 方法实现（3）</vt:lpstr>
      <vt:lpstr>思考：</vt:lpstr>
      <vt:lpstr>幻灯片 37</vt:lpstr>
      <vt:lpstr>5 使用ListActivity类</vt:lpstr>
      <vt:lpstr>5 使用 ListActivity类</vt:lpstr>
      <vt:lpstr>幻灯片 40</vt:lpstr>
      <vt:lpstr>6. 更多AdapterView组件的使用</vt:lpstr>
      <vt:lpstr>4.3.3  Spinner</vt:lpstr>
      <vt:lpstr>6. 更多AdapterView组件的使用</vt:lpstr>
      <vt:lpstr>6. 更多AdapterView组件的使用</vt:lpstr>
      <vt:lpstr>GridView 常用属性</vt:lpstr>
      <vt:lpstr>幻灯片 46</vt:lpstr>
      <vt:lpstr>幻灯片 47</vt:lpstr>
      <vt:lpstr>6. 更多AdapterView组件的使用</vt:lpstr>
      <vt:lpstr>幻灯片 49</vt:lpstr>
      <vt:lpstr>AdapterView 小结</vt:lpstr>
      <vt:lpstr>使用Adapter 定义列表 步骤</vt:lpstr>
      <vt:lpstr>使用自定义Adapter接口</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 美玲</dc:creator>
  <cp:lastModifiedBy>qinghua2017.com</cp:lastModifiedBy>
  <cp:revision>195</cp:revision>
  <dcterms:created xsi:type="dcterms:W3CDTF">2020-10-11T00:18:03Z</dcterms:created>
  <dcterms:modified xsi:type="dcterms:W3CDTF">2021-10-27T02:53:47Z</dcterms:modified>
</cp:coreProperties>
</file>