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8" r:id="rId2"/>
    <p:sldId id="380" r:id="rId3"/>
    <p:sldId id="381" r:id="rId4"/>
    <p:sldId id="382" r:id="rId5"/>
    <p:sldId id="387" r:id="rId6"/>
    <p:sldId id="389" r:id="rId7"/>
    <p:sldId id="473" r:id="rId8"/>
    <p:sldId id="388" r:id="rId9"/>
    <p:sldId id="492" r:id="rId10"/>
    <p:sldId id="553" r:id="rId11"/>
    <p:sldId id="472" r:id="rId12"/>
    <p:sldId id="554" r:id="rId13"/>
    <p:sldId id="555" r:id="rId14"/>
    <p:sldId id="556" r:id="rId15"/>
    <p:sldId id="395" r:id="rId16"/>
    <p:sldId id="397" r:id="rId17"/>
    <p:sldId id="477" r:id="rId18"/>
    <p:sldId id="474" r:id="rId19"/>
    <p:sldId id="475" r:id="rId20"/>
    <p:sldId id="476" r:id="rId21"/>
    <p:sldId id="478" r:id="rId22"/>
    <p:sldId id="463" r:id="rId23"/>
    <p:sldId id="403" r:id="rId24"/>
    <p:sldId id="399" r:id="rId25"/>
    <p:sldId id="557" r:id="rId26"/>
    <p:sldId id="401" r:id="rId27"/>
    <p:sldId id="558" r:id="rId28"/>
    <p:sldId id="406" r:id="rId29"/>
    <p:sldId id="407" r:id="rId30"/>
    <p:sldId id="417" r:id="rId31"/>
    <p:sldId id="418" r:id="rId32"/>
    <p:sldId id="419" r:id="rId33"/>
    <p:sldId id="420" r:id="rId34"/>
    <p:sldId id="421" r:id="rId35"/>
    <p:sldId id="422" r:id="rId36"/>
    <p:sldId id="494" r:id="rId37"/>
    <p:sldId id="462" r:id="rId38"/>
    <p:sldId id="486" r:id="rId39"/>
    <p:sldId id="425" r:id="rId40"/>
    <p:sldId id="480" r:id="rId41"/>
    <p:sldId id="426" r:id="rId42"/>
    <p:sldId id="481" r:id="rId43"/>
    <p:sldId id="427" r:id="rId44"/>
    <p:sldId id="485" r:id="rId45"/>
    <p:sldId id="483" r:id="rId46"/>
    <p:sldId id="487" r:id="rId47"/>
    <p:sldId id="489" r:id="rId48"/>
    <p:sldId id="429" r:id="rId49"/>
    <p:sldId id="552" r:id="rId50"/>
    <p:sldId id="430" r:id="rId51"/>
    <p:sldId id="431" r:id="rId52"/>
    <p:sldId id="432" r:id="rId53"/>
    <p:sldId id="433" r:id="rId54"/>
    <p:sldId id="434" r:id="rId55"/>
    <p:sldId id="435" r:id="rId56"/>
    <p:sldId id="351" r:id="rId57"/>
    <p:sldId id="352" r:id="rId5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C6FC865-9807-4B7B-B883-956F18F088C5}">
          <p14:sldIdLst>
            <p14:sldId id="258"/>
          </p14:sldIdLst>
        </p14:section>
        <p14:section name="3.3 常用布局" id="{7EFD3A89-393B-451B-A77A-05398F9ED2C2}">
          <p14:sldIdLst>
            <p14:sldId id="380"/>
            <p14:sldId id="381"/>
            <p14:sldId id="382"/>
            <p14:sldId id="387"/>
            <p14:sldId id="389"/>
            <p14:sldId id="473"/>
            <p14:sldId id="388"/>
            <p14:sldId id="492"/>
            <p14:sldId id="553"/>
            <p14:sldId id="472"/>
            <p14:sldId id="554"/>
            <p14:sldId id="555"/>
            <p14:sldId id="556"/>
            <p14:sldId id="395"/>
            <p14:sldId id="397"/>
            <p14:sldId id="477"/>
            <p14:sldId id="474"/>
            <p14:sldId id="475"/>
            <p14:sldId id="476"/>
            <p14:sldId id="478"/>
            <p14:sldId id="463"/>
            <p14:sldId id="403"/>
            <p14:sldId id="399"/>
            <p14:sldId id="557"/>
            <p14:sldId id="401"/>
            <p14:sldId id="558"/>
            <p14:sldId id="406"/>
            <p14:sldId id="407"/>
          </p14:sldIdLst>
        </p14:section>
        <p14:section name="案例：注册页面(相对布局)" id="{326E6304-EED7-4C7F-BD71-C8ADAFE81684}">
          <p14:sldIdLst>
            <p14:sldId id="417"/>
            <p14:sldId id="418"/>
            <p14:sldId id="419"/>
            <p14:sldId id="420"/>
            <p14:sldId id="421"/>
            <p14:sldId id="422"/>
            <p14:sldId id="494"/>
          </p14:sldIdLst>
        </p14:section>
        <p14:section name="3.4 控件与布局美化" id="{73F73D09-9E55-4D21-9A03-5EDAB649F2A7}">
          <p14:sldIdLst>
            <p14:sldId id="462"/>
            <p14:sldId id="486"/>
            <p14:sldId id="425"/>
            <p14:sldId id="480"/>
            <p14:sldId id="426"/>
            <p14:sldId id="481"/>
            <p14:sldId id="427"/>
            <p14:sldId id="485"/>
            <p14:sldId id="483"/>
            <p14:sldId id="487"/>
            <p14:sldId id="489"/>
            <p14:sldId id="429"/>
            <p14:sldId id="552"/>
            <p14:sldId id="430"/>
          </p14:sldIdLst>
        </p14:section>
        <p14:section name="案例：登录布局和背景优化" id="{DB097441-6E91-48BF-8270-F89243AA8277}">
          <p14:sldIdLst>
            <p14:sldId id="431"/>
            <p14:sldId id="432"/>
            <p14:sldId id="433"/>
            <p14:sldId id="434"/>
            <p14:sldId id="435"/>
            <p14:sldId id="351"/>
            <p14:sldId id="352"/>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6600"/>
    <a:srgbClr val="008000"/>
    <a:srgbClr val="FF3399"/>
    <a:srgbClr val="FF66CC"/>
    <a:srgbClr val="E32322"/>
    <a:srgbClr val="C4037D"/>
    <a:srgbClr val="8BAB00"/>
    <a:srgbClr val="33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160" autoAdjust="0"/>
  </p:normalViewPr>
  <p:slideViewPr>
    <p:cSldViewPr>
      <p:cViewPr varScale="1">
        <p:scale>
          <a:sx n="98" d="100"/>
          <a:sy n="98" d="100"/>
        </p:scale>
        <p:origin x="1158" y="78"/>
      </p:cViewPr>
      <p:guideLst>
        <p:guide orient="horz" pos="1800"/>
        <p:guide pos="2880"/>
      </p:guideLst>
    </p:cSldViewPr>
  </p:slideViewPr>
  <p:outlineViewPr>
    <p:cViewPr>
      <p:scale>
        <a:sx n="33" d="100"/>
        <a:sy n="33" d="100"/>
      </p:scale>
      <p:origin x="0" y="32290"/>
    </p:cViewPr>
  </p:outlineViewPr>
  <p:notesTextViewPr>
    <p:cViewPr>
      <p:scale>
        <a:sx n="1" d="1"/>
        <a:sy n="1" d="1"/>
      </p:scale>
      <p:origin x="0" y="0"/>
    </p:cViewPr>
  </p:notesTextViewPr>
  <p:sorterViewPr>
    <p:cViewPr>
      <p:scale>
        <a:sx n="100" d="100"/>
        <a:sy n="100" d="100"/>
      </p:scale>
      <p:origin x="0" y="1159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EB0D2-1D84-4B8A-98ED-4119499073F5}" type="datetimeFigureOut">
              <a:rPr lang="zh-CN" altLang="en-US" smtClean="0"/>
              <a:t>2021/9/2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B88E0-741A-4A93-B71A-393E76718F89}" type="slidenum">
              <a:rPr lang="zh-CN" altLang="en-US" smtClean="0"/>
              <a:t>‹#›</a:t>
            </a:fld>
            <a:endParaRPr lang="zh-CN" altLang="en-US"/>
          </a:p>
        </p:txBody>
      </p:sp>
    </p:spTree>
    <p:extLst>
      <p:ext uri="{BB962C8B-B14F-4D97-AF65-F5344CB8AC3E}">
        <p14:creationId xmlns:p14="http://schemas.microsoft.com/office/powerpoint/2010/main" val="100077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jianshu.com/p/ef734937b521"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ianshu.com/p/ef734937b521"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13</a:t>
            </a:fld>
            <a:endParaRPr lang="zh-CN" altLang="en-US"/>
          </a:p>
        </p:txBody>
      </p:sp>
    </p:spTree>
    <p:extLst>
      <p:ext uri="{BB962C8B-B14F-4D97-AF65-F5344CB8AC3E}">
        <p14:creationId xmlns:p14="http://schemas.microsoft.com/office/powerpoint/2010/main" val="2966748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androidx.constraintlayout.widget.ConstraintLayout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0000FF"/>
                </a:solidFill>
                <a:effectLst/>
              </a:rPr>
              <a:t>xmlns:</a:t>
            </a:r>
            <a:r>
              <a:rPr lang="en-US" altLang="zh-CN" b="1" dirty="0" err="1">
                <a:solidFill>
                  <a:srgbClr val="660E7A"/>
                </a:solidFill>
                <a:effectLst/>
              </a:rPr>
              <a:t>app</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/res-auto"</a:t>
            </a:r>
            <a:br>
              <a:rPr lang="en-US" altLang="zh-CN" b="1" dirty="0">
                <a:solidFill>
                  <a:srgbClr val="008000"/>
                </a:solidFill>
                <a:effectLst/>
              </a:rPr>
            </a:br>
            <a:r>
              <a:rPr lang="en-US" altLang="zh-CN" b="1" dirty="0">
                <a:solidFill>
                  <a:srgbClr val="008000"/>
                </a:solidFill>
                <a:effectLst/>
              </a:rPr>
              <a:t>    </a:t>
            </a:r>
            <a:r>
              <a:rPr lang="en-US" altLang="zh-CN" b="1" dirty="0" err="1">
                <a:solidFill>
                  <a:srgbClr val="0000FF"/>
                </a:solidFill>
                <a:effectLst/>
              </a:rPr>
              <a:t>xmlns:</a:t>
            </a:r>
            <a:r>
              <a:rPr lang="en-US" altLang="zh-CN" b="1" dirty="0" err="1">
                <a:solidFill>
                  <a:srgbClr val="660E7A"/>
                </a:solidFill>
                <a:effectLst/>
              </a:rPr>
              <a:t>tools</a:t>
            </a:r>
            <a:r>
              <a:rPr lang="en-US" altLang="zh-CN" b="1" dirty="0">
                <a:solidFill>
                  <a:srgbClr val="0000FF"/>
                </a:solidFill>
                <a:effectLst/>
              </a:rPr>
              <a:t>=</a:t>
            </a:r>
            <a:r>
              <a:rPr lang="en-US" altLang="zh-CN" b="1" dirty="0">
                <a:solidFill>
                  <a:srgbClr val="008000"/>
                </a:solidFill>
                <a:effectLst/>
              </a:rPr>
              <a:t>"http://schemas.android.com/tools"</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btnSubmit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:layout_marginStart</a:t>
            </a:r>
            <a:r>
              <a:rPr lang="en-US" altLang="zh-CN" b="1" dirty="0">
                <a:solidFill>
                  <a:srgbClr val="0000FF"/>
                </a:solidFill>
                <a:effectLst/>
              </a:rPr>
              <a:t>=</a:t>
            </a:r>
            <a:r>
              <a:rPr lang="en-US" altLang="zh-CN" b="1" dirty="0">
                <a:solidFill>
                  <a:srgbClr val="008000"/>
                </a:solidFill>
                <a:effectLst/>
              </a:rPr>
              <a:t>"84dp"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"64dp"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"Submit"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:layout_constraintStart_toStartOf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:layout_constraintTop_toBottomOf</a:t>
            </a:r>
            <a:r>
              <a:rPr lang="en-US" altLang="zh-CN" b="1" dirty="0">
                <a:solidFill>
                  <a:srgbClr val="0000FF"/>
                </a:solidFill>
                <a:effectLst/>
              </a:rPr>
              <a:t>=</a:t>
            </a:r>
            <a:r>
              <a:rPr lang="en-US" altLang="zh-CN" b="1" dirty="0">
                <a:solidFill>
                  <a:srgbClr val="008000"/>
                </a:solidFill>
                <a:effectLst/>
              </a:rPr>
              <a:t>"@+id/editText5"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tools</a:t>
            </a:r>
            <a:r>
              <a:rPr lang="en-US" altLang="zh-CN" b="1" dirty="0" err="1">
                <a:solidFill>
                  <a:srgbClr val="0000FF"/>
                </a:solidFill>
                <a:effectLst/>
              </a:rPr>
              <a:t>:ignore</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MissingConstraints</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EditText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"@+id/editText4"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:layout_marginStart</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:layout_marginEnd</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:ems</a:t>
            </a:r>
            <a:r>
              <a:rPr lang="en-US" altLang="zh-CN" b="1" dirty="0">
                <a:solidFill>
                  <a:srgbClr val="0000FF"/>
                </a:solidFill>
                <a:effectLst/>
              </a:rPr>
              <a:t>=</a:t>
            </a:r>
            <a:r>
              <a:rPr lang="en-US" altLang="zh-CN" b="1" dirty="0">
                <a:solidFill>
                  <a:srgbClr val="008000"/>
                </a:solidFill>
                <a:effectLst/>
              </a:rPr>
              <a:t>"10"</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:inputType</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textPersonName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"Name"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:layout_constraintEnd_toEndOf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:layout_constraintStart_toStartOf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:layout_constraintTop_toTopOf</a:t>
            </a:r>
            <a:r>
              <a:rPr lang="en-US" altLang="zh-CN" b="1" dirty="0">
                <a:solidFill>
                  <a:srgbClr val="0000FF"/>
                </a:solidFill>
                <a:effectLst/>
              </a:rPr>
              <a:t>=</a:t>
            </a:r>
            <a:r>
              <a:rPr lang="en-US" altLang="zh-CN" b="1" dirty="0">
                <a:solidFill>
                  <a:srgbClr val="008000"/>
                </a:solidFill>
                <a:effectLst/>
              </a:rPr>
              <a:t>"parent"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EditText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"@+id/editText5"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:layout_marginStart</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"36dp"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:layout_marginEnd</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:ems</a:t>
            </a:r>
            <a:r>
              <a:rPr lang="en-US" altLang="zh-CN" b="1" dirty="0">
                <a:solidFill>
                  <a:srgbClr val="0000FF"/>
                </a:solidFill>
                <a:effectLst/>
              </a:rPr>
              <a:t>=</a:t>
            </a:r>
            <a:r>
              <a:rPr lang="en-US" altLang="zh-CN" b="1" dirty="0">
                <a:solidFill>
                  <a:srgbClr val="008000"/>
                </a:solidFill>
                <a:effectLst/>
              </a:rPr>
              <a:t>"10"</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:inputType</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textPassword</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:layout_constraintEnd_toEndOf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:layout_constraintHorizontal_bias</a:t>
            </a:r>
            <a:r>
              <a:rPr lang="en-US" altLang="zh-CN" b="1" dirty="0">
                <a:solidFill>
                  <a:srgbClr val="0000FF"/>
                </a:solidFill>
                <a:effectLst/>
              </a:rPr>
              <a:t>=</a:t>
            </a:r>
            <a:r>
              <a:rPr lang="en-US" altLang="zh-CN" b="1" dirty="0">
                <a:solidFill>
                  <a:srgbClr val="008000"/>
                </a:solidFill>
                <a:effectLst/>
              </a:rPr>
              <a:t>"0.5"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:layout_constraintStart_toStartOf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:layout_constraintTop_toBottomOf</a:t>
            </a:r>
            <a:r>
              <a:rPr lang="en-US" altLang="zh-CN" b="1" dirty="0">
                <a:solidFill>
                  <a:srgbClr val="0000FF"/>
                </a:solidFill>
                <a:effectLst/>
              </a:rPr>
              <a:t>=</a:t>
            </a:r>
            <a:r>
              <a:rPr lang="en-US" altLang="zh-CN" b="1" dirty="0">
                <a:solidFill>
                  <a:srgbClr val="008000"/>
                </a:solidFill>
                <a:effectLst/>
              </a:rPr>
              <a:t>"@+id/editText4"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btnCancle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:layout_marginStart</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"64dp"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:layout_marginEnd</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:layout_marginBottom</a:t>
            </a:r>
            <a:r>
              <a:rPr lang="en-US" altLang="zh-CN" b="1" dirty="0">
                <a:solidFill>
                  <a:srgbClr val="0000FF"/>
                </a:solidFill>
                <a:effectLst/>
              </a:rPr>
              <a:t>=</a:t>
            </a:r>
            <a:r>
              <a:rPr lang="en-US" altLang="zh-CN" b="1" dirty="0">
                <a:solidFill>
                  <a:srgbClr val="008000"/>
                </a:solidFill>
                <a:effectLst/>
              </a:rPr>
              <a:t>"8dp"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Cancle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:layout_constraintBottom_toBottomOf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btnSubmit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:layout_constraintEnd_toEndOf</a:t>
            </a:r>
            <a:r>
              <a:rPr lang="en-US" altLang="zh-CN" b="1" dirty="0">
                <a:solidFill>
                  <a:srgbClr val="0000FF"/>
                </a:solidFill>
                <a:effectLst/>
              </a:rPr>
              <a:t>=</a:t>
            </a:r>
            <a:r>
              <a:rPr lang="en-US" altLang="zh-CN" b="1" dirty="0">
                <a:solidFill>
                  <a:srgbClr val="008000"/>
                </a:solidFill>
                <a:effectLst/>
              </a:rPr>
              <a:t>"parent"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:layout_constraintHorizontal_bias</a:t>
            </a:r>
            <a:r>
              <a:rPr lang="en-US" altLang="zh-CN" b="1" dirty="0">
                <a:solidFill>
                  <a:srgbClr val="0000FF"/>
                </a:solidFill>
                <a:effectLst/>
              </a:rPr>
              <a:t>=</a:t>
            </a:r>
            <a:r>
              <a:rPr lang="en-US" altLang="zh-CN" b="1" dirty="0">
                <a:solidFill>
                  <a:srgbClr val="008000"/>
                </a:solidFill>
                <a:effectLst/>
              </a:rPr>
              <a:t>"0.37"</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:layout_constraintStart_toEndOf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btnSubmit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:layout_constraintTop_toBottomOf</a:t>
            </a:r>
            <a:r>
              <a:rPr lang="en-US" altLang="zh-CN" b="1" dirty="0">
                <a:solidFill>
                  <a:srgbClr val="0000FF"/>
                </a:solidFill>
                <a:effectLst/>
              </a:rPr>
              <a:t>=</a:t>
            </a:r>
            <a:r>
              <a:rPr lang="en-US" altLang="zh-CN" b="1" dirty="0">
                <a:solidFill>
                  <a:srgbClr val="008000"/>
                </a:solidFill>
                <a:effectLst/>
              </a:rPr>
              <a:t>"@+id/editText5"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android.support.constraint.Guideline</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"@+id/guideline3"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:orientation</a:t>
            </a:r>
            <a:r>
              <a:rPr lang="en-US" altLang="zh-CN" b="1" dirty="0">
                <a:solidFill>
                  <a:srgbClr val="0000FF"/>
                </a:solidFill>
                <a:effectLst/>
              </a:rPr>
              <a:t>=</a:t>
            </a:r>
            <a:r>
              <a:rPr lang="en-US" altLang="zh-CN" b="1" dirty="0">
                <a:solidFill>
                  <a:srgbClr val="008000"/>
                </a:solidFill>
                <a:effectLst/>
              </a:rPr>
              <a:t>"vertical"</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app</a:t>
            </a:r>
            <a:r>
              <a:rPr lang="en-US" altLang="zh-CN" b="1" dirty="0" err="1">
                <a:solidFill>
                  <a:srgbClr val="0000FF"/>
                </a:solidFill>
                <a:effectLst/>
              </a:rPr>
              <a:t>:layout_constraintGuide_begin</a:t>
            </a:r>
            <a:r>
              <a:rPr lang="en-US" altLang="zh-CN" b="1" dirty="0">
                <a:solidFill>
                  <a:srgbClr val="0000FF"/>
                </a:solidFill>
                <a:effectLst/>
              </a:rPr>
              <a:t>=</a:t>
            </a:r>
            <a:r>
              <a:rPr lang="en-US" altLang="zh-CN" b="1" dirty="0">
                <a:solidFill>
                  <a:srgbClr val="008000"/>
                </a:solidFill>
                <a:effectLst/>
              </a:rPr>
              <a:t>"192dp" </a:t>
            </a:r>
            <a:r>
              <a:rPr lang="en-US" altLang="zh-CN" dirty="0"/>
              <a:t>/&gt;</a:t>
            </a:r>
            <a:br>
              <a:rPr lang="en-US" altLang="zh-CN" dirty="0"/>
            </a:br>
            <a:br>
              <a:rPr lang="en-US" altLang="zh-CN" dirty="0"/>
            </a:br>
            <a:r>
              <a:rPr lang="en-US" altLang="zh-CN" dirty="0"/>
              <a:t>&lt;/</a:t>
            </a:r>
            <a:r>
              <a:rPr lang="en-US" altLang="zh-CN" b="1" dirty="0" err="1">
                <a:solidFill>
                  <a:srgbClr val="000080"/>
                </a:solidFill>
                <a:effectLst/>
              </a:rPr>
              <a:t>androidx.constraintlayout.widget.ConstraintLayout</a:t>
            </a:r>
            <a:r>
              <a:rPr lang="en-US" altLang="zh-CN" dirty="0"/>
              <a:t>&gt;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29</a:t>
            </a:fld>
            <a:endParaRPr lang="zh-CN" altLang="en-US"/>
          </a:p>
        </p:txBody>
      </p:sp>
    </p:spTree>
    <p:extLst>
      <p:ext uri="{BB962C8B-B14F-4D97-AF65-F5344CB8AC3E}">
        <p14:creationId xmlns:p14="http://schemas.microsoft.com/office/powerpoint/2010/main" val="1231013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https://www.jianshu.com/p/ef734937b521</a:t>
            </a: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38</a:t>
            </a:fld>
            <a:endParaRPr lang="zh-CN" altLang="en-US"/>
          </a:p>
        </p:txBody>
      </p:sp>
    </p:spTree>
    <p:extLst>
      <p:ext uri="{BB962C8B-B14F-4D97-AF65-F5344CB8AC3E}">
        <p14:creationId xmlns:p14="http://schemas.microsoft.com/office/powerpoint/2010/main" val="327826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https://www.jianshu.com/p/ef734937b521</a:t>
            </a: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39</a:t>
            </a:fld>
            <a:endParaRPr lang="zh-CN" altLang="en-US"/>
          </a:p>
        </p:txBody>
      </p:sp>
    </p:spTree>
    <p:extLst>
      <p:ext uri="{BB962C8B-B14F-4D97-AF65-F5344CB8AC3E}">
        <p14:creationId xmlns:p14="http://schemas.microsoft.com/office/powerpoint/2010/main" val="214499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15</a:t>
            </a:fld>
            <a:endParaRPr lang="zh-CN" altLang="en-US"/>
          </a:p>
        </p:txBody>
      </p:sp>
    </p:spTree>
    <p:extLst>
      <p:ext uri="{BB962C8B-B14F-4D97-AF65-F5344CB8AC3E}">
        <p14:creationId xmlns:p14="http://schemas.microsoft.com/office/powerpoint/2010/main" val="232365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17</a:t>
            </a:fld>
            <a:endParaRPr lang="zh-CN" altLang="en-US"/>
          </a:p>
        </p:txBody>
      </p:sp>
    </p:spTree>
    <p:extLst>
      <p:ext uri="{BB962C8B-B14F-4D97-AF65-F5344CB8AC3E}">
        <p14:creationId xmlns:p14="http://schemas.microsoft.com/office/powerpoint/2010/main" val="419820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RelativeLayout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:padding</a:t>
            </a:r>
            <a:r>
              <a:rPr lang="en-US" altLang="zh-CN" b="1" dirty="0">
                <a:solidFill>
                  <a:srgbClr val="0000FF"/>
                </a:solidFill>
                <a:effectLst/>
              </a:rPr>
              <a:t>=</a:t>
            </a:r>
            <a:r>
              <a:rPr lang="en-US" altLang="zh-CN" b="1" dirty="0">
                <a:solidFill>
                  <a:srgbClr val="008000"/>
                </a:solidFill>
                <a:effectLst/>
              </a:rPr>
              <a:t>"10dp"</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"Button1"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:layout_toRightOf</a:t>
            </a:r>
            <a:r>
              <a:rPr lang="en-US" altLang="zh-CN" b="1" dirty="0">
                <a:solidFill>
                  <a:srgbClr val="0000FF"/>
                </a:solidFill>
                <a:effectLst/>
              </a:rPr>
              <a:t>=</a:t>
            </a:r>
            <a:r>
              <a:rPr lang="en-US" altLang="zh-CN" b="1" dirty="0">
                <a:solidFill>
                  <a:srgbClr val="008000"/>
                </a:solidFill>
                <a:effectLst/>
              </a:rPr>
              <a:t>"@id/button1"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:paddingLeft</a:t>
            </a:r>
            <a:r>
              <a:rPr lang="en-US" altLang="zh-CN" b="1" dirty="0">
                <a:solidFill>
                  <a:srgbClr val="0000FF"/>
                </a:solidFill>
                <a:effectLst/>
              </a:rPr>
              <a:t>=</a:t>
            </a:r>
            <a:r>
              <a:rPr lang="en-US" altLang="zh-CN" b="1" dirty="0">
                <a:solidFill>
                  <a:srgbClr val="008000"/>
                </a:solidFill>
                <a:effectLst/>
              </a:rPr>
              <a:t>"100dp"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"Button2"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:layout_alignParentBottom</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"Button3"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:layout_toRightOf</a:t>
            </a:r>
            <a:r>
              <a:rPr lang="en-US" altLang="zh-CN" b="1" dirty="0">
                <a:solidFill>
                  <a:srgbClr val="0000FF"/>
                </a:solidFill>
                <a:effectLst/>
              </a:rPr>
              <a:t>=</a:t>
            </a:r>
            <a:r>
              <a:rPr lang="en-US" altLang="zh-CN" b="1" dirty="0">
                <a:solidFill>
                  <a:srgbClr val="008000"/>
                </a:solidFill>
                <a:effectLst/>
              </a:rPr>
              <a:t>"@id/button3"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:layout_alignParentBottom</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:layout_marginLeft</a:t>
            </a:r>
            <a:r>
              <a:rPr lang="en-US" altLang="zh-CN" b="1" dirty="0">
                <a:solidFill>
                  <a:srgbClr val="0000FF"/>
                </a:solidFill>
                <a:effectLst/>
              </a:rPr>
              <a:t>=</a:t>
            </a:r>
            <a:r>
              <a:rPr lang="en-US" altLang="zh-CN" b="1" dirty="0">
                <a:solidFill>
                  <a:srgbClr val="008000"/>
                </a:solidFill>
                <a:effectLst/>
              </a:rPr>
              <a:t>"100dp"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"Button4"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:layout_alignParentTop</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:layout_marginLeft</a:t>
            </a:r>
            <a:r>
              <a:rPr lang="en-US" altLang="zh-CN" b="1" dirty="0">
                <a:solidFill>
                  <a:srgbClr val="0000FF"/>
                </a:solidFill>
                <a:effectLst/>
              </a:rPr>
              <a:t>=</a:t>
            </a:r>
            <a:r>
              <a:rPr lang="en-US" altLang="zh-CN" b="1" dirty="0">
                <a:solidFill>
                  <a:srgbClr val="008000"/>
                </a:solidFill>
                <a:effectLst/>
              </a:rPr>
              <a:t>"50dp"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"button5" </a:t>
            </a:r>
            <a:r>
              <a:rPr lang="en-US" altLang="zh-CN" dirty="0"/>
              <a:t>/&gt;</a:t>
            </a: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"@+id/button6"</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:layout_toRightOf</a:t>
            </a:r>
            <a:r>
              <a:rPr lang="en-US" altLang="zh-CN" b="1" dirty="0">
                <a:solidFill>
                  <a:srgbClr val="0000FF"/>
                </a:solidFill>
                <a:effectLst/>
              </a:rPr>
              <a:t>=</a:t>
            </a:r>
            <a:r>
              <a:rPr lang="en-US" altLang="zh-CN" b="1" dirty="0">
                <a:solidFill>
                  <a:srgbClr val="008000"/>
                </a:solidFill>
                <a:effectLst/>
              </a:rPr>
              <a:t>"@+id/button5"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"@+id/button5"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"15dp"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"button6"</a:t>
            </a:r>
            <a:r>
              <a:rPr lang="en-US" altLang="zh-CN" dirty="0"/>
              <a:t>/&gt;</a:t>
            </a:r>
            <a:br>
              <a:rPr lang="en-US" altLang="zh-CN" dirty="0"/>
            </a:br>
            <a:br>
              <a:rPr lang="en-US" altLang="zh-CN" dirty="0"/>
            </a:br>
            <a:r>
              <a:rPr lang="en-US" altLang="zh-CN" dirty="0"/>
              <a:t>&lt;/</a:t>
            </a:r>
            <a:r>
              <a:rPr lang="en-US" altLang="zh-CN" b="1" dirty="0" err="1">
                <a:solidFill>
                  <a:srgbClr val="000080"/>
                </a:solidFill>
                <a:effectLst/>
              </a:rPr>
              <a:t>RelativeLayout</a:t>
            </a:r>
            <a:r>
              <a:rPr lang="en-US" altLang="zh-CN" dirty="0"/>
              <a:t>&gt;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21</a:t>
            </a:fld>
            <a:endParaRPr lang="zh-CN" altLang="en-US"/>
          </a:p>
        </p:txBody>
      </p:sp>
    </p:spTree>
    <p:extLst>
      <p:ext uri="{BB962C8B-B14F-4D97-AF65-F5344CB8AC3E}">
        <p14:creationId xmlns:p14="http://schemas.microsoft.com/office/powerpoint/2010/main" val="41027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RelativeLayout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0000FF"/>
                </a:solidFill>
                <a:effectLst/>
              </a:rPr>
              <a:t>xmlns:</a:t>
            </a:r>
            <a:r>
              <a:rPr lang="en-US" altLang="zh-CN" b="1" dirty="0" err="1">
                <a:solidFill>
                  <a:srgbClr val="660E7A"/>
                </a:solidFill>
                <a:effectLst/>
              </a:rPr>
              <a:t>app</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/res-auto"</a:t>
            </a:r>
            <a:br>
              <a:rPr lang="en-US" altLang="zh-CN" b="1" dirty="0">
                <a:solidFill>
                  <a:srgbClr val="008000"/>
                </a:solidFill>
                <a:effectLst/>
              </a:rPr>
            </a:br>
            <a:r>
              <a:rPr lang="en-US" altLang="zh-CN" b="1" dirty="0">
                <a:solidFill>
                  <a:srgbClr val="008000"/>
                </a:solidFill>
                <a:effectLst/>
              </a:rPr>
              <a:t>    </a:t>
            </a:r>
            <a:r>
              <a:rPr lang="en-US" altLang="zh-CN" b="1" dirty="0" err="1">
                <a:solidFill>
                  <a:srgbClr val="0000FF"/>
                </a:solidFill>
                <a:effectLst/>
              </a:rPr>
              <a:t>xmlns:</a:t>
            </a:r>
            <a:r>
              <a:rPr lang="en-US" altLang="zh-CN" b="1" dirty="0" err="1">
                <a:solidFill>
                  <a:srgbClr val="660E7A"/>
                </a:solidFill>
                <a:effectLst/>
              </a:rPr>
              <a:t>tools</a:t>
            </a:r>
            <a:r>
              <a:rPr lang="en-US" altLang="zh-CN" b="1" dirty="0">
                <a:solidFill>
                  <a:srgbClr val="0000FF"/>
                </a:solidFill>
                <a:effectLst/>
              </a:rPr>
              <a:t>=</a:t>
            </a:r>
            <a:r>
              <a:rPr lang="en-US" altLang="zh-CN" b="1" dirty="0">
                <a:solidFill>
                  <a:srgbClr val="008000"/>
                </a:solidFill>
                <a:effectLst/>
              </a:rPr>
              <a:t>"http://schemas.android.com/tools"</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:padding</a:t>
            </a:r>
            <a:r>
              <a:rPr lang="en-US" altLang="zh-CN" b="1" dirty="0">
                <a:solidFill>
                  <a:srgbClr val="0000FF"/>
                </a:solidFill>
                <a:effectLst/>
              </a:rPr>
              <a:t>=</a:t>
            </a:r>
            <a:r>
              <a:rPr lang="en-US" altLang="zh-CN" b="1" dirty="0">
                <a:solidFill>
                  <a:srgbClr val="008000"/>
                </a:solidFill>
                <a:effectLst/>
              </a:rPr>
              <a:t>"10dp"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tools</a:t>
            </a:r>
            <a:r>
              <a:rPr lang="en-US" altLang="zh-CN" b="1" dirty="0" err="1">
                <a:solidFill>
                  <a:srgbClr val="0000FF"/>
                </a:solidFill>
                <a:effectLst/>
              </a:rPr>
              <a:t>:context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RegisterActivity</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signup_msg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注册</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:textSize</a:t>
            </a:r>
            <a:r>
              <a:rPr lang="en-US" altLang="zh-CN" b="1" dirty="0">
                <a:solidFill>
                  <a:srgbClr val="0000FF"/>
                </a:solidFill>
                <a:effectLst/>
              </a:rPr>
              <a:t>=</a:t>
            </a:r>
            <a:r>
              <a:rPr lang="en-US" altLang="zh-CN" b="1" dirty="0">
                <a:solidFill>
                  <a:srgbClr val="008000"/>
                </a:solidFill>
                <a:effectLst/>
              </a:rPr>
              <a:t>"25sp"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a:t>
            </a:r>
            <a:r>
              <a:rPr lang="en-US" altLang="zh-CN" b="1" dirty="0">
                <a:solidFill>
                  <a:srgbClr val="0000FF"/>
                </a:solidFill>
                <a:effectLst/>
              </a:rPr>
              <a:t>=</a:t>
            </a:r>
            <a:r>
              <a:rPr lang="en-US" altLang="zh-CN" b="1" dirty="0">
                <a:solidFill>
                  <a:srgbClr val="008000"/>
                </a:solidFill>
                <a:effectLst/>
              </a:rPr>
              <a:t>"25dp"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EditText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username_msg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signup_msg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:singleLine</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:hint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用户名</a:t>
            </a:r>
            <a:r>
              <a:rPr lang="en-US" altLang="zh-CN" b="1" dirty="0">
                <a:solidFill>
                  <a:srgbClr val="008000"/>
                </a:solidFill>
                <a:effectLst/>
              </a:rPr>
              <a:t>"</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EditText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pwd_msg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username_msg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:hint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密码</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:inputType</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textPassword</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EditText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rpwd_msg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pwd_msg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:hint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确认密码</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:inputType</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textPassword</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sex_msg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rpwd_msg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性别</a:t>
            </a:r>
            <a:r>
              <a:rPr lang="en-US" altLang="zh-CN" b="1" dirty="0">
                <a:solidFill>
                  <a:srgbClr val="008000"/>
                </a:solidFill>
                <a:effectLst/>
              </a:rPr>
              <a:t>"</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RadioGroup</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rg_sex</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rpwd_msg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:layout_toEndOf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sex_msg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:layout_toRightOf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sex_msg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:orientation</a:t>
            </a:r>
            <a:r>
              <a:rPr lang="en-US" altLang="zh-CN" b="1" dirty="0">
                <a:solidFill>
                  <a:srgbClr val="0000FF"/>
                </a:solidFill>
                <a:effectLst/>
              </a:rPr>
              <a:t>=</a:t>
            </a:r>
            <a:r>
              <a:rPr lang="en-US" altLang="zh-CN" b="1" dirty="0">
                <a:solidFill>
                  <a:srgbClr val="008000"/>
                </a:solidFill>
                <a:effectLst/>
              </a:rPr>
              <a:t>"horizontal"</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RadioButton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sex_male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:checked</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男</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RadioButton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sex_female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女</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RadioGroup</a:t>
            </a:r>
            <a:r>
              <a:rPr lang="en-US" altLang="zh-CN" dirty="0"/>
              <a:t>&gt;</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academic_text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学历</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rg_sex</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r>
              <a:rPr lang="en-US" altLang="zh-CN" dirty="0"/>
              <a:t>/&gt;</a:t>
            </a:r>
            <a:br>
              <a:rPr lang="en-US" altLang="zh-CN" dirty="0"/>
            </a:br>
            <a:br>
              <a:rPr lang="en-US" altLang="zh-CN" dirty="0"/>
            </a:br>
            <a:r>
              <a:rPr lang="en-US" altLang="zh-CN" dirty="0"/>
              <a:t>    &lt;</a:t>
            </a:r>
            <a:r>
              <a:rPr lang="en-US" altLang="zh-CN" b="1" dirty="0">
                <a:solidFill>
                  <a:srgbClr val="000080"/>
                </a:solidFill>
                <a:effectLst/>
              </a:rPr>
              <a:t>Spinner</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:layout_alignBaseline</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academic_text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rg_sex</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:layout_toEndOf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academic_text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:layout_toRightOf</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academic_text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:entries</a:t>
            </a:r>
            <a:r>
              <a:rPr lang="en-US" altLang="zh-CN" b="1" dirty="0">
                <a:solidFill>
                  <a:srgbClr val="0000FF"/>
                </a:solidFill>
                <a:effectLst/>
              </a:rPr>
              <a:t>=</a:t>
            </a:r>
            <a:r>
              <a:rPr lang="en-US" altLang="zh-CN" b="1" dirty="0">
                <a:solidFill>
                  <a:srgbClr val="008000"/>
                </a:solidFill>
                <a:effectLst/>
              </a:rPr>
              <a:t>"@array/academic"</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:fadeScrollbars</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:prompt</a:t>
            </a:r>
            <a:r>
              <a:rPr lang="en-US" altLang="zh-CN" b="1" dirty="0">
                <a:solidFill>
                  <a:srgbClr val="0000FF"/>
                </a:solidFill>
                <a:effectLst/>
              </a:rPr>
              <a:t>=</a:t>
            </a:r>
            <a:r>
              <a:rPr lang="en-US" altLang="zh-CN" b="1" dirty="0">
                <a:solidFill>
                  <a:srgbClr val="008000"/>
                </a:solidFill>
                <a:effectLst/>
              </a:rPr>
              <a:t>"@string/</a:t>
            </a:r>
            <a:r>
              <a:rPr lang="en-US" altLang="zh-CN" b="1" dirty="0" err="1">
                <a:solidFill>
                  <a:srgbClr val="008000"/>
                </a:solidFill>
                <a:effectLst/>
              </a:rPr>
              <a:t>academic_prompt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:scrollIndicators</a:t>
            </a:r>
            <a:r>
              <a:rPr lang="en-US" altLang="zh-CN" b="1" dirty="0">
                <a:solidFill>
                  <a:srgbClr val="0000FF"/>
                </a:solidFill>
                <a:effectLst/>
              </a:rPr>
              <a:t>=</a:t>
            </a:r>
            <a:r>
              <a:rPr lang="en-US" altLang="zh-CN" b="1" dirty="0">
                <a:solidFill>
                  <a:srgbClr val="008000"/>
                </a:solidFill>
                <a:effectLst/>
              </a:rPr>
              <a:t>"right"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:spinnerMode</a:t>
            </a:r>
            <a:r>
              <a:rPr lang="en-US" altLang="zh-CN" b="1" dirty="0">
                <a:solidFill>
                  <a:srgbClr val="0000FF"/>
                </a:solidFill>
                <a:effectLst/>
              </a:rPr>
              <a:t>=</a:t>
            </a:r>
            <a:r>
              <a:rPr lang="en-US" altLang="zh-CN" b="1" dirty="0">
                <a:solidFill>
                  <a:srgbClr val="008000"/>
                </a:solidFill>
                <a:effectLst/>
              </a:rPr>
              <a:t>"dialog"</a:t>
            </a:r>
            <a:r>
              <a:rPr lang="en-US" altLang="zh-CN" dirty="0"/>
              <a:t>&gt;</a:t>
            </a:r>
            <a:br>
              <a:rPr lang="en-US" altLang="zh-CN" dirty="0"/>
            </a:br>
            <a:br>
              <a:rPr lang="en-US" altLang="zh-CN" dirty="0"/>
            </a:br>
            <a:r>
              <a:rPr lang="en-US" altLang="zh-CN" dirty="0"/>
              <a:t>    &lt;/</a:t>
            </a:r>
            <a:r>
              <a:rPr lang="en-US" altLang="zh-CN" b="1" dirty="0">
                <a:solidFill>
                  <a:srgbClr val="000080"/>
                </a:solidFill>
                <a:effectLst/>
              </a:rPr>
              <a:t>Spinner</a:t>
            </a:r>
            <a:r>
              <a:rPr lang="en-US" altLang="zh-CN" dirty="0"/>
              <a:t>&gt;</a:t>
            </a:r>
            <a:br>
              <a:rPr lang="en-US" altLang="zh-CN" dirty="0"/>
            </a:br>
            <a:r>
              <a:rPr lang="en-US" altLang="zh-CN" dirty="0"/>
              <a:t>    &lt;</a:t>
            </a:r>
            <a:r>
              <a:rPr lang="en-US" altLang="zh-CN" b="1" dirty="0" err="1">
                <a:solidFill>
                  <a:srgbClr val="000080"/>
                </a:solidFill>
                <a:effectLst/>
              </a:rPr>
              <a:t>LinearLayout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hobby_msg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academic_msg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r>
              <a:rPr lang="en-US" altLang="zh-CN" dirty="0"/>
              <a:t>&gt;</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爱好</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CheckBox</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hobby_swim</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游泳</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CheckBox</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hobby_music</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音乐</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CheckBox</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hobby_book</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读书</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LinearLayout</a:t>
            </a:r>
            <a:r>
              <a:rPr lang="en-US" altLang="zh-CN" dirty="0"/>
              <a:t>&gt;</a:t>
            </a: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reg_button</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hobby_msg</a:t>
            </a:r>
            <a:r>
              <a:rPr lang="en-US" altLang="zh-CN" b="1" dirty="0">
                <a:solidFill>
                  <a:srgbClr val="008000"/>
                </a:solidFill>
                <a:effectLst/>
              </a:rPr>
              <a:t>“</a:t>
            </a:r>
          </a:p>
          <a:p>
            <a:r>
              <a:rPr lang="en-US" altLang="zh-CN" b="1" dirty="0">
                <a:solidFill>
                  <a:srgbClr val="660E7A"/>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注册</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:onClick</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onRegClick</a:t>
            </a:r>
            <a:r>
              <a:rPr lang="en-US" altLang="zh-CN" b="1" dirty="0">
                <a:solidFill>
                  <a:srgbClr val="008000"/>
                </a:solidFill>
                <a:effectLst/>
              </a:rPr>
              <a:t>"</a:t>
            </a:r>
            <a:r>
              <a:rPr lang="en-US" altLang="zh-CN" dirty="0"/>
              <a:t>/&gt;</a:t>
            </a:r>
            <a:br>
              <a:rPr lang="en-US" altLang="zh-CN" dirty="0"/>
            </a:br>
            <a:br>
              <a:rPr lang="en-US" altLang="zh-CN" dirty="0"/>
            </a:br>
            <a:r>
              <a:rPr lang="en-US" altLang="zh-CN" dirty="0"/>
              <a:t>&lt;/</a:t>
            </a:r>
            <a:r>
              <a:rPr lang="en-US" altLang="zh-CN" b="1" dirty="0" err="1">
                <a:solidFill>
                  <a:srgbClr val="000080"/>
                </a:solidFill>
                <a:effectLst/>
              </a:rPr>
              <a:t>RelativeLayout</a:t>
            </a:r>
            <a:r>
              <a:rPr lang="en-US" altLang="zh-CN" dirty="0"/>
              <a:t>&gt;</a:t>
            </a: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22</a:t>
            </a:fld>
            <a:endParaRPr lang="zh-CN" altLang="en-US"/>
          </a:p>
        </p:txBody>
      </p:sp>
    </p:spTree>
    <p:extLst>
      <p:ext uri="{BB962C8B-B14F-4D97-AF65-F5344CB8AC3E}">
        <p14:creationId xmlns:p14="http://schemas.microsoft.com/office/powerpoint/2010/main" val="338821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FrameLayout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"@+id/tv_frame1"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"300dp"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"300dp"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"#FF6143"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TextView</a:t>
            </a:r>
            <a:r>
              <a:rPr lang="en-US" altLang="zh-CN" b="1" dirty="0">
                <a:solidFill>
                  <a:srgbClr val="008000"/>
                </a:solidFill>
                <a:effectLst/>
              </a:rPr>
              <a:t> 1"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"@+id/tv_frame2"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"#7BFE00"</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TextView</a:t>
            </a:r>
            <a:r>
              <a:rPr lang="en-US" altLang="zh-CN" b="1" dirty="0">
                <a:solidFill>
                  <a:srgbClr val="008000"/>
                </a:solidFill>
                <a:effectLst/>
              </a:rPr>
              <a:t> 2"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"@+id/tv_frame3"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"#FFFF00"</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TextView</a:t>
            </a:r>
            <a:r>
              <a:rPr lang="en-US" altLang="zh-CN" b="1" dirty="0">
                <a:solidFill>
                  <a:srgbClr val="008000"/>
                </a:solidFill>
                <a:effectLst/>
              </a:rPr>
              <a:t> 3"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"@+id/tv_frame4"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"150dp"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"150dp"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"#00FFFF"</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TextView</a:t>
            </a:r>
            <a:r>
              <a:rPr lang="en-US" altLang="zh-CN" b="1" dirty="0">
                <a:solidFill>
                  <a:srgbClr val="008000"/>
                </a:solidFill>
                <a:effectLst/>
              </a:rPr>
              <a:t> 4" </a:t>
            </a:r>
            <a:r>
              <a:rPr lang="en-US" altLang="zh-CN" dirty="0"/>
              <a:t>/&gt;</a:t>
            </a:r>
            <a:br>
              <a:rPr lang="en-US" altLang="zh-CN" dirty="0"/>
            </a:br>
            <a:r>
              <a:rPr lang="en-US" altLang="zh-CN" dirty="0"/>
              <a:t>&lt;/</a:t>
            </a:r>
            <a:r>
              <a:rPr lang="en-US" altLang="zh-CN" b="1" dirty="0" err="1">
                <a:solidFill>
                  <a:srgbClr val="000080"/>
                </a:solidFill>
                <a:effectLst/>
              </a:rPr>
              <a:t>FrameLayout</a:t>
            </a:r>
            <a:r>
              <a:rPr lang="en-US" altLang="zh-CN" dirty="0"/>
              <a:t>&gt;</a:t>
            </a:r>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23</a:t>
            </a:fld>
            <a:endParaRPr lang="zh-CN" altLang="en-US"/>
          </a:p>
        </p:txBody>
      </p:sp>
    </p:spTree>
    <p:extLst>
      <p:ext uri="{BB962C8B-B14F-4D97-AF65-F5344CB8AC3E}">
        <p14:creationId xmlns:p14="http://schemas.microsoft.com/office/powerpoint/2010/main" val="205092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TableLayout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err="1">
                <a:solidFill>
                  <a:srgbClr val="000080"/>
                </a:solidFill>
                <a:effectLst/>
              </a:rPr>
              <a:t>TableRow</a:t>
            </a:r>
            <a:r>
              <a:rPr lang="en-US" altLang="zh-CN" dirty="0"/>
              <a:t>&gt;</a:t>
            </a:r>
            <a:r>
              <a:rPr lang="zh-CN" altLang="en-US" dirty="0"/>
              <a:t>　　</a:t>
            </a:r>
            <a:r>
              <a:rPr lang="en-US" altLang="zh-CN" i="1" dirty="0">
                <a:solidFill>
                  <a:srgbClr val="808080"/>
                </a:solidFill>
                <a:effectLst/>
              </a:rPr>
              <a:t>&lt;!-- </a:t>
            </a:r>
            <a:r>
              <a:rPr lang="zh-CN" altLang="en-US" i="1" dirty="0">
                <a:solidFill>
                  <a:srgbClr val="808080"/>
                </a:solidFill>
                <a:effectLst/>
              </a:rPr>
              <a:t>第</a:t>
            </a:r>
            <a:r>
              <a:rPr lang="en-US" altLang="zh-CN" i="1" dirty="0">
                <a:solidFill>
                  <a:srgbClr val="808080"/>
                </a:solidFill>
                <a:effectLst/>
              </a:rPr>
              <a:t>1</a:t>
            </a:r>
            <a:r>
              <a:rPr lang="zh-CN" altLang="en-US" i="1" dirty="0">
                <a:solidFill>
                  <a:srgbClr val="808080"/>
                </a:solidFill>
                <a:effectLst/>
              </a:rPr>
              <a:t>行 </a:t>
            </a:r>
            <a:r>
              <a:rPr lang="en-US" altLang="zh-CN" i="1" dirty="0">
                <a:solidFill>
                  <a:srgbClr val="808080"/>
                </a:solidFill>
                <a:effectLst/>
              </a:rPr>
              <a:t>--&gt;</a:t>
            </a:r>
            <a:br>
              <a:rPr lang="en-US" altLang="zh-CN" i="1" dirty="0">
                <a:solidFill>
                  <a:srgbClr val="808080"/>
                </a:solidFill>
                <a:effectLst/>
              </a:rPr>
            </a:br>
            <a:r>
              <a:rPr lang="en-US" altLang="zh-CN" i="1" dirty="0">
                <a:solidFill>
                  <a:srgbClr val="808080"/>
                </a:solidFill>
                <a:effectLst/>
              </a:rPr>
              <a:t>        </a:t>
            </a:r>
            <a:r>
              <a:rPr lang="zh-CN" altLang="en-US" dirty="0"/>
              <a:t>　</a:t>
            </a:r>
            <a:r>
              <a:rPr lang="en-US" altLang="zh-CN" dirty="0"/>
              <a:t>&lt;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en-US" altLang="zh-CN" dirty="0"/>
              <a:t>        </a:t>
            </a:r>
            <a:r>
              <a:rPr lang="zh-CN" altLang="en-US" dirty="0"/>
              <a:t>　</a:t>
            </a:r>
            <a:r>
              <a:rPr lang="en-US" altLang="zh-CN" dirty="0"/>
              <a:t>&lt;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a:t>
            </a:r>
            <a:r>
              <a:rPr lang="en-US" altLang="zh-CN" b="1" dirty="0">
                <a:solidFill>
                  <a:srgbClr val="0000FF"/>
                </a:solidFill>
                <a:effectLst/>
              </a:rPr>
              <a:t>=</a:t>
            </a:r>
            <a:r>
              <a:rPr lang="en-US" altLang="zh-CN" b="1" dirty="0">
                <a:solidFill>
                  <a:srgbClr val="008000"/>
                </a:solidFill>
                <a:effectLst/>
              </a:rPr>
              <a:t>"2"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TableRow</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TableRow</a:t>
            </a:r>
            <a:r>
              <a:rPr lang="en-US" altLang="zh-CN" dirty="0"/>
              <a:t>&gt;</a:t>
            </a:r>
            <a:r>
              <a:rPr lang="zh-CN" altLang="en-US" dirty="0"/>
              <a:t>　　</a:t>
            </a:r>
            <a:r>
              <a:rPr lang="en-US" altLang="zh-CN" i="1" dirty="0">
                <a:solidFill>
                  <a:srgbClr val="808080"/>
                </a:solidFill>
                <a:effectLst/>
              </a:rPr>
              <a:t>&lt;!-- </a:t>
            </a:r>
            <a:r>
              <a:rPr lang="zh-CN" altLang="en-US" i="1" dirty="0">
                <a:solidFill>
                  <a:srgbClr val="808080"/>
                </a:solidFill>
                <a:effectLst/>
              </a:rPr>
              <a:t>第</a:t>
            </a:r>
            <a:r>
              <a:rPr lang="en-US" altLang="zh-CN" i="1" dirty="0">
                <a:solidFill>
                  <a:srgbClr val="808080"/>
                </a:solidFill>
                <a:effectLst/>
              </a:rPr>
              <a:t>2</a:t>
            </a:r>
            <a:r>
              <a:rPr lang="zh-CN" altLang="en-US" i="1" dirty="0">
                <a:solidFill>
                  <a:srgbClr val="808080"/>
                </a:solidFill>
                <a:effectLst/>
              </a:rPr>
              <a:t>行 </a:t>
            </a:r>
            <a:r>
              <a:rPr lang="en-US" altLang="zh-CN" i="1" dirty="0">
                <a:solidFill>
                  <a:srgbClr val="808080"/>
                </a:solidFill>
                <a:effectLst/>
              </a:rPr>
              <a:t>--&gt;</a:t>
            </a:r>
            <a:br>
              <a:rPr lang="en-US" altLang="zh-CN" i="1" dirty="0">
                <a:solidFill>
                  <a:srgbClr val="808080"/>
                </a:solidFill>
                <a:effectLst/>
              </a:rPr>
            </a:br>
            <a:br>
              <a:rPr lang="en-US" altLang="zh-CN" i="1" dirty="0">
                <a:solidFill>
                  <a:srgbClr val="808080"/>
                </a:solidFill>
                <a:effectLst/>
              </a:rPr>
            </a:br>
            <a:r>
              <a:rPr lang="en-US" altLang="zh-CN" i="1" dirty="0">
                <a:solidFill>
                  <a:srgbClr val="808080"/>
                </a:solidFill>
                <a:effectLst/>
              </a:rPr>
              <a:t>        </a:t>
            </a:r>
            <a:r>
              <a:rPr lang="zh-CN" altLang="en-US" dirty="0"/>
              <a:t>　</a:t>
            </a:r>
            <a:r>
              <a:rPr lang="en-US" altLang="zh-CN" dirty="0"/>
              <a:t>&lt;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a:t>
            </a:r>
            <a:r>
              <a:rPr lang="en-US" altLang="zh-CN" b="1" dirty="0">
                <a:solidFill>
                  <a:srgbClr val="0000FF"/>
                </a:solidFill>
                <a:effectLst/>
              </a:rPr>
              <a:t>=</a:t>
            </a:r>
            <a:r>
              <a:rPr lang="en-US" altLang="zh-CN" b="1" dirty="0">
                <a:solidFill>
                  <a:srgbClr val="008000"/>
                </a:solidFill>
                <a:effectLst/>
              </a:rPr>
              <a:t>"1"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en-US" altLang="zh-CN" dirty="0"/>
              <a:t>        </a:t>
            </a:r>
            <a:r>
              <a:rPr lang="zh-CN" altLang="en-US" dirty="0"/>
              <a:t>　</a:t>
            </a:r>
            <a:r>
              <a:rPr lang="en-US" altLang="zh-CN" dirty="0"/>
              <a:t>&lt;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a:t>
            </a:r>
            <a:r>
              <a:rPr lang="en-US" altLang="zh-CN" b="1" dirty="0">
                <a:solidFill>
                  <a:srgbClr val="0000FF"/>
                </a:solidFill>
                <a:effectLst/>
              </a:rPr>
              <a:t>=</a:t>
            </a:r>
            <a:r>
              <a:rPr lang="en-US" altLang="zh-CN" b="1" dirty="0">
                <a:solidFill>
                  <a:srgbClr val="008000"/>
                </a:solidFill>
                <a:effectLst/>
              </a:rPr>
              <a:t>"3"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zh-CN" altLang="en-US" dirty="0"/>
              <a:t>　   </a:t>
            </a:r>
            <a:r>
              <a:rPr lang="en-US" altLang="zh-CN" dirty="0"/>
              <a:t>&lt;/</a:t>
            </a:r>
            <a:r>
              <a:rPr lang="en-US" altLang="zh-CN" b="1" dirty="0" err="1">
                <a:solidFill>
                  <a:srgbClr val="000080"/>
                </a:solidFill>
                <a:effectLst/>
              </a:rPr>
              <a:t>TableRow</a:t>
            </a:r>
            <a:r>
              <a:rPr lang="en-US" altLang="zh-CN" dirty="0"/>
              <a:t>&gt;</a:t>
            </a:r>
            <a:br>
              <a:rPr lang="en-US" altLang="zh-CN" dirty="0"/>
            </a:br>
            <a:r>
              <a:rPr lang="en-US" altLang="zh-CN" dirty="0"/>
              <a:t>    &lt;</a:t>
            </a:r>
            <a:r>
              <a:rPr lang="en-US" altLang="zh-CN" b="1" dirty="0" err="1">
                <a:solidFill>
                  <a:srgbClr val="000080"/>
                </a:solidFill>
                <a:effectLst/>
              </a:rPr>
              <a:t>TableRow</a:t>
            </a:r>
            <a:r>
              <a:rPr lang="en-US" altLang="zh-CN" dirty="0"/>
              <a:t>&gt; </a:t>
            </a:r>
            <a:r>
              <a:rPr lang="zh-CN" altLang="en-US" dirty="0"/>
              <a:t>　 </a:t>
            </a:r>
            <a:r>
              <a:rPr lang="en-US" altLang="zh-CN" i="1" dirty="0">
                <a:solidFill>
                  <a:srgbClr val="808080"/>
                </a:solidFill>
                <a:effectLst/>
              </a:rPr>
              <a:t>&lt;!-- </a:t>
            </a:r>
            <a:r>
              <a:rPr lang="zh-CN" altLang="en-US" i="1" dirty="0">
                <a:solidFill>
                  <a:srgbClr val="808080"/>
                </a:solidFill>
                <a:effectLst/>
              </a:rPr>
              <a:t>第</a:t>
            </a:r>
            <a:r>
              <a:rPr lang="en-US" altLang="zh-CN" i="1" dirty="0">
                <a:solidFill>
                  <a:srgbClr val="808080"/>
                </a:solidFill>
                <a:effectLst/>
              </a:rPr>
              <a:t>3</a:t>
            </a:r>
            <a:r>
              <a:rPr lang="zh-CN" altLang="en-US" i="1" dirty="0">
                <a:solidFill>
                  <a:srgbClr val="808080"/>
                </a:solidFill>
                <a:effectLst/>
              </a:rPr>
              <a:t>行 </a:t>
            </a:r>
            <a:r>
              <a:rPr lang="en-US" altLang="zh-CN" i="1" dirty="0">
                <a:solidFill>
                  <a:srgbClr val="808080"/>
                </a:solidFill>
                <a:effectLst/>
              </a:rPr>
              <a:t>--&gt;</a:t>
            </a:r>
            <a:br>
              <a:rPr lang="en-US" altLang="zh-CN" i="1" dirty="0">
                <a:solidFill>
                  <a:srgbClr val="808080"/>
                </a:solidFill>
                <a:effectLst/>
              </a:rPr>
            </a:br>
            <a:r>
              <a:rPr lang="en-US" altLang="zh-CN" i="1" dirty="0">
                <a:solidFill>
                  <a:srgbClr val="808080"/>
                </a:solidFill>
                <a:effectLst/>
              </a:rPr>
              <a:t>        </a:t>
            </a:r>
            <a:r>
              <a:rPr lang="en-US" altLang="zh-CN" dirty="0"/>
              <a:t>&lt;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"@+id/mImageView6"</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:layout_span</a:t>
            </a:r>
            <a:r>
              <a:rPr lang="en-US" altLang="zh-CN" b="1" dirty="0">
                <a:solidFill>
                  <a:srgbClr val="0000FF"/>
                </a:solidFill>
                <a:effectLst/>
              </a:rPr>
              <a:t>=</a:t>
            </a:r>
            <a:r>
              <a:rPr lang="en-US" altLang="zh-CN" b="1" dirty="0">
                <a:solidFill>
                  <a:srgbClr val="008000"/>
                </a:solidFill>
                <a:effectLst/>
              </a:rPr>
              <a:t>"2"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err="1">
                <a:solidFill>
                  <a:srgbClr val="000080"/>
                </a:solidFill>
                <a:effectLst/>
              </a:rPr>
              <a:t>ImageView</a:t>
            </a: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"@+id/mImageView7"</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a:t>
            </a:r>
            <a:r>
              <a:rPr lang="en-US" altLang="zh-CN" b="1" dirty="0">
                <a:solidFill>
                  <a:srgbClr val="0000FF"/>
                </a:solidFill>
                <a:effectLst/>
              </a:rPr>
              <a:t>=</a:t>
            </a:r>
            <a:r>
              <a:rPr lang="en-US" altLang="zh-CN" b="1" dirty="0">
                <a:solidFill>
                  <a:srgbClr val="008000"/>
                </a:solidFill>
                <a:effectLst/>
              </a:rPr>
              <a:t>"4"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:src</a:t>
            </a:r>
            <a:r>
              <a:rPr lang="en-US" altLang="zh-CN" b="1" dirty="0">
                <a:solidFill>
                  <a:srgbClr val="0000FF"/>
                </a:solidFill>
                <a:effectLst/>
              </a:rPr>
              <a:t>=</a:t>
            </a:r>
            <a:r>
              <a:rPr lang="en-US" altLang="zh-CN" b="1" dirty="0">
                <a:solidFill>
                  <a:srgbClr val="008000"/>
                </a:solidFill>
                <a:effectLst/>
              </a:rPr>
              <a:t>"@mipmap/</a:t>
            </a:r>
            <a:r>
              <a:rPr lang="en-US" altLang="zh-CN" b="1" dirty="0" err="1">
                <a:solidFill>
                  <a:srgbClr val="008000"/>
                </a:solidFill>
                <a:effectLst/>
              </a:rPr>
              <a:t>ic_launcher_round</a:t>
            </a:r>
            <a:r>
              <a:rPr lang="en-US" altLang="zh-CN" b="1" dirty="0">
                <a:solidFill>
                  <a:srgbClr val="008000"/>
                </a:solidFill>
                <a:effectLst/>
              </a:rPr>
              <a:t>" </a:t>
            </a:r>
            <a:r>
              <a:rPr lang="en-US" altLang="zh-CN" dirty="0"/>
              <a:t>/&gt;</a:t>
            </a:r>
            <a:br>
              <a:rPr lang="en-US" altLang="zh-CN" dirty="0"/>
            </a:br>
            <a:r>
              <a:rPr lang="zh-CN" altLang="en-US" dirty="0"/>
              <a:t>　</a:t>
            </a:r>
            <a:r>
              <a:rPr lang="en-US" altLang="zh-CN" dirty="0"/>
              <a:t>&lt;/</a:t>
            </a:r>
            <a:r>
              <a:rPr lang="en-US" altLang="zh-CN" b="1" dirty="0" err="1">
                <a:solidFill>
                  <a:srgbClr val="000080"/>
                </a:solidFill>
                <a:effectLst/>
              </a:rPr>
              <a:t>TableRow</a:t>
            </a:r>
            <a:r>
              <a:rPr lang="en-US" altLang="zh-CN" dirty="0"/>
              <a:t>&gt;</a:t>
            </a:r>
            <a:br>
              <a:rPr lang="en-US" altLang="zh-CN" dirty="0"/>
            </a:br>
            <a:r>
              <a:rPr lang="en-US" altLang="zh-CN" dirty="0"/>
              <a:t>    &lt;/</a:t>
            </a:r>
            <a:r>
              <a:rPr lang="en-US" altLang="zh-CN" b="1" dirty="0" err="1">
                <a:solidFill>
                  <a:srgbClr val="000080"/>
                </a:solidFill>
                <a:effectLst/>
              </a:rPr>
              <a:t>TableLayout</a:t>
            </a:r>
            <a:r>
              <a:rPr lang="en-US" altLang="zh-CN" dirty="0"/>
              <a:t>&gt;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24</a:t>
            </a:fld>
            <a:endParaRPr lang="zh-CN" altLang="en-US"/>
          </a:p>
        </p:txBody>
      </p:sp>
    </p:spTree>
    <p:extLst>
      <p:ext uri="{BB962C8B-B14F-4D97-AF65-F5344CB8AC3E}">
        <p14:creationId xmlns:p14="http://schemas.microsoft.com/office/powerpoint/2010/main" val="263523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https://www.runoob.com/w3cnote/android-tutorial-tablelayout.html</a:t>
            </a: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25</a:t>
            </a:fld>
            <a:endParaRPr lang="zh-CN" altLang="en-US"/>
          </a:p>
        </p:txBody>
      </p:sp>
    </p:spTree>
    <p:extLst>
      <p:ext uri="{BB962C8B-B14F-4D97-AF65-F5344CB8AC3E}">
        <p14:creationId xmlns:p14="http://schemas.microsoft.com/office/powerpoint/2010/main" val="3980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GridLayout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:columnCount</a:t>
            </a:r>
            <a:r>
              <a:rPr lang="en-US" altLang="zh-CN" b="1" dirty="0">
                <a:solidFill>
                  <a:srgbClr val="0000FF"/>
                </a:solidFill>
                <a:effectLst/>
              </a:rPr>
              <a:t>=</a:t>
            </a:r>
            <a:r>
              <a:rPr lang="en-US" altLang="zh-CN" b="1" dirty="0">
                <a:solidFill>
                  <a:srgbClr val="008000"/>
                </a:solidFill>
                <a:effectLst/>
              </a:rPr>
              <a:t>"4"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:rowCount</a:t>
            </a:r>
            <a:r>
              <a:rPr lang="en-US" altLang="zh-CN" b="1" dirty="0">
                <a:solidFill>
                  <a:srgbClr val="0000FF"/>
                </a:solidFill>
                <a:effectLst/>
              </a:rPr>
              <a:t>=</a:t>
            </a:r>
            <a:r>
              <a:rPr lang="en-US" altLang="zh-CN" b="1" dirty="0">
                <a:solidFill>
                  <a:srgbClr val="008000"/>
                </a:solidFill>
                <a:effectLst/>
              </a:rPr>
              <a:t>"6"</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:layout_columnSpan</a:t>
            </a:r>
            <a:r>
              <a:rPr lang="en-US" altLang="zh-CN" b="1" dirty="0">
                <a:solidFill>
                  <a:srgbClr val="0000FF"/>
                </a:solidFill>
                <a:effectLst/>
              </a:rPr>
              <a:t>=</a:t>
            </a:r>
            <a:r>
              <a:rPr lang="en-US" altLang="zh-CN" b="1" dirty="0">
                <a:solidFill>
                  <a:srgbClr val="008000"/>
                </a:solidFill>
                <a:effectLst/>
              </a:rPr>
              <a:t>"2"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"fill"</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:textSize</a:t>
            </a:r>
            <a:r>
              <a:rPr lang="en-US" altLang="zh-CN" b="1" dirty="0">
                <a:solidFill>
                  <a:srgbClr val="0000FF"/>
                </a:solidFill>
                <a:effectLst/>
              </a:rPr>
              <a:t>=</a:t>
            </a:r>
            <a:r>
              <a:rPr lang="en-US" altLang="zh-CN" b="1" dirty="0">
                <a:solidFill>
                  <a:srgbClr val="008000"/>
                </a:solidFill>
                <a:effectLst/>
              </a:rPr>
              <a:t>"25sp"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"0"</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"C"</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:layout_column</a:t>
            </a:r>
            <a:r>
              <a:rPr lang="en-US" altLang="zh-CN" b="1" dirty="0">
                <a:solidFill>
                  <a:srgbClr val="0000FF"/>
                </a:solidFill>
                <a:effectLst/>
              </a:rPr>
              <a:t>=</a:t>
            </a:r>
            <a:r>
              <a:rPr lang="en-US" altLang="zh-CN" b="1" dirty="0">
                <a:solidFill>
                  <a:srgbClr val="008000"/>
                </a:solidFill>
                <a:effectLst/>
              </a:rPr>
              <a:t>"3"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"1"</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"2"</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"3"</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"4"</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"5"</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"6"</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"7"</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"8"</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"9"</a:t>
            </a:r>
            <a:r>
              <a:rPr lang="en-US" altLang="zh-CN" dirty="0"/>
              <a:t>/&gt;</a:t>
            </a: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"fill"</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:layout_rowSpan</a:t>
            </a:r>
            <a:r>
              <a:rPr lang="en-US" altLang="zh-CN" b="1" dirty="0">
                <a:solidFill>
                  <a:srgbClr val="0000FF"/>
                </a:solidFill>
                <a:effectLst/>
              </a:rPr>
              <a:t>=</a:t>
            </a:r>
            <a:r>
              <a:rPr lang="en-US" altLang="zh-CN" b="1" dirty="0">
                <a:solidFill>
                  <a:srgbClr val="008000"/>
                </a:solidFill>
                <a:effectLst/>
              </a:rPr>
              <a:t>"3"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 </a:t>
            </a:r>
            <a:r>
              <a:rPr lang="en-US" altLang="zh-CN" dirty="0"/>
              <a:t>/&gt;</a:t>
            </a:r>
            <a:br>
              <a:rPr lang="en-US" altLang="zh-CN" dirty="0"/>
            </a:br>
            <a:r>
              <a:rPr lang="en-US" altLang="zh-CN" dirty="0"/>
              <a:t>    &lt;</a:t>
            </a:r>
            <a:r>
              <a:rPr lang="en-US" altLang="zh-CN" b="1" dirty="0">
                <a:solidFill>
                  <a:srgbClr val="000080"/>
                </a:solidFill>
                <a:effectLst/>
              </a:rPr>
              <a:t>Button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"0"</a:t>
            </a:r>
            <a:r>
              <a:rPr lang="en-US" altLang="zh-CN" dirty="0"/>
              <a:t>/&gt;</a:t>
            </a: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"fill"</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:layout_columnSpan</a:t>
            </a:r>
            <a:r>
              <a:rPr lang="en-US" altLang="zh-CN" b="1" dirty="0">
                <a:solidFill>
                  <a:srgbClr val="0000FF"/>
                </a:solidFill>
                <a:effectLst/>
              </a:rPr>
              <a:t>=</a:t>
            </a:r>
            <a:r>
              <a:rPr lang="en-US" altLang="zh-CN" b="1" dirty="0">
                <a:solidFill>
                  <a:srgbClr val="008000"/>
                </a:solidFill>
                <a:effectLst/>
              </a:rPr>
              <a:t>"2"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"00"</a:t>
            </a:r>
            <a:r>
              <a:rPr lang="en-US" altLang="zh-CN" dirty="0"/>
              <a:t>/&gt;</a:t>
            </a: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"fill"</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:layout_columnSpan</a:t>
            </a:r>
            <a:r>
              <a:rPr lang="en-US" altLang="zh-CN" b="1" dirty="0">
                <a:solidFill>
                  <a:srgbClr val="0000FF"/>
                </a:solidFill>
                <a:effectLst/>
              </a:rPr>
              <a:t>=</a:t>
            </a:r>
            <a:r>
              <a:rPr lang="en-US" altLang="zh-CN" b="1" dirty="0">
                <a:solidFill>
                  <a:srgbClr val="008000"/>
                </a:solidFill>
                <a:effectLst/>
              </a:rPr>
              <a:t>"3"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en-US" altLang="zh-CN" dirty="0"/>
              <a:t>/&gt;</a:t>
            </a:r>
            <a:br>
              <a:rPr lang="en-US" altLang="zh-CN" dirty="0"/>
            </a:br>
            <a:r>
              <a:rPr lang="en-US" altLang="zh-CN" dirty="0"/>
              <a:t>&lt;/</a:t>
            </a:r>
            <a:r>
              <a:rPr lang="en-US" altLang="zh-CN" b="1" dirty="0" err="1">
                <a:solidFill>
                  <a:srgbClr val="000080"/>
                </a:solidFill>
                <a:effectLst/>
              </a:rPr>
              <a:t>GridLayout</a:t>
            </a:r>
            <a:r>
              <a:rPr lang="en-US" altLang="zh-CN"/>
              <a:t>&gt;</a:t>
            </a:r>
            <a:br>
              <a:rPr lang="en-US" altLang="zh-CN"/>
            </a:br>
            <a:endParaRPr lang="zh-CN" altLang="en-US"/>
          </a:p>
        </p:txBody>
      </p:sp>
      <p:sp>
        <p:nvSpPr>
          <p:cNvPr id="4" name="灯片编号占位符 3"/>
          <p:cNvSpPr>
            <a:spLocks noGrp="1"/>
          </p:cNvSpPr>
          <p:nvPr>
            <p:ph type="sldNum" sz="quarter" idx="5"/>
          </p:nvPr>
        </p:nvSpPr>
        <p:spPr/>
        <p:txBody>
          <a:bodyPr/>
          <a:lstStyle/>
          <a:p>
            <a:fld id="{D23B88E0-741A-4A93-B71A-393E76718F89}" type="slidenum">
              <a:rPr lang="zh-CN" altLang="en-US" smtClean="0"/>
              <a:t>26</a:t>
            </a:fld>
            <a:endParaRPr lang="zh-CN" altLang="en-US"/>
          </a:p>
        </p:txBody>
      </p:sp>
    </p:spTree>
    <p:extLst>
      <p:ext uri="{BB962C8B-B14F-4D97-AF65-F5344CB8AC3E}">
        <p14:creationId xmlns:p14="http://schemas.microsoft.com/office/powerpoint/2010/main" val="343768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4" name="矩形 13"/>
          <p:cNvSpPr/>
          <p:nvPr userDrawn="1"/>
        </p:nvSpPr>
        <p:spPr>
          <a:xfrm>
            <a:off x="796530" y="5371042"/>
            <a:ext cx="8347468" cy="34925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p>
        </p:txBody>
      </p:sp>
      <p:sp>
        <p:nvSpPr>
          <p:cNvPr id="15" name="矩形 14"/>
          <p:cNvSpPr/>
          <p:nvPr userDrawn="1"/>
        </p:nvSpPr>
        <p:spPr>
          <a:xfrm>
            <a:off x="8" y="5371042"/>
            <a:ext cx="796529" cy="34925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8" name="椭圆 7"/>
          <p:cNvSpPr/>
          <p:nvPr userDrawn="1"/>
        </p:nvSpPr>
        <p:spPr>
          <a:xfrm>
            <a:off x="1556580" y="1357527"/>
            <a:ext cx="2088000" cy="1740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sp>
        <p:nvSpPr>
          <p:cNvPr id="9" name="Rectangle 52"/>
          <p:cNvSpPr>
            <a:spLocks noChangeArrowheads="1"/>
          </p:cNvSpPr>
          <p:nvPr userDrawn="1"/>
        </p:nvSpPr>
        <p:spPr bwMode="ltGray">
          <a:xfrm>
            <a:off x="5651500" y="0"/>
            <a:ext cx="3492500" cy="203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b="0"/>
          </a:p>
        </p:txBody>
      </p:sp>
      <p:grpSp>
        <p:nvGrpSpPr>
          <p:cNvPr id="11" name="Group 53"/>
          <p:cNvGrpSpPr>
            <a:grpSpLocks/>
          </p:cNvGrpSpPr>
          <p:nvPr userDrawn="1"/>
        </p:nvGrpSpPr>
        <p:grpSpPr bwMode="auto">
          <a:xfrm>
            <a:off x="5651500" y="1657619"/>
            <a:ext cx="3492500" cy="298979"/>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Rectangle 60"/>
          <p:cNvSpPr>
            <a:spLocks noChangeArrowheads="1"/>
          </p:cNvSpPr>
          <p:nvPr userDrawn="1"/>
        </p:nvSpPr>
        <p:spPr bwMode="black">
          <a:xfrm>
            <a:off x="0" y="2017452"/>
            <a:ext cx="9144000" cy="595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b="0"/>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276600" cy="204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7" y="0"/>
            <a:ext cx="2373313" cy="201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7056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27543"/>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55799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364984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525802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8"/>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8"/>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86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文本框 14"/>
          <p:cNvSpPr txBox="1"/>
          <p:nvPr userDrawn="1"/>
        </p:nvSpPr>
        <p:spPr>
          <a:xfrm>
            <a:off x="3923935" y="1338057"/>
            <a:ext cx="3179649" cy="530915"/>
          </a:xfrm>
          <a:prstGeom prst="rect">
            <a:avLst/>
          </a:prstGeom>
          <a:noFill/>
        </p:spPr>
        <p:txBody>
          <a:bodyPr wrap="square" lIns="68580" tIns="34290" rIns="68580" bIns="34290" rtlCol="0">
            <a:spAutoFit/>
          </a:bodyPr>
          <a:lstStyle/>
          <a:p>
            <a:r>
              <a:rPr lang="en-US" altLang="zh-CN" sz="3000" dirty="0">
                <a:solidFill>
                  <a:schemeClr val="tx1">
                    <a:lumMod val="65000"/>
                    <a:lumOff val="35000"/>
                  </a:schemeClr>
                </a:solidFill>
                <a:latin typeface="微软雅黑" pitchFamily="34" charset="-122"/>
                <a:ea typeface="微软雅黑" pitchFamily="34" charset="-122"/>
              </a:rPr>
              <a:t>CONTENTS </a:t>
            </a:r>
            <a:endParaRPr lang="zh-CN" altLang="en-US" sz="3000" dirty="0">
              <a:solidFill>
                <a:schemeClr val="tx1">
                  <a:lumMod val="65000"/>
                  <a:lumOff val="35000"/>
                </a:schemeClr>
              </a:solidFill>
              <a:latin typeface="微软雅黑" pitchFamily="34" charset="-122"/>
              <a:ea typeface="微软雅黑" pitchFamily="34" charset="-122"/>
            </a:endParaRPr>
          </a:p>
        </p:txBody>
      </p:sp>
      <p:sp>
        <p:nvSpPr>
          <p:cNvPr id="14" name="圆角矩形 13"/>
          <p:cNvSpPr/>
          <p:nvPr userDrawn="1"/>
        </p:nvSpPr>
        <p:spPr>
          <a:xfrm>
            <a:off x="4002847" y="1850690"/>
            <a:ext cx="4140000" cy="3809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32" name="矩形 31"/>
          <p:cNvSpPr/>
          <p:nvPr userDrawn="1"/>
        </p:nvSpPr>
        <p:spPr>
          <a:xfrm rot="16200000">
            <a:off x="-1508575" y="1500093"/>
            <a:ext cx="5730000" cy="2736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33" name="椭圆 32"/>
          <p:cNvSpPr/>
          <p:nvPr userDrawn="1"/>
        </p:nvSpPr>
        <p:spPr>
          <a:xfrm>
            <a:off x="1680426" y="689268"/>
            <a:ext cx="2088000" cy="1740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grpSp>
        <p:nvGrpSpPr>
          <p:cNvPr id="7" name="组合 6"/>
          <p:cNvGrpSpPr/>
          <p:nvPr userDrawn="1"/>
        </p:nvGrpSpPr>
        <p:grpSpPr>
          <a:xfrm>
            <a:off x="1541175" y="573220"/>
            <a:ext cx="2366515" cy="1972096"/>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a:ea typeface="宋体" panose="02010600030101010101" pitchFamily="2" charset="-122"/>
                </a:endParaRPr>
              </a:p>
            </p:txBody>
          </p:sp>
        </p:grpSp>
      </p:grpSp>
      <p:sp>
        <p:nvSpPr>
          <p:cNvPr id="13" name="文本框 14"/>
          <p:cNvSpPr txBox="1"/>
          <p:nvPr userDrawn="1"/>
        </p:nvSpPr>
        <p:spPr>
          <a:xfrm>
            <a:off x="2089758" y="1338056"/>
            <a:ext cx="1269334" cy="530915"/>
          </a:xfrm>
          <a:prstGeom prst="rect">
            <a:avLst/>
          </a:prstGeom>
          <a:noFill/>
        </p:spPr>
        <p:txBody>
          <a:bodyPr wrap="square" lIns="68580" tIns="34290" rIns="68580" bIns="34290" rtlCol="0">
            <a:spAutoFit/>
          </a:bodyPr>
          <a:lstStyle/>
          <a:p>
            <a:pPr algn="ctr"/>
            <a:r>
              <a:rPr lang="zh-CN" altLang="en-US" sz="3000" b="0" dirty="0">
                <a:solidFill>
                  <a:schemeClr val="tx1">
                    <a:lumMod val="65000"/>
                    <a:lumOff val="35000"/>
                  </a:schemeClr>
                </a:solidFill>
                <a:latin typeface="微软雅黑" pitchFamily="34" charset="-122"/>
                <a:ea typeface="微软雅黑" pitchFamily="34" charset="-122"/>
              </a:rPr>
              <a:t>目 录</a:t>
            </a:r>
          </a:p>
        </p:txBody>
      </p:sp>
      <p:grpSp>
        <p:nvGrpSpPr>
          <p:cNvPr id="42" name="组合 41"/>
          <p:cNvGrpSpPr/>
          <p:nvPr userDrawn="1"/>
        </p:nvGrpSpPr>
        <p:grpSpPr>
          <a:xfrm>
            <a:off x="4205159" y="2003864"/>
            <a:ext cx="2028680" cy="498598"/>
            <a:chOff x="4205159" y="2404642"/>
            <a:chExt cx="2028680" cy="598318"/>
          </a:xfrm>
        </p:grpSpPr>
        <p:sp>
          <p:nvSpPr>
            <p:cNvPr id="36" name="TextBox 6"/>
            <p:cNvSpPr txBox="1"/>
            <p:nvPr/>
          </p:nvSpPr>
          <p:spPr bwMode="auto">
            <a:xfrm>
              <a:off x="4725093" y="2404642"/>
              <a:ext cx="1508746" cy="598318"/>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View</a:t>
              </a:r>
              <a:r>
                <a:rPr lang="zh-CN" altLang="en-US" sz="2400" dirty="0">
                  <a:solidFill>
                    <a:srgbClr val="000000">
                      <a:lumMod val="85000"/>
                      <a:lumOff val="15000"/>
                    </a:srgbClr>
                  </a:solidFill>
                  <a:latin typeface="微软雅黑" pitchFamily="34" charset="-122"/>
                  <a:ea typeface="微软雅黑" pitchFamily="34" charset="-122"/>
                </a:rPr>
                <a:t>概念</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1</a:t>
              </a:r>
              <a:endParaRPr lang="zh-CN" altLang="en-US" sz="3200" dirty="0">
                <a:solidFill>
                  <a:srgbClr val="FFFFFF"/>
                </a:solidFill>
                <a:ea typeface="微软雅黑" pitchFamily="34" charset="-122"/>
                <a:cs typeface="Arial" pitchFamily="34" charset="0"/>
              </a:endParaRPr>
            </a:p>
          </p:txBody>
        </p:sp>
      </p:grpSp>
      <p:grpSp>
        <p:nvGrpSpPr>
          <p:cNvPr id="43" name="组合 42"/>
          <p:cNvGrpSpPr/>
          <p:nvPr userDrawn="1"/>
        </p:nvGrpSpPr>
        <p:grpSpPr>
          <a:xfrm>
            <a:off x="4196421" y="2603268"/>
            <a:ext cx="1944451" cy="470257"/>
            <a:chOff x="4211960" y="3594180"/>
            <a:chExt cx="1944451" cy="564308"/>
          </a:xfrm>
        </p:grpSpPr>
        <p:sp>
          <p:nvSpPr>
            <p:cNvPr id="40" name="圆角矩形​​ 10"/>
            <p:cNvSpPr>
              <a:spLocks noChangeArrowheads="1"/>
            </p:cNvSpPr>
            <p:nvPr userDrawn="1"/>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2</a:t>
              </a:r>
              <a:endParaRPr lang="zh-CN" altLang="en-US" sz="3200" dirty="0">
                <a:solidFill>
                  <a:srgbClr val="FFFFFF"/>
                </a:solidFill>
                <a:ea typeface="微软雅黑" pitchFamily="34" charset="-122"/>
                <a:cs typeface="Arial" pitchFamily="34" charset="0"/>
              </a:endParaRPr>
            </a:p>
          </p:txBody>
        </p:sp>
        <p:sp>
          <p:nvSpPr>
            <p:cNvPr id="41" name="TextBox 11"/>
            <p:cNvSpPr txBox="1"/>
            <p:nvPr userDrawn="1"/>
          </p:nvSpPr>
          <p:spPr bwMode="auto">
            <a:xfrm>
              <a:off x="4740639" y="3594180"/>
              <a:ext cx="1415772" cy="56430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常用控件</a:t>
              </a:r>
            </a:p>
          </p:txBody>
        </p:sp>
      </p:grpSp>
      <p:grpSp>
        <p:nvGrpSpPr>
          <p:cNvPr id="23" name="组合 22"/>
          <p:cNvGrpSpPr/>
          <p:nvPr userDrawn="1"/>
        </p:nvGrpSpPr>
        <p:grpSpPr>
          <a:xfrm>
            <a:off x="4196421" y="3117089"/>
            <a:ext cx="1944451" cy="470257"/>
            <a:chOff x="4211960" y="3556485"/>
            <a:chExt cx="1944451" cy="564308"/>
          </a:xfrm>
        </p:grpSpPr>
        <p:sp>
          <p:nvSpPr>
            <p:cNvPr id="24" name="圆角矩形​​ 10"/>
            <p:cNvSpPr>
              <a:spLocks noChangeArrowheads="1"/>
            </p:cNvSpPr>
            <p:nvPr userDrawn="1"/>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3</a:t>
              </a:r>
              <a:endParaRPr lang="zh-CN" altLang="en-US" sz="3200" dirty="0">
                <a:solidFill>
                  <a:srgbClr val="FFFFFF"/>
                </a:solidFill>
                <a:ea typeface="微软雅黑" pitchFamily="34" charset="-122"/>
                <a:cs typeface="Arial" pitchFamily="34" charset="0"/>
              </a:endParaRPr>
            </a:p>
          </p:txBody>
        </p:sp>
        <p:sp>
          <p:nvSpPr>
            <p:cNvPr id="25" name="TextBox 11"/>
            <p:cNvSpPr txBox="1"/>
            <p:nvPr userDrawn="1"/>
          </p:nvSpPr>
          <p:spPr bwMode="auto">
            <a:xfrm>
              <a:off x="4740639" y="3556485"/>
              <a:ext cx="1415772" cy="56430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常用布局</a:t>
              </a:r>
            </a:p>
          </p:txBody>
        </p:sp>
      </p:grpSp>
      <p:grpSp>
        <p:nvGrpSpPr>
          <p:cNvPr id="29" name="组合 28"/>
          <p:cNvGrpSpPr/>
          <p:nvPr userDrawn="1"/>
        </p:nvGrpSpPr>
        <p:grpSpPr>
          <a:xfrm>
            <a:off x="4205166" y="3692581"/>
            <a:ext cx="2867781" cy="498598"/>
            <a:chOff x="4211960" y="3570201"/>
            <a:chExt cx="2867781" cy="598318"/>
          </a:xfrm>
        </p:grpSpPr>
        <p:sp>
          <p:nvSpPr>
            <p:cNvPr id="30" name="圆角矩形​​ 10"/>
            <p:cNvSpPr>
              <a:spLocks noChangeArrowheads="1"/>
            </p:cNvSpPr>
            <p:nvPr userDrawn="1"/>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4</a:t>
              </a:r>
              <a:endParaRPr lang="zh-CN" altLang="en-US" sz="3200" dirty="0">
                <a:solidFill>
                  <a:srgbClr val="FFFFFF"/>
                </a:solidFill>
                <a:ea typeface="微软雅黑" pitchFamily="34" charset="-122"/>
                <a:cs typeface="Arial" pitchFamily="34" charset="0"/>
              </a:endParaRPr>
            </a:p>
          </p:txBody>
        </p:sp>
        <p:sp>
          <p:nvSpPr>
            <p:cNvPr id="31" name="TextBox 11"/>
            <p:cNvSpPr txBox="1"/>
            <p:nvPr userDrawn="1"/>
          </p:nvSpPr>
          <p:spPr bwMode="auto">
            <a:xfrm>
              <a:off x="4740639" y="3570201"/>
              <a:ext cx="2339102" cy="59831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控件和布局美化</a:t>
              </a:r>
            </a:p>
          </p:txBody>
        </p:sp>
      </p:grpSp>
      <p:grpSp>
        <p:nvGrpSpPr>
          <p:cNvPr id="34" name="组合 33"/>
          <p:cNvGrpSpPr/>
          <p:nvPr userDrawn="1"/>
        </p:nvGrpSpPr>
        <p:grpSpPr>
          <a:xfrm>
            <a:off x="4205166" y="4215834"/>
            <a:ext cx="1328898" cy="470257"/>
            <a:chOff x="4211960" y="3542769"/>
            <a:chExt cx="1328898" cy="564308"/>
          </a:xfrm>
        </p:grpSpPr>
        <p:sp>
          <p:nvSpPr>
            <p:cNvPr id="35" name="圆角矩形​​ 10"/>
            <p:cNvSpPr>
              <a:spLocks noChangeArrowheads="1"/>
            </p:cNvSpPr>
            <p:nvPr userDrawn="1"/>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5</a:t>
              </a:r>
              <a:endParaRPr lang="zh-CN" altLang="en-US" sz="3200" dirty="0">
                <a:solidFill>
                  <a:srgbClr val="FFFFFF"/>
                </a:solidFill>
                <a:ea typeface="微软雅黑" pitchFamily="34" charset="-122"/>
                <a:cs typeface="Arial" pitchFamily="34" charset="0"/>
              </a:endParaRPr>
            </a:p>
          </p:txBody>
        </p:sp>
        <p:sp>
          <p:nvSpPr>
            <p:cNvPr id="44" name="TextBox 11"/>
            <p:cNvSpPr txBox="1"/>
            <p:nvPr userDrawn="1"/>
          </p:nvSpPr>
          <p:spPr bwMode="auto">
            <a:xfrm>
              <a:off x="4740639" y="3542769"/>
              <a:ext cx="800219" cy="56430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列表</a:t>
              </a:r>
            </a:p>
          </p:txBody>
        </p:sp>
      </p:grpSp>
    </p:spTree>
    <p:extLst>
      <p:ext uri="{BB962C8B-B14F-4D97-AF65-F5344CB8AC3E}">
        <p14:creationId xmlns:p14="http://schemas.microsoft.com/office/powerpoint/2010/main" val="13048981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11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par>
                          <p:cTn id="23" fill="hold">
                            <p:stCondLst>
                              <p:cond delay="1350"/>
                            </p:stCondLst>
                            <p:childTnLst>
                              <p:par>
                                <p:cTn id="24" presetID="10" presetClass="entr" presetSubtype="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250"/>
                                        <p:tgtEl>
                                          <p:spTgt spid="43"/>
                                        </p:tgtEl>
                                      </p:cBhvr>
                                    </p:animEffect>
                                  </p:childTnLst>
                                </p:cTn>
                              </p:par>
                            </p:childTnLst>
                          </p:cTn>
                        </p:par>
                        <p:par>
                          <p:cTn id="27" fill="hold">
                            <p:stCondLst>
                              <p:cond delay="16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childTnLst>
                          </p:cTn>
                        </p:par>
                        <p:par>
                          <p:cTn id="31" fill="hold">
                            <p:stCondLst>
                              <p:cond delay="1850"/>
                            </p:stCondLst>
                            <p:childTnLst>
                              <p:par>
                                <p:cTn id="32" presetID="10"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250"/>
                                        <p:tgtEl>
                                          <p:spTgt spid="29"/>
                                        </p:tgtEl>
                                      </p:cBhvr>
                                    </p:animEffect>
                                  </p:childTnLst>
                                </p:cTn>
                              </p:par>
                            </p:childTnLst>
                          </p:cTn>
                        </p:par>
                        <p:par>
                          <p:cTn id="35" fill="hold">
                            <p:stCondLst>
                              <p:cond delay="2100"/>
                            </p:stCondLst>
                            <p:childTnLst>
                              <p:par>
                                <p:cTn id="36" presetID="10" presetClass="entr" presetSubtype="0"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2" name="文本框 14"/>
          <p:cNvSpPr txBox="1"/>
          <p:nvPr userDrawn="1"/>
        </p:nvSpPr>
        <p:spPr>
          <a:xfrm>
            <a:off x="3923935" y="1338057"/>
            <a:ext cx="3179649" cy="530915"/>
          </a:xfrm>
          <a:prstGeom prst="rect">
            <a:avLst/>
          </a:prstGeom>
          <a:noFill/>
        </p:spPr>
        <p:txBody>
          <a:bodyPr wrap="square" lIns="68580" tIns="34290" rIns="68580" bIns="34290" rtlCol="0">
            <a:spAutoFit/>
          </a:bodyPr>
          <a:lstStyle/>
          <a:p>
            <a:r>
              <a:rPr lang="en-US" altLang="zh-CN" sz="3000" dirty="0">
                <a:solidFill>
                  <a:schemeClr val="tx1">
                    <a:lumMod val="65000"/>
                    <a:lumOff val="35000"/>
                  </a:schemeClr>
                </a:solidFill>
                <a:latin typeface="微软雅黑" pitchFamily="34" charset="-122"/>
                <a:ea typeface="微软雅黑" pitchFamily="34" charset="-122"/>
              </a:rPr>
              <a:t>CONTENTS </a:t>
            </a:r>
            <a:endParaRPr lang="zh-CN" altLang="en-US" sz="3000" dirty="0">
              <a:solidFill>
                <a:schemeClr val="tx1">
                  <a:lumMod val="65000"/>
                  <a:lumOff val="35000"/>
                </a:schemeClr>
              </a:solidFill>
              <a:latin typeface="微软雅黑" pitchFamily="34" charset="-122"/>
              <a:ea typeface="微软雅黑" pitchFamily="34" charset="-122"/>
            </a:endParaRPr>
          </a:p>
        </p:txBody>
      </p:sp>
      <p:sp>
        <p:nvSpPr>
          <p:cNvPr id="14" name="圆角矩形 13"/>
          <p:cNvSpPr/>
          <p:nvPr userDrawn="1"/>
        </p:nvSpPr>
        <p:spPr>
          <a:xfrm>
            <a:off x="4002847" y="1850690"/>
            <a:ext cx="4140000" cy="3809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32" name="矩形 31"/>
          <p:cNvSpPr/>
          <p:nvPr userDrawn="1"/>
        </p:nvSpPr>
        <p:spPr>
          <a:xfrm rot="16200000">
            <a:off x="-1508575" y="1500093"/>
            <a:ext cx="5730000" cy="2736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33" name="椭圆 32"/>
          <p:cNvSpPr/>
          <p:nvPr userDrawn="1"/>
        </p:nvSpPr>
        <p:spPr>
          <a:xfrm>
            <a:off x="1680426" y="689268"/>
            <a:ext cx="2088000" cy="1740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grpSp>
        <p:nvGrpSpPr>
          <p:cNvPr id="7" name="组合 6"/>
          <p:cNvGrpSpPr/>
          <p:nvPr userDrawn="1"/>
        </p:nvGrpSpPr>
        <p:grpSpPr>
          <a:xfrm>
            <a:off x="1541175" y="573220"/>
            <a:ext cx="2366515" cy="1972096"/>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a:ea typeface="宋体" panose="02010600030101010101" pitchFamily="2" charset="-122"/>
                </a:endParaRPr>
              </a:p>
            </p:txBody>
          </p:sp>
        </p:grpSp>
      </p:grpSp>
      <p:sp>
        <p:nvSpPr>
          <p:cNvPr id="13" name="文本框 14"/>
          <p:cNvSpPr txBox="1"/>
          <p:nvPr userDrawn="1"/>
        </p:nvSpPr>
        <p:spPr>
          <a:xfrm>
            <a:off x="2089758" y="1338056"/>
            <a:ext cx="1269334" cy="530915"/>
          </a:xfrm>
          <a:prstGeom prst="rect">
            <a:avLst/>
          </a:prstGeom>
          <a:noFill/>
        </p:spPr>
        <p:txBody>
          <a:bodyPr wrap="square" lIns="68580" tIns="34290" rIns="68580" bIns="34290" rtlCol="0">
            <a:spAutoFit/>
          </a:bodyPr>
          <a:lstStyle/>
          <a:p>
            <a:pPr algn="ctr"/>
            <a:r>
              <a:rPr lang="zh-CN" altLang="en-US" sz="3000" b="0" dirty="0">
                <a:solidFill>
                  <a:schemeClr val="tx1">
                    <a:lumMod val="65000"/>
                    <a:lumOff val="35000"/>
                  </a:schemeClr>
                </a:solidFill>
                <a:latin typeface="微软雅黑" pitchFamily="34" charset="-122"/>
                <a:ea typeface="微软雅黑" pitchFamily="34" charset="-122"/>
              </a:rPr>
              <a:t>目 录</a:t>
            </a:r>
          </a:p>
        </p:txBody>
      </p:sp>
      <p:grpSp>
        <p:nvGrpSpPr>
          <p:cNvPr id="42" name="组合 41"/>
          <p:cNvGrpSpPr/>
          <p:nvPr userDrawn="1"/>
        </p:nvGrpSpPr>
        <p:grpSpPr>
          <a:xfrm>
            <a:off x="4205159" y="2003863"/>
            <a:ext cx="2920399" cy="470257"/>
            <a:chOff x="4205159" y="2404642"/>
            <a:chExt cx="2920399" cy="564309"/>
          </a:xfrm>
        </p:grpSpPr>
        <p:sp>
          <p:nvSpPr>
            <p:cNvPr id="36" name="TextBox 6"/>
            <p:cNvSpPr txBox="1"/>
            <p:nvPr/>
          </p:nvSpPr>
          <p:spPr bwMode="auto">
            <a:xfrm>
              <a:off x="4725093" y="2404642"/>
              <a:ext cx="2400465" cy="564309"/>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 UI</a:t>
              </a:r>
              <a:r>
                <a:rPr lang="zh-CN" altLang="en-US" sz="2400" dirty="0">
                  <a:solidFill>
                    <a:srgbClr val="000000">
                      <a:lumMod val="85000"/>
                      <a:lumOff val="15000"/>
                    </a:srgbClr>
                  </a:solidFill>
                  <a:latin typeface="微软雅黑" pitchFamily="34" charset="-122"/>
                  <a:ea typeface="微软雅黑" pitchFamily="34" charset="-122"/>
                </a:rPr>
                <a:t>元素</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1</a:t>
              </a:r>
              <a:endParaRPr lang="zh-CN" altLang="en-US" sz="3200" dirty="0">
                <a:solidFill>
                  <a:srgbClr val="FFFFFF"/>
                </a:solidFill>
                <a:ea typeface="微软雅黑" pitchFamily="34" charset="-122"/>
                <a:cs typeface="Arial" pitchFamily="34" charset="0"/>
              </a:endParaRPr>
            </a:p>
          </p:txBody>
        </p:sp>
      </p:grpSp>
      <p:grpSp>
        <p:nvGrpSpPr>
          <p:cNvPr id="43" name="组合 42"/>
          <p:cNvGrpSpPr/>
          <p:nvPr userDrawn="1"/>
        </p:nvGrpSpPr>
        <p:grpSpPr>
          <a:xfrm>
            <a:off x="4196421" y="2583286"/>
            <a:ext cx="2263449" cy="470257"/>
            <a:chOff x="4211960" y="3570201"/>
            <a:chExt cx="2263449" cy="564308"/>
          </a:xfrm>
        </p:grpSpPr>
        <p:sp>
          <p:nvSpPr>
            <p:cNvPr id="40" name="圆角矩形​​ 10"/>
            <p:cNvSpPr>
              <a:spLocks noChangeArrowheads="1"/>
            </p:cNvSpPr>
            <p:nvPr userDrawn="1"/>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2</a:t>
              </a:r>
              <a:endParaRPr lang="zh-CN" altLang="en-US" sz="3200" dirty="0">
                <a:solidFill>
                  <a:srgbClr val="FFFFFF"/>
                </a:solidFill>
                <a:ea typeface="微软雅黑" pitchFamily="34" charset="-122"/>
                <a:cs typeface="Arial" pitchFamily="34" charset="0"/>
              </a:endParaRPr>
            </a:p>
          </p:txBody>
        </p:sp>
        <p:sp>
          <p:nvSpPr>
            <p:cNvPr id="41" name="TextBox 11"/>
            <p:cNvSpPr txBox="1"/>
            <p:nvPr userDrawn="1"/>
          </p:nvSpPr>
          <p:spPr bwMode="auto">
            <a:xfrm>
              <a:off x="4740639" y="3570201"/>
              <a:ext cx="1734770" cy="56430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常用</a:t>
              </a:r>
              <a:r>
                <a:rPr lang="en-US" altLang="zh-CN" sz="2400" dirty="0">
                  <a:solidFill>
                    <a:srgbClr val="000000">
                      <a:lumMod val="85000"/>
                      <a:lumOff val="15000"/>
                    </a:srgbClr>
                  </a:solidFill>
                  <a:latin typeface="微软雅黑" pitchFamily="34" charset="-122"/>
                  <a:ea typeface="微软雅黑" pitchFamily="34" charset="-122"/>
                </a:rPr>
                <a:t>UI</a:t>
              </a:r>
              <a:r>
                <a:rPr lang="zh-CN" altLang="en-US" sz="2400" dirty="0">
                  <a:solidFill>
                    <a:srgbClr val="000000">
                      <a:lumMod val="85000"/>
                      <a:lumOff val="15000"/>
                    </a:srgbClr>
                  </a:solidFill>
                  <a:latin typeface="微软雅黑" pitchFamily="34" charset="-122"/>
                  <a:ea typeface="微软雅黑" pitchFamily="34" charset="-122"/>
                </a:rPr>
                <a:t>组件</a:t>
              </a:r>
            </a:p>
          </p:txBody>
        </p:sp>
      </p:grpSp>
      <p:grpSp>
        <p:nvGrpSpPr>
          <p:cNvPr id="23" name="组合 22"/>
          <p:cNvGrpSpPr/>
          <p:nvPr userDrawn="1"/>
        </p:nvGrpSpPr>
        <p:grpSpPr>
          <a:xfrm>
            <a:off x="4196421" y="3094231"/>
            <a:ext cx="1944451" cy="498598"/>
            <a:chOff x="4211960" y="3529054"/>
            <a:chExt cx="1944451" cy="598317"/>
          </a:xfrm>
        </p:grpSpPr>
        <p:sp>
          <p:nvSpPr>
            <p:cNvPr id="24" name="圆角矩形​​ 10"/>
            <p:cNvSpPr>
              <a:spLocks noChangeArrowheads="1"/>
            </p:cNvSpPr>
            <p:nvPr userDrawn="1"/>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3</a:t>
              </a:r>
              <a:endParaRPr lang="zh-CN" altLang="en-US" sz="3200" dirty="0">
                <a:solidFill>
                  <a:srgbClr val="FFFFFF"/>
                </a:solidFill>
                <a:ea typeface="微软雅黑" pitchFamily="34" charset="-122"/>
                <a:cs typeface="Arial" pitchFamily="34" charset="0"/>
              </a:endParaRPr>
            </a:p>
          </p:txBody>
        </p:sp>
        <p:sp>
          <p:nvSpPr>
            <p:cNvPr id="25" name="TextBox 11"/>
            <p:cNvSpPr txBox="1"/>
            <p:nvPr userDrawn="1"/>
          </p:nvSpPr>
          <p:spPr bwMode="auto">
            <a:xfrm>
              <a:off x="4740639" y="3529054"/>
              <a:ext cx="1415772" cy="59831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常用布局</a:t>
              </a:r>
            </a:p>
          </p:txBody>
        </p:sp>
      </p:grpSp>
      <p:grpSp>
        <p:nvGrpSpPr>
          <p:cNvPr id="29" name="组合 28"/>
          <p:cNvGrpSpPr/>
          <p:nvPr userDrawn="1"/>
        </p:nvGrpSpPr>
        <p:grpSpPr>
          <a:xfrm>
            <a:off x="4205166" y="3692581"/>
            <a:ext cx="2867781" cy="498598"/>
            <a:chOff x="4211960" y="3570201"/>
            <a:chExt cx="2867781" cy="598318"/>
          </a:xfrm>
        </p:grpSpPr>
        <p:sp>
          <p:nvSpPr>
            <p:cNvPr id="30" name="圆角矩形​​ 10"/>
            <p:cNvSpPr>
              <a:spLocks noChangeArrowheads="1"/>
            </p:cNvSpPr>
            <p:nvPr userDrawn="1"/>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4</a:t>
              </a:r>
              <a:endParaRPr lang="zh-CN" altLang="en-US" sz="3200" dirty="0">
                <a:solidFill>
                  <a:srgbClr val="FFFFFF"/>
                </a:solidFill>
                <a:ea typeface="微软雅黑" pitchFamily="34" charset="-122"/>
                <a:cs typeface="Arial" pitchFamily="34" charset="0"/>
              </a:endParaRPr>
            </a:p>
          </p:txBody>
        </p:sp>
        <p:sp>
          <p:nvSpPr>
            <p:cNvPr id="31" name="TextBox 11"/>
            <p:cNvSpPr txBox="1"/>
            <p:nvPr userDrawn="1"/>
          </p:nvSpPr>
          <p:spPr bwMode="auto">
            <a:xfrm>
              <a:off x="4740639" y="3570201"/>
              <a:ext cx="2339102" cy="59831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控件与布局美化</a:t>
              </a:r>
            </a:p>
          </p:txBody>
        </p:sp>
      </p:grpSp>
      <p:grpSp>
        <p:nvGrpSpPr>
          <p:cNvPr id="34" name="组合 33"/>
          <p:cNvGrpSpPr/>
          <p:nvPr userDrawn="1"/>
        </p:nvGrpSpPr>
        <p:grpSpPr>
          <a:xfrm>
            <a:off x="4205166" y="4227264"/>
            <a:ext cx="1328898" cy="470257"/>
            <a:chOff x="4211960" y="3556485"/>
            <a:chExt cx="1328898" cy="564308"/>
          </a:xfrm>
        </p:grpSpPr>
        <p:sp>
          <p:nvSpPr>
            <p:cNvPr id="35" name="圆角矩形​​ 10"/>
            <p:cNvSpPr>
              <a:spLocks noChangeArrowheads="1"/>
            </p:cNvSpPr>
            <p:nvPr userDrawn="1"/>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5</a:t>
              </a:r>
              <a:endParaRPr lang="zh-CN" altLang="en-US" sz="3200" dirty="0">
                <a:solidFill>
                  <a:srgbClr val="FFFFFF"/>
                </a:solidFill>
                <a:ea typeface="微软雅黑" pitchFamily="34" charset="-122"/>
                <a:cs typeface="Arial" pitchFamily="34" charset="0"/>
              </a:endParaRPr>
            </a:p>
          </p:txBody>
        </p:sp>
        <p:sp>
          <p:nvSpPr>
            <p:cNvPr id="44" name="TextBox 11"/>
            <p:cNvSpPr txBox="1"/>
            <p:nvPr userDrawn="1"/>
          </p:nvSpPr>
          <p:spPr bwMode="auto">
            <a:xfrm>
              <a:off x="4740639" y="3556485"/>
              <a:ext cx="800219" cy="564308"/>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列表</a:t>
              </a:r>
            </a:p>
          </p:txBody>
        </p:sp>
      </p:grpSp>
    </p:spTree>
    <p:extLst>
      <p:ext uri="{BB962C8B-B14F-4D97-AF65-F5344CB8AC3E}">
        <p14:creationId xmlns:p14="http://schemas.microsoft.com/office/powerpoint/2010/main" val="527414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25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5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userDrawn="1"/>
        </p:nvGrpSpPr>
        <p:grpSpPr>
          <a:xfrm>
            <a:off x="6341818" y="3480488"/>
            <a:ext cx="2793140" cy="2234512"/>
            <a:chOff x="6341818" y="4176586"/>
            <a:chExt cx="2793140" cy="2681414"/>
          </a:xfrm>
        </p:grpSpPr>
        <p:pic>
          <p:nvPicPr>
            <p:cNvPr id="9" name="Picture 2" descr="C:\Documents and Settings\t11318\桌面\未标题-1 拷贝.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341818" y="4176586"/>
              <a:ext cx="2793140" cy="26814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6341818" y="4176586"/>
              <a:ext cx="2793140" cy="2681414"/>
            </a:xfrm>
            <a:prstGeom prst="rect">
              <a:avLst/>
            </a:prstGeom>
            <a:gradFill flip="none" rotWithShape="1">
              <a:gsLst>
                <a:gs pos="0">
                  <a:srgbClr val="FCF8ED">
                    <a:alpha val="94902"/>
                  </a:srgbClr>
                </a:gs>
                <a:gs pos="100000">
                  <a:schemeClr val="bg1">
                    <a:alpha val="4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696986" y="60007"/>
            <a:ext cx="8229600" cy="697260"/>
          </a:xfrm>
        </p:spPr>
        <p:txBody>
          <a:bodyPr anchor="b" anchorCtr="0">
            <a:normAutofit/>
          </a:bodyPr>
          <a:lstStyle>
            <a:lvl1pPr algn="l">
              <a:defRPr sz="3600" b="1">
                <a:solidFill>
                  <a:schemeClr val="bg2">
                    <a:lumMod val="25000"/>
                  </a:schemeClr>
                </a:solidFill>
                <a:latin typeface="+mj-lt"/>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361024" y="877282"/>
            <a:ext cx="8531456" cy="4560507"/>
          </a:xfrm>
        </p:spPr>
        <p:txBody>
          <a:bodyPr/>
          <a:lstStyle>
            <a:lvl1pPr>
              <a:defRPr sz="2800">
                <a:latin typeface="+mn-lt"/>
                <a:ea typeface="黑体" pitchFamily="49" charset="-122"/>
              </a:defRPr>
            </a:lvl1pPr>
            <a:lvl2pPr marL="630238" indent="-274638">
              <a:defRPr sz="2400">
                <a:latin typeface="+mn-lt"/>
                <a:ea typeface="黑体" pitchFamily="49" charset="-122"/>
              </a:defRPr>
            </a:lvl2pPr>
            <a:lvl3pPr marL="896938" indent="-266700">
              <a:defRPr sz="2200">
                <a:latin typeface="+mn-lt"/>
                <a:ea typeface="黑体" pitchFamily="49" charset="-122"/>
              </a:defRPr>
            </a:lvl3pPr>
            <a:lvl4pPr marL="1163638" indent="-266700">
              <a:defRPr>
                <a:latin typeface="+mn-lt"/>
                <a:ea typeface="黑体" pitchFamily="49" charset="-122"/>
              </a:defRPr>
            </a:lvl4pPr>
            <a:lvl5pPr marL="1438275" indent="-274638">
              <a:defRPr>
                <a:latin typeface="+mn-lt"/>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360046" y="2"/>
            <a:ext cx="336947" cy="757267"/>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cxnSp>
        <p:nvCxnSpPr>
          <p:cNvPr id="8" name="直接连接符 7"/>
          <p:cNvCxnSpPr/>
          <p:nvPr userDrawn="1"/>
        </p:nvCxnSpPr>
        <p:spPr>
          <a:xfrm>
            <a:off x="360039" y="757267"/>
            <a:ext cx="4369396"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50483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75891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1292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37559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8AFE8D-2CC8-4252-97EF-D8349349AE5A}" type="datetimeFigureOut">
              <a:rPr lang="zh-CN" altLang="en-US" smtClean="0"/>
              <a:t>2021/9/2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382657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8ED"/>
        </a:solidFill>
        <a:effectLst/>
      </p:bgPr>
    </p:bg>
    <p:spTree>
      <p:nvGrpSpPr>
        <p:cNvPr id="1" name=""/>
        <p:cNvGrpSpPr/>
        <p:nvPr/>
      </p:nvGrpSpPr>
      <p:grpSpPr>
        <a:xfrm>
          <a:off x="0" y="0"/>
          <a:ext cx="0" cy="0"/>
          <a:chOff x="0" y="0"/>
          <a:chExt cx="0" cy="0"/>
        </a:xfrm>
      </p:grpSpPr>
      <p:sp>
        <p:nvSpPr>
          <p:cNvPr id="2" name="标题占位符 1" hidden="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hidden="1"/>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hidden="1"/>
          <p:cNvSpPr>
            <a:spLocks noGrp="1"/>
          </p:cNvSpPr>
          <p:nvPr>
            <p:ph type="dt" sz="half" idx="2"/>
          </p:nvPr>
        </p:nvSpPr>
        <p:spPr>
          <a:xfrm>
            <a:off x="457200" y="5296962"/>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68AFE8D-2CC8-4252-97EF-D8349349AE5A}" type="datetimeFigureOut">
              <a:rPr lang="zh-CN" altLang="en-US" smtClean="0"/>
              <a:t>2021/9/2</a:t>
            </a:fld>
            <a:endParaRPr lang="zh-CN" altLang="en-US"/>
          </a:p>
        </p:txBody>
      </p:sp>
      <p:sp>
        <p:nvSpPr>
          <p:cNvPr id="5" name="页脚占位符 4" hidden="1"/>
          <p:cNvSpPr>
            <a:spLocks noGrp="1"/>
          </p:cNvSpPr>
          <p:nvPr>
            <p:ph type="ftr" sz="quarter" idx="3"/>
          </p:nvPr>
        </p:nvSpPr>
        <p:spPr>
          <a:xfrm>
            <a:off x="3124200" y="5296962"/>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hidden="1"/>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337490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43608" y="3217544"/>
            <a:ext cx="7772400" cy="72007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kern="0" dirty="0">
                <a:solidFill>
                  <a:srgbClr val="1F497D"/>
                </a:solidFill>
                <a:latin typeface="微软雅黑" panose="020B0503020204020204" pitchFamily="34" charset="-122"/>
                <a:ea typeface="微软雅黑" panose="020B0503020204020204" pitchFamily="34" charset="-122"/>
              </a:rPr>
              <a:t>第</a:t>
            </a:r>
            <a:r>
              <a:rPr lang="en-US" altLang="zh-CN" sz="4000" b="1" kern="0" dirty="0">
                <a:solidFill>
                  <a:srgbClr val="1F497D"/>
                </a:solidFill>
                <a:latin typeface="微软雅黑" panose="020B0503020204020204" pitchFamily="34" charset="-122"/>
                <a:ea typeface="微软雅黑" panose="020B0503020204020204" pitchFamily="34" charset="-122"/>
              </a:rPr>
              <a:t>3</a:t>
            </a:r>
            <a:r>
              <a:rPr lang="zh-CN" altLang="en-US" sz="4000" b="1" kern="0" dirty="0">
                <a:solidFill>
                  <a:srgbClr val="1F497D"/>
                </a:solidFill>
                <a:latin typeface="微软雅黑" panose="020B0503020204020204" pitchFamily="34" charset="-122"/>
                <a:ea typeface="微软雅黑" panose="020B0503020204020204" pitchFamily="34" charset="-122"/>
              </a:rPr>
              <a:t>章</a:t>
            </a:r>
            <a:r>
              <a:rPr lang="en-US" altLang="zh-CN" sz="4000" b="1" kern="0" dirty="0">
                <a:solidFill>
                  <a:srgbClr val="1F497D"/>
                </a:solidFill>
                <a:latin typeface="微软雅黑" panose="020B0503020204020204" pitchFamily="34" charset="-122"/>
                <a:ea typeface="微软雅黑" panose="020B0503020204020204" pitchFamily="34" charset="-122"/>
              </a:rPr>
              <a:t> Android </a:t>
            </a:r>
            <a:r>
              <a:rPr lang="zh-CN" altLang="en-US" sz="4000" b="1" kern="0" dirty="0">
                <a:solidFill>
                  <a:srgbClr val="1F497D"/>
                </a:solidFill>
                <a:latin typeface="微软雅黑" panose="020B0503020204020204" pitchFamily="34" charset="-122"/>
                <a:ea typeface="微软雅黑" panose="020B0503020204020204" pitchFamily="34" charset="-122"/>
              </a:rPr>
              <a:t>常用控件与布局</a:t>
            </a:r>
            <a:endParaRPr lang="zh-CN" altLang="en-US" sz="4000" b="1" dirty="0"/>
          </a:p>
        </p:txBody>
      </p:sp>
      <p:sp>
        <p:nvSpPr>
          <p:cNvPr id="3" name="文本框 2">
            <a:extLst>
              <a:ext uri="{FF2B5EF4-FFF2-40B4-BE49-F238E27FC236}">
                <a16:creationId xmlns:a16="http://schemas.microsoft.com/office/drawing/2014/main" id="{97C2BCED-E213-4479-B055-2EF42F44DA1C}"/>
              </a:ext>
            </a:extLst>
          </p:cNvPr>
          <p:cNvSpPr txBox="1"/>
          <p:nvPr/>
        </p:nvSpPr>
        <p:spPr>
          <a:xfrm>
            <a:off x="2339752" y="4153644"/>
            <a:ext cx="4464496" cy="369332"/>
          </a:xfrm>
          <a:prstGeom prst="rect">
            <a:avLst/>
          </a:prstGeom>
          <a:noFill/>
        </p:spPr>
        <p:txBody>
          <a:bodyPr wrap="square" rtlCol="0">
            <a:spAutoFit/>
          </a:bodyPr>
          <a:lstStyle/>
          <a:p>
            <a:pPr algn="ctr"/>
            <a:r>
              <a:rPr lang="en-US" altLang="zh-CN" dirty="0"/>
              <a:t>3.4 </a:t>
            </a:r>
            <a:r>
              <a:rPr lang="zh-CN" altLang="en-US" dirty="0"/>
              <a:t>常用布局</a:t>
            </a:r>
          </a:p>
        </p:txBody>
      </p:sp>
    </p:spTree>
    <p:extLst>
      <p:ext uri="{BB962C8B-B14F-4D97-AF65-F5344CB8AC3E}">
        <p14:creationId xmlns:p14="http://schemas.microsoft.com/office/powerpoint/2010/main" val="27941411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887F2B6-330C-4756-9638-035AABA24DDD}"/>
              </a:ext>
            </a:extLst>
          </p:cNvPr>
          <p:cNvPicPr>
            <a:picLocks noChangeAspect="1"/>
          </p:cNvPicPr>
          <p:nvPr/>
        </p:nvPicPr>
        <p:blipFill>
          <a:blip r:embed="rId2"/>
          <a:stretch>
            <a:fillRect/>
          </a:stretch>
        </p:blipFill>
        <p:spPr>
          <a:xfrm>
            <a:off x="5868144" y="337220"/>
            <a:ext cx="2915173" cy="4850657"/>
          </a:xfrm>
          <a:prstGeom prst="rect">
            <a:avLst/>
          </a:prstGeom>
          <a:ln>
            <a:solidFill>
              <a:schemeClr val="tx1"/>
            </a:solidFill>
          </a:ln>
        </p:spPr>
      </p:pic>
      <p:sp>
        <p:nvSpPr>
          <p:cNvPr id="8" name="Rectangle 1">
            <a:extLst>
              <a:ext uri="{FF2B5EF4-FFF2-40B4-BE49-F238E27FC236}">
                <a16:creationId xmlns:a16="http://schemas.microsoft.com/office/drawing/2014/main" id="{1A1E12FC-60C9-4EB2-BD17-980280DF5B0D}"/>
              </a:ext>
            </a:extLst>
          </p:cNvPr>
          <p:cNvSpPr>
            <a:spLocks noChangeArrowheads="1"/>
          </p:cNvSpPr>
          <p:nvPr/>
        </p:nvSpPr>
        <p:spPr bwMode="auto">
          <a:xfrm>
            <a:off x="107504" y="0"/>
            <a:ext cx="54006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"http://schemas.android.com/apk/res-auto"</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"http://schemas.android.com/tools"</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:context=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"left"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"线性布局"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"@+id/button2"</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"center_horizontal"</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"相对布局"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"@+id/button3"</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"right"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A78ABC79-3A66-4346-B1AF-C218417A1ADD}"/>
              </a:ext>
            </a:extLst>
          </p:cNvPr>
          <p:cNvSpPr/>
          <p:nvPr/>
        </p:nvSpPr>
        <p:spPr>
          <a:xfrm>
            <a:off x="467544" y="1489348"/>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F9089C0-68EE-4C34-B3D1-E937662CCED2}"/>
              </a:ext>
            </a:extLst>
          </p:cNvPr>
          <p:cNvSpPr/>
          <p:nvPr/>
        </p:nvSpPr>
        <p:spPr>
          <a:xfrm>
            <a:off x="827584" y="2678931"/>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7853E8C-420D-47CE-9214-F442DFDA38E2}"/>
              </a:ext>
            </a:extLst>
          </p:cNvPr>
          <p:cNvSpPr/>
          <p:nvPr/>
        </p:nvSpPr>
        <p:spPr>
          <a:xfrm>
            <a:off x="827584" y="3867472"/>
            <a:ext cx="3528392"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5BB173F-F4CC-4911-91C0-34D34C5DD824}"/>
              </a:ext>
            </a:extLst>
          </p:cNvPr>
          <p:cNvSpPr/>
          <p:nvPr/>
        </p:nvSpPr>
        <p:spPr>
          <a:xfrm>
            <a:off x="827584" y="5056013"/>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303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3.4.1 </a:t>
            </a:r>
            <a:r>
              <a:rPr lang="zh-CN" altLang="en-US" dirty="0"/>
              <a:t>线性布局</a:t>
            </a:r>
            <a:r>
              <a:rPr lang="en-US" altLang="zh-CN" dirty="0" err="1"/>
              <a:t>LinearLayout</a:t>
            </a:r>
            <a:endParaRPr lang="zh-CN" altLang="en-US" dirty="0"/>
          </a:p>
        </p:txBody>
      </p:sp>
      <p:sp>
        <p:nvSpPr>
          <p:cNvPr id="3" name="内容占位符 2"/>
          <p:cNvSpPr>
            <a:spLocks noGrp="1"/>
          </p:cNvSpPr>
          <p:nvPr>
            <p:ph idx="1"/>
          </p:nvPr>
        </p:nvSpPr>
        <p:spPr/>
        <p:txBody>
          <a:bodyPr>
            <a:normAutofit/>
          </a:bodyPr>
          <a:lstStyle/>
          <a:p>
            <a:r>
              <a:rPr lang="zh-CN" altLang="en-US" dirty="0"/>
              <a:t>android:</a:t>
            </a:r>
            <a:r>
              <a:rPr lang="zh-CN" altLang="en-US" b="1" dirty="0">
                <a:solidFill>
                  <a:srgbClr val="FF0000"/>
                </a:solidFill>
              </a:rPr>
              <a:t>layout_weight</a:t>
            </a:r>
            <a:r>
              <a:rPr lang="zh-CN" altLang="en-US" b="1" dirty="0">
                <a:solidFill>
                  <a:srgbClr val="00B0F0"/>
                </a:solidFill>
              </a:rPr>
              <a:t> </a:t>
            </a:r>
            <a:r>
              <a:rPr lang="zh-CN" altLang="en-US" dirty="0"/>
              <a:t>:线性布局内子元素对未占用空间【水平或垂直】分配权重值，其值越大，权重越大。前提是子元素 设置了 ：</a:t>
            </a:r>
            <a:endParaRPr lang="en-US" altLang="zh-CN" dirty="0"/>
          </a:p>
          <a:p>
            <a:pPr lvl="1"/>
            <a:r>
              <a:rPr lang="zh-CN" altLang="en-US" dirty="0"/>
              <a:t>android:layout_width = "0dp" 属性（水平方向），或</a:t>
            </a:r>
            <a:endParaRPr lang="en-US" altLang="zh-CN" dirty="0"/>
          </a:p>
          <a:p>
            <a:pPr lvl="1"/>
            <a:r>
              <a:rPr lang="zh-CN" altLang="en-US" dirty="0"/>
              <a:t> android:layout_height = "0dp" 属性（垂直方向）</a:t>
            </a:r>
          </a:p>
        </p:txBody>
      </p:sp>
    </p:spTree>
    <p:extLst>
      <p:ext uri="{BB962C8B-B14F-4D97-AF65-F5344CB8AC3E}">
        <p14:creationId xmlns:p14="http://schemas.microsoft.com/office/powerpoint/2010/main" val="10875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C646DA-3186-408D-B1C1-7EC110884912}"/>
              </a:ext>
            </a:extLst>
          </p:cNvPr>
          <p:cNvPicPr>
            <a:picLocks noChangeAspect="1"/>
          </p:cNvPicPr>
          <p:nvPr/>
        </p:nvPicPr>
        <p:blipFill>
          <a:blip r:embed="rId2"/>
          <a:stretch>
            <a:fillRect/>
          </a:stretch>
        </p:blipFill>
        <p:spPr>
          <a:xfrm>
            <a:off x="5652120" y="427500"/>
            <a:ext cx="2927136" cy="4860000"/>
          </a:xfrm>
          <a:prstGeom prst="rect">
            <a:avLst/>
          </a:prstGeom>
        </p:spPr>
      </p:pic>
      <p:sp>
        <p:nvSpPr>
          <p:cNvPr id="6" name="Rectangle 1">
            <a:extLst>
              <a:ext uri="{FF2B5EF4-FFF2-40B4-BE49-F238E27FC236}">
                <a16:creationId xmlns:a16="http://schemas.microsoft.com/office/drawing/2014/main" id="{3B7BE05D-915D-48DA-9247-D52045BCA915}"/>
              </a:ext>
            </a:extLst>
          </p:cNvPr>
          <p:cNvSpPr>
            <a:spLocks noChangeArrowheads="1"/>
          </p:cNvSpPr>
          <p:nvPr/>
        </p:nvSpPr>
        <p:spPr bwMode="auto">
          <a:xfrm>
            <a:off x="0" y="223138"/>
            <a:ext cx="5328592"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"http://schemas.android.com/apk/res-auto"</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"http://schemas.android.com/tools"</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:context=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"@+id/button1"</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"left"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"线性布局"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"@+id/button2"</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"center_horizontal"</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"相对布局"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"@+id/button3"</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"right"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"帧布局"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F1174EFD-0AFC-44DC-A0E7-0330941D1C3F}"/>
              </a:ext>
            </a:extLst>
          </p:cNvPr>
          <p:cNvSpPr/>
          <p:nvPr/>
        </p:nvSpPr>
        <p:spPr>
          <a:xfrm>
            <a:off x="359824" y="1580406"/>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C1B0581-A798-4BA1-99E3-EF7F01B74D0F}"/>
              </a:ext>
            </a:extLst>
          </p:cNvPr>
          <p:cNvSpPr/>
          <p:nvPr/>
        </p:nvSpPr>
        <p:spPr>
          <a:xfrm>
            <a:off x="683568" y="3597019"/>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1B8D2AE-3685-427E-8F6C-F3829E542F2E}"/>
              </a:ext>
            </a:extLst>
          </p:cNvPr>
          <p:cNvSpPr/>
          <p:nvPr/>
        </p:nvSpPr>
        <p:spPr>
          <a:xfrm>
            <a:off x="683568" y="3971528"/>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4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BDE3CE-D284-428D-8FEA-7A50A004CCF2}"/>
              </a:ext>
            </a:extLst>
          </p:cNvPr>
          <p:cNvPicPr>
            <a:picLocks noChangeAspect="1"/>
          </p:cNvPicPr>
          <p:nvPr/>
        </p:nvPicPr>
        <p:blipFill>
          <a:blip r:embed="rId3"/>
          <a:stretch>
            <a:fillRect/>
          </a:stretch>
        </p:blipFill>
        <p:spPr>
          <a:xfrm>
            <a:off x="5580112" y="337220"/>
            <a:ext cx="2923967" cy="4860000"/>
          </a:xfrm>
          <a:prstGeom prst="rect">
            <a:avLst/>
          </a:prstGeom>
        </p:spPr>
      </p:pic>
      <p:sp>
        <p:nvSpPr>
          <p:cNvPr id="6" name="Rectangle 1">
            <a:extLst>
              <a:ext uri="{FF2B5EF4-FFF2-40B4-BE49-F238E27FC236}">
                <a16:creationId xmlns:a16="http://schemas.microsoft.com/office/drawing/2014/main" id="{7434131E-D180-4F31-A429-F26154641EA9}"/>
              </a:ext>
            </a:extLst>
          </p:cNvPr>
          <p:cNvSpPr>
            <a:spLocks noChangeArrowheads="1"/>
          </p:cNvSpPr>
          <p:nvPr/>
        </p:nvSpPr>
        <p:spPr bwMode="auto">
          <a:xfrm>
            <a:off x="251520" y="21134"/>
            <a:ext cx="504056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"http://schemas.android.com/apk/res-auto"</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"http://schemas.android.com/tools"</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:context=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"线性布局"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"@+id/button2"</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"2"</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"相对布局"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"@+id/button3"</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"0dp"</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D2AD9CDC-4818-4BE5-B671-B3F4C9C77910}"/>
              </a:ext>
            </a:extLst>
          </p:cNvPr>
          <p:cNvSpPr/>
          <p:nvPr/>
        </p:nvSpPr>
        <p:spPr>
          <a:xfrm>
            <a:off x="995983" y="2577695"/>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534B7FD-ACE3-4BB6-809E-2F14596C9275}"/>
              </a:ext>
            </a:extLst>
          </p:cNvPr>
          <p:cNvSpPr/>
          <p:nvPr/>
        </p:nvSpPr>
        <p:spPr>
          <a:xfrm>
            <a:off x="980381" y="3765029"/>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7490DA-5349-4BC1-A7D9-1D7C1BA605F2}"/>
              </a:ext>
            </a:extLst>
          </p:cNvPr>
          <p:cNvSpPr/>
          <p:nvPr/>
        </p:nvSpPr>
        <p:spPr>
          <a:xfrm>
            <a:off x="995983" y="4957613"/>
            <a:ext cx="262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597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68B08-507D-45D2-B22D-27FF8A86AE13}"/>
              </a:ext>
            </a:extLst>
          </p:cNvPr>
          <p:cNvSpPr>
            <a:spLocks noGrp="1"/>
          </p:cNvSpPr>
          <p:nvPr>
            <p:ph type="title"/>
          </p:nvPr>
        </p:nvSpPr>
        <p:spPr/>
        <p:txBody>
          <a:bodyPr/>
          <a:lstStyle/>
          <a:p>
            <a:r>
              <a:rPr lang="zh-CN" altLang="en-US" dirty="0"/>
              <a:t>布局嵌套</a:t>
            </a:r>
          </a:p>
        </p:txBody>
      </p:sp>
      <p:sp>
        <p:nvSpPr>
          <p:cNvPr id="3" name="内容占位符 2">
            <a:extLst>
              <a:ext uri="{FF2B5EF4-FFF2-40B4-BE49-F238E27FC236}">
                <a16:creationId xmlns:a16="http://schemas.microsoft.com/office/drawing/2014/main" id="{281C16DA-FB23-4FCE-9188-7C94F6BD61B1}"/>
              </a:ext>
            </a:extLst>
          </p:cNvPr>
          <p:cNvSpPr>
            <a:spLocks noGrp="1"/>
          </p:cNvSpPr>
          <p:nvPr>
            <p:ph idx="1"/>
          </p:nvPr>
        </p:nvSpPr>
        <p:spPr>
          <a:xfrm>
            <a:off x="361024" y="877283"/>
            <a:ext cx="4427000" cy="1548170"/>
          </a:xfrm>
        </p:spPr>
        <p:txBody>
          <a:bodyPr>
            <a:normAutofit/>
          </a:bodyPr>
          <a:lstStyle/>
          <a:p>
            <a:r>
              <a:rPr lang="zh-CN" altLang="en-US" sz="2000" dirty="0"/>
              <a:t>在实现布局时，相同的效果可以使用不同的布局实现。如垂直布局里可以再嵌套水平布局，或水平布局里嵌套线性布局。</a:t>
            </a:r>
          </a:p>
        </p:txBody>
      </p:sp>
      <p:pic>
        <p:nvPicPr>
          <p:cNvPr id="4" name="图片 3">
            <a:extLst>
              <a:ext uri="{FF2B5EF4-FFF2-40B4-BE49-F238E27FC236}">
                <a16:creationId xmlns:a16="http://schemas.microsoft.com/office/drawing/2014/main" id="{2B88612F-B8DF-428D-B65C-0688CB3B4BC0}"/>
              </a:ext>
            </a:extLst>
          </p:cNvPr>
          <p:cNvPicPr>
            <a:picLocks noChangeAspect="1"/>
          </p:cNvPicPr>
          <p:nvPr/>
        </p:nvPicPr>
        <p:blipFill>
          <a:blip r:embed="rId2"/>
          <a:stretch>
            <a:fillRect/>
          </a:stretch>
        </p:blipFill>
        <p:spPr>
          <a:xfrm>
            <a:off x="5508104" y="877283"/>
            <a:ext cx="2593444" cy="4320000"/>
          </a:xfrm>
          <a:prstGeom prst="rect">
            <a:avLst/>
          </a:prstGeom>
          <a:ln>
            <a:solidFill>
              <a:schemeClr val="tx1"/>
            </a:solidFill>
          </a:ln>
        </p:spPr>
      </p:pic>
      <p:pic>
        <p:nvPicPr>
          <p:cNvPr id="5" name="图片 4">
            <a:extLst>
              <a:ext uri="{FF2B5EF4-FFF2-40B4-BE49-F238E27FC236}">
                <a16:creationId xmlns:a16="http://schemas.microsoft.com/office/drawing/2014/main" id="{E9066A6D-C2B2-4D9C-A6CF-C71D875EAE69}"/>
              </a:ext>
            </a:extLst>
          </p:cNvPr>
          <p:cNvPicPr>
            <a:picLocks noChangeAspect="1"/>
          </p:cNvPicPr>
          <p:nvPr/>
        </p:nvPicPr>
        <p:blipFill>
          <a:blip r:embed="rId3"/>
          <a:stretch>
            <a:fillRect/>
          </a:stretch>
        </p:blipFill>
        <p:spPr>
          <a:xfrm>
            <a:off x="809910" y="2408422"/>
            <a:ext cx="2929583" cy="2788861"/>
          </a:xfrm>
          <a:prstGeom prst="rect">
            <a:avLst/>
          </a:prstGeom>
          <a:ln>
            <a:solidFill>
              <a:schemeClr val="tx1"/>
            </a:solidFill>
          </a:ln>
        </p:spPr>
      </p:pic>
    </p:spTree>
    <p:extLst>
      <p:ext uri="{BB962C8B-B14F-4D97-AF65-F5344CB8AC3E}">
        <p14:creationId xmlns:p14="http://schemas.microsoft.com/office/powerpoint/2010/main" val="197880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a:t>
            </a:r>
            <a:r>
              <a:rPr lang="zh-CN" altLang="en-US" dirty="0"/>
              <a:t>相对布局（</a:t>
            </a:r>
            <a:r>
              <a:rPr lang="en-US" altLang="zh-CN" dirty="0" err="1"/>
              <a:t>RelativeLayout</a:t>
            </a:r>
            <a:r>
              <a:rPr lang="zh-CN" altLang="en-US" dirty="0"/>
              <a:t>）</a:t>
            </a:r>
          </a:p>
        </p:txBody>
      </p:sp>
      <p:sp>
        <p:nvSpPr>
          <p:cNvPr id="3" name="内容占位符 2"/>
          <p:cNvSpPr>
            <a:spLocks noGrp="1"/>
          </p:cNvSpPr>
          <p:nvPr>
            <p:ph idx="1"/>
          </p:nvPr>
        </p:nvSpPr>
        <p:spPr>
          <a:xfrm>
            <a:off x="361024" y="877282"/>
            <a:ext cx="8459448" cy="4560507"/>
          </a:xfrm>
        </p:spPr>
        <p:txBody>
          <a:bodyPr>
            <a:normAutofit/>
          </a:bodyPr>
          <a:lstStyle/>
          <a:p>
            <a:pPr>
              <a:lnSpc>
                <a:spcPct val="150000"/>
              </a:lnSpc>
            </a:pPr>
            <a:r>
              <a:rPr lang="zh-CN" altLang="en-US" dirty="0"/>
              <a:t>相对布局（RelativeLayout）是一种非常灵活的布局方式，能够通过指定界面元素与</a:t>
            </a:r>
            <a:r>
              <a:rPr lang="zh-CN" altLang="en-US" b="1" dirty="0">
                <a:solidFill>
                  <a:srgbClr val="C00000"/>
                </a:solidFill>
              </a:rPr>
              <a:t>父容器</a:t>
            </a:r>
            <a:r>
              <a:rPr lang="zh-CN" altLang="en-US" dirty="0"/>
              <a:t>或者</a:t>
            </a:r>
            <a:r>
              <a:rPr lang="zh-CN" altLang="en-US" b="1" dirty="0">
                <a:solidFill>
                  <a:srgbClr val="C00000"/>
                </a:solidFill>
              </a:rPr>
              <a:t>兄弟组件参考 </a:t>
            </a:r>
            <a:r>
              <a:rPr lang="en-US" altLang="zh-CN" dirty="0"/>
              <a:t>+ margin + padding</a:t>
            </a:r>
            <a:r>
              <a:rPr lang="zh-CN" altLang="en-US" dirty="0"/>
              <a:t>设置组件的显示位置，确定界面中所有元素的布局位置。</a:t>
            </a:r>
          </a:p>
          <a:p>
            <a:pPr>
              <a:lnSpc>
                <a:spcPct val="150000"/>
              </a:lnSpc>
            </a:pPr>
            <a:r>
              <a:rPr lang="zh-CN" altLang="en-US" dirty="0"/>
              <a:t>相对布局能够最大程度保证在各种屏幕类型的手机上正确显示界面布局，比较灵活。</a:t>
            </a:r>
          </a:p>
        </p:txBody>
      </p:sp>
    </p:spTree>
    <p:extLst>
      <p:ext uri="{BB962C8B-B14F-4D97-AF65-F5344CB8AC3E}">
        <p14:creationId xmlns:p14="http://schemas.microsoft.com/office/powerpoint/2010/main" val="301436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a:t>
            </a:r>
            <a:r>
              <a:rPr lang="zh-CN" altLang="en-US" dirty="0"/>
              <a:t>相对布局（</a:t>
            </a:r>
            <a:r>
              <a:rPr lang="en-US" altLang="zh-CN" dirty="0" err="1"/>
              <a:t>RelativeLayout</a:t>
            </a:r>
            <a:r>
              <a:rPr lang="zh-CN" altLang="en-US" dirty="0"/>
              <a:t>）</a:t>
            </a:r>
          </a:p>
        </p:txBody>
      </p:sp>
      <p:graphicFrame>
        <p:nvGraphicFramePr>
          <p:cNvPr id="5" name="表格 4"/>
          <p:cNvGraphicFramePr>
            <a:graphicFrameLocks noGrp="1"/>
          </p:cNvGraphicFramePr>
          <p:nvPr>
            <p:extLst>
              <p:ext uri="{D42A27DB-BD31-4B8C-83A1-F6EECF244321}">
                <p14:modId xmlns:p14="http://schemas.microsoft.com/office/powerpoint/2010/main" val="4187863943"/>
              </p:ext>
            </p:extLst>
          </p:nvPr>
        </p:nvGraphicFramePr>
        <p:xfrm>
          <a:off x="696986" y="1561356"/>
          <a:ext cx="7403406" cy="3456000"/>
        </p:xfrm>
        <a:graphic>
          <a:graphicData uri="http://schemas.openxmlformats.org/drawingml/2006/table">
            <a:tbl>
              <a:tblPr firstRow="1" firstCol="1" bandRow="1">
                <a:tableStyleId>{5940675A-B579-460E-94D1-54222C63F5DA}</a:tableStyleId>
              </a:tblPr>
              <a:tblGrid>
                <a:gridCol w="4288695">
                  <a:extLst>
                    <a:ext uri="{9D8B030D-6E8A-4147-A177-3AD203B41FA5}">
                      <a16:colId xmlns:a16="http://schemas.microsoft.com/office/drawing/2014/main" val="20000"/>
                    </a:ext>
                  </a:extLst>
                </a:gridCol>
                <a:gridCol w="3114711">
                  <a:extLst>
                    <a:ext uri="{9D8B030D-6E8A-4147-A177-3AD203B41FA5}">
                      <a16:colId xmlns:a16="http://schemas.microsoft.com/office/drawing/2014/main" val="20001"/>
                    </a:ext>
                  </a:extLst>
                </a:gridCol>
              </a:tblGrid>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solidFill>
                            <a:schemeClr val="tx1"/>
                          </a:solidFill>
                          <a:effectLst/>
                        </a:rPr>
                        <a:t>属性声明</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effectLst/>
                        </a:rPr>
                        <a:t>功能描述</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800" kern="100" dirty="0" err="1">
                          <a:solidFill>
                            <a:schemeClr val="tx1"/>
                          </a:solidFill>
                          <a:effectLst/>
                        </a:rPr>
                        <a:t>android:layout_alignParentLeft</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800" kern="100" dirty="0">
                          <a:effectLst/>
                        </a:rPr>
                        <a:t>是否跟父布局左对齐</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1"/>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800" kern="100" dirty="0" err="1">
                          <a:solidFill>
                            <a:schemeClr val="tx1"/>
                          </a:solidFill>
                          <a:effectLst/>
                        </a:rPr>
                        <a:t>android:layout_alignParentRight</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800" kern="100" dirty="0">
                          <a:effectLst/>
                        </a:rPr>
                        <a:t>是否跟父布局右对齐</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2"/>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800" kern="100" dirty="0" err="1">
                          <a:solidFill>
                            <a:schemeClr val="tx1"/>
                          </a:solidFill>
                          <a:effectLst/>
                        </a:rPr>
                        <a:t>android:layout_alignParentTop</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800" kern="100" dirty="0">
                          <a:effectLst/>
                        </a:rPr>
                        <a:t>是否跟父布局顶部对齐</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3"/>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800" kern="100" dirty="0" err="1">
                          <a:solidFill>
                            <a:schemeClr val="tx1"/>
                          </a:solidFill>
                          <a:effectLst/>
                        </a:rPr>
                        <a:t>android:layout_alignParentBottom</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800" kern="100" dirty="0">
                          <a:effectLst/>
                        </a:rPr>
                        <a:t>是否跟父布局底部对齐</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4"/>
                  </a:ext>
                </a:extLst>
              </a:tr>
              <a:tr h="432000">
                <a:tc>
                  <a:txBody>
                    <a:bodyPr/>
                    <a:lstStyle/>
                    <a:p>
                      <a:pPr algn="just">
                        <a:lnSpc>
                          <a:spcPct val="125000"/>
                        </a:lnSpc>
                        <a:spcAft>
                          <a:spcPts val="0"/>
                        </a:spcAft>
                      </a:pPr>
                      <a:r>
                        <a:rPr lang="en-US" altLang="zh-CN" sz="1800" b="1" kern="100" dirty="0" err="1">
                          <a:solidFill>
                            <a:schemeClr val="tx1"/>
                          </a:solidFill>
                          <a:effectLst/>
                          <a:latin typeface="等线"/>
                          <a:ea typeface="宋体" panose="02010600030101010101" pitchFamily="2" charset="-122"/>
                          <a:cs typeface="Times New Roman" panose="02020603050405020304" pitchFamily="18" charset="0"/>
                        </a:rPr>
                        <a:t>Layout_centerHorizontal</a:t>
                      </a:r>
                      <a:endParaRPr lang="zh-CN" sz="1800" b="1"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p>
                      <a:pPr algn="just">
                        <a:lnSpc>
                          <a:spcPct val="125000"/>
                        </a:lnSpc>
                        <a:spcAft>
                          <a:spcPts val="0"/>
                        </a:spcAft>
                      </a:pPr>
                      <a:r>
                        <a:rPr lang="zh-CN" altLang="en-US" sz="1800" kern="100" dirty="0">
                          <a:effectLst/>
                          <a:latin typeface="等线"/>
                          <a:ea typeface="宋体" panose="02010600030101010101" pitchFamily="2" charset="-122"/>
                          <a:cs typeface="Times New Roman" panose="02020603050405020304" pitchFamily="18" charset="0"/>
                        </a:rPr>
                        <a:t>在父布局中水平居中</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3432584192"/>
                  </a:ext>
                </a:extLst>
              </a:tr>
              <a:tr h="432000">
                <a:tc>
                  <a:txBody>
                    <a:bodyPr/>
                    <a:lstStyle/>
                    <a:p>
                      <a:pPr algn="just">
                        <a:lnSpc>
                          <a:spcPct val="125000"/>
                        </a:lnSpc>
                        <a:spcAft>
                          <a:spcPts val="0"/>
                        </a:spcAft>
                      </a:pPr>
                      <a:r>
                        <a:rPr lang="en-US" altLang="zh-CN" sz="1800" b="1" kern="100" dirty="0" err="1">
                          <a:solidFill>
                            <a:schemeClr val="tx1"/>
                          </a:solidFill>
                          <a:effectLst/>
                          <a:latin typeface="等线"/>
                          <a:ea typeface="宋体" panose="02010600030101010101" pitchFamily="2" charset="-122"/>
                          <a:cs typeface="Times New Roman" panose="02020603050405020304" pitchFamily="18" charset="0"/>
                        </a:rPr>
                        <a:t>Layout_centerVertical</a:t>
                      </a:r>
                      <a:endParaRPr lang="zh-CN" sz="1800" b="1"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effectLst/>
                          <a:latin typeface="等线"/>
                          <a:ea typeface="+mn-ea"/>
                          <a:cs typeface="Times New Roman" panose="02020603050405020304" pitchFamily="18" charset="0"/>
                        </a:rPr>
                        <a:t>在父布局中垂直居中</a:t>
                      </a:r>
                      <a:endParaRPr lang="zh-CN" sz="1800" kern="100" dirty="0">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2290029549"/>
                  </a:ext>
                </a:extLst>
              </a:tr>
              <a:tr h="432000">
                <a:tc>
                  <a:txBody>
                    <a:bodyPr/>
                    <a:lstStyle/>
                    <a:p>
                      <a:pPr algn="just">
                        <a:lnSpc>
                          <a:spcPct val="125000"/>
                        </a:lnSpc>
                        <a:spcAft>
                          <a:spcPts val="0"/>
                        </a:spcAft>
                      </a:pPr>
                      <a:r>
                        <a:rPr lang="en-US" altLang="zh-CN" sz="1800" b="1" kern="100" dirty="0" err="1">
                          <a:solidFill>
                            <a:schemeClr val="tx1"/>
                          </a:solidFill>
                          <a:effectLst/>
                          <a:latin typeface="等线"/>
                          <a:ea typeface="宋体" panose="02010600030101010101" pitchFamily="2" charset="-122"/>
                          <a:cs typeface="Times New Roman" panose="02020603050405020304" pitchFamily="18" charset="0"/>
                        </a:rPr>
                        <a:t>Layout_centerInParent</a:t>
                      </a:r>
                      <a:endParaRPr lang="zh-CN" sz="1800" b="1"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effectLst/>
                          <a:latin typeface="等线"/>
                          <a:ea typeface="+mn-ea"/>
                          <a:cs typeface="Times New Roman" panose="02020603050405020304" pitchFamily="18" charset="0"/>
                        </a:rPr>
                        <a:t>在父布局的中间位置</a:t>
                      </a:r>
                      <a:endParaRPr lang="zh-CN" altLang="zh-CN" sz="1800" kern="100" dirty="0">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3295631996"/>
                  </a:ext>
                </a:extLst>
              </a:tr>
            </a:tbl>
          </a:graphicData>
        </a:graphic>
      </p:graphicFrame>
      <p:sp>
        <p:nvSpPr>
          <p:cNvPr id="7" name="文本框 6">
            <a:extLst>
              <a:ext uri="{FF2B5EF4-FFF2-40B4-BE49-F238E27FC236}">
                <a16:creationId xmlns:a16="http://schemas.microsoft.com/office/drawing/2014/main" id="{609133B7-E9A1-4F79-B219-439A2D03A948}"/>
              </a:ext>
            </a:extLst>
          </p:cNvPr>
          <p:cNvSpPr txBox="1"/>
          <p:nvPr/>
        </p:nvSpPr>
        <p:spPr>
          <a:xfrm>
            <a:off x="696986" y="985292"/>
            <a:ext cx="509915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根据父容器定位</a:t>
            </a:r>
          </a:p>
        </p:txBody>
      </p:sp>
    </p:spTree>
    <p:extLst>
      <p:ext uri="{BB962C8B-B14F-4D97-AF65-F5344CB8AC3E}">
        <p14:creationId xmlns:p14="http://schemas.microsoft.com/office/powerpoint/2010/main" val="244994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32F777-2CE7-4B3E-81D9-C93593E7BBC8}"/>
              </a:ext>
            </a:extLst>
          </p:cNvPr>
          <p:cNvSpPr>
            <a:spLocks noGrp="1"/>
          </p:cNvSpPr>
          <p:nvPr>
            <p:ph idx="1"/>
          </p:nvPr>
        </p:nvSpPr>
        <p:spPr>
          <a:xfrm>
            <a:off x="361024" y="877282"/>
            <a:ext cx="1906720" cy="4560507"/>
          </a:xfrm>
        </p:spPr>
        <p:txBody>
          <a:bodyPr>
            <a:normAutofit/>
          </a:bodyPr>
          <a:lstStyle/>
          <a:p>
            <a:pPr marL="0" indent="0" algn="ctr">
              <a:lnSpc>
                <a:spcPct val="150000"/>
              </a:lnSpc>
              <a:buNone/>
            </a:pPr>
            <a:r>
              <a:rPr lang="zh-CN" altLang="en-US" sz="2400" b="1" dirty="0"/>
              <a:t>父容器定位属性示意图</a:t>
            </a:r>
          </a:p>
          <a:p>
            <a:pPr marL="0" indent="0" algn="ctr">
              <a:lnSpc>
                <a:spcPct val="150000"/>
              </a:lnSpc>
              <a:buNone/>
            </a:pPr>
            <a:endParaRPr lang="zh-CN" altLang="en-US" sz="2400" dirty="0"/>
          </a:p>
        </p:txBody>
      </p:sp>
      <p:pic>
        <p:nvPicPr>
          <p:cNvPr id="7170" name="Picture 2">
            <a:extLst>
              <a:ext uri="{FF2B5EF4-FFF2-40B4-BE49-F238E27FC236}">
                <a16:creationId xmlns:a16="http://schemas.microsoft.com/office/drawing/2014/main" id="{82DC65B5-467D-463E-B818-6C13BB700B9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70341" y="193204"/>
            <a:ext cx="6973393"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62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a:t>
            </a:r>
            <a:r>
              <a:rPr lang="zh-CN" altLang="en-US" dirty="0"/>
              <a:t>相对布局（</a:t>
            </a:r>
            <a:r>
              <a:rPr lang="en-US" altLang="zh-CN" dirty="0" err="1"/>
              <a:t>RelativeLayout</a:t>
            </a:r>
            <a:r>
              <a:rPr lang="zh-CN" altLang="en-US" dirty="0"/>
              <a:t>）</a:t>
            </a:r>
          </a:p>
        </p:txBody>
      </p:sp>
      <p:graphicFrame>
        <p:nvGraphicFramePr>
          <p:cNvPr id="5" name="表格 4"/>
          <p:cNvGraphicFramePr>
            <a:graphicFrameLocks noGrp="1"/>
          </p:cNvGraphicFramePr>
          <p:nvPr>
            <p:extLst>
              <p:ext uri="{D42A27DB-BD31-4B8C-83A1-F6EECF244321}">
                <p14:modId xmlns:p14="http://schemas.microsoft.com/office/powerpoint/2010/main" val="1532555750"/>
              </p:ext>
            </p:extLst>
          </p:nvPr>
        </p:nvGraphicFramePr>
        <p:xfrm>
          <a:off x="696986" y="1633364"/>
          <a:ext cx="6161650" cy="3168380"/>
        </p:xfrm>
        <a:graphic>
          <a:graphicData uri="http://schemas.openxmlformats.org/drawingml/2006/table">
            <a:tbl>
              <a:tblPr firstRow="1" firstCol="1" bandRow="1">
                <a:tableStyleId>{5940675A-B579-460E-94D1-54222C63F5DA}</a:tableStyleId>
              </a:tblPr>
              <a:tblGrid>
                <a:gridCol w="3569362">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500" kern="100" dirty="0">
                          <a:solidFill>
                            <a:schemeClr val="tx1"/>
                          </a:solidFill>
                          <a:effectLst/>
                        </a:rPr>
                        <a:t>属性声明</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500" kern="100" dirty="0">
                          <a:solidFill>
                            <a:schemeClr val="tx1"/>
                          </a:solidFill>
                          <a:effectLst/>
                        </a:rPr>
                        <a:t>功能描述</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android:layout_toRightOf</a:t>
                      </a:r>
                      <a:r>
                        <a:rPr lang="en-US" altLang="zh-CN" sz="1500" kern="100" dirty="0">
                          <a:solidFill>
                            <a:schemeClr val="tx1"/>
                          </a:solidFill>
                          <a:effectLst/>
                        </a:rPr>
                        <a:t>=</a:t>
                      </a:r>
                      <a:r>
                        <a:rPr lang="zh-CN" altLang="en-US" sz="1500" kern="100" dirty="0">
                          <a:solidFill>
                            <a:schemeClr val="tx1"/>
                          </a:solidFill>
                          <a:effectLst/>
                        </a:rPr>
                        <a:t>‘</a:t>
                      </a:r>
                      <a:r>
                        <a:rPr lang="en-US" altLang="zh-CN" sz="1500" kern="100" dirty="0">
                          <a:solidFill>
                            <a:schemeClr val="tx1"/>
                          </a:solidFill>
                          <a:effectLst/>
                        </a:rPr>
                        <a:t>id</a:t>
                      </a:r>
                      <a:r>
                        <a:rPr lang="zh-CN" altLang="en-US" sz="1500" kern="100" dirty="0">
                          <a:solidFill>
                            <a:schemeClr val="tx1"/>
                          </a:solidFill>
                          <a:effectLst/>
                        </a:rPr>
                        <a:t>’</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dirty="0">
                          <a:solidFill>
                            <a:schemeClr val="tx1"/>
                          </a:solidFill>
                          <a:effectLst/>
                        </a:rPr>
                        <a:t>在指定控件右边</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5"/>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android:layout_toLeftOf</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a:solidFill>
                            <a:schemeClr val="tx1"/>
                          </a:solidFill>
                          <a:effectLst/>
                        </a:rPr>
                        <a:t>在指定控件左边</a:t>
                      </a:r>
                      <a:endParaRPr lang="zh-CN" sz="1500" kern="10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6"/>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android:layout_above</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a:solidFill>
                            <a:schemeClr val="tx1"/>
                          </a:solidFill>
                          <a:effectLst/>
                        </a:rPr>
                        <a:t>在指定控件上边</a:t>
                      </a:r>
                      <a:endParaRPr lang="zh-CN" sz="1500" kern="10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7"/>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android:layout_below</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dirty="0">
                          <a:solidFill>
                            <a:schemeClr val="tx1"/>
                          </a:solidFill>
                          <a:effectLst/>
                        </a:rPr>
                        <a:t>在指定控件下边</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8"/>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android:layout_alignBaseline</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a:solidFill>
                            <a:schemeClr val="tx1"/>
                          </a:solidFill>
                          <a:effectLst/>
                        </a:rPr>
                        <a:t>与指定控件水平对齐</a:t>
                      </a:r>
                      <a:endParaRPr lang="zh-CN" sz="1500" kern="10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9"/>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android:layout_alignLeft</a:t>
                      </a:r>
                      <a:r>
                        <a:rPr lang="en-US" altLang="zh-CN" sz="1500" kern="100" dirty="0">
                          <a:solidFill>
                            <a:schemeClr val="tx1"/>
                          </a:solidFill>
                          <a:effectLst/>
                        </a:rPr>
                        <a:t>=</a:t>
                      </a:r>
                      <a:r>
                        <a:rPr lang="zh-CN" altLang="en-US" sz="1500" kern="100" dirty="0">
                          <a:solidFill>
                            <a:schemeClr val="tx1"/>
                          </a:solidFill>
                          <a:effectLst/>
                        </a:rPr>
                        <a:t>‘</a:t>
                      </a:r>
                      <a:r>
                        <a:rPr lang="en-US" altLang="zh-CN" sz="1500" kern="100" dirty="0">
                          <a:solidFill>
                            <a:schemeClr val="tx1"/>
                          </a:solidFill>
                          <a:effectLst/>
                        </a:rPr>
                        <a:t>id</a:t>
                      </a:r>
                      <a:r>
                        <a:rPr lang="zh-CN" altLang="en-US" sz="1500" kern="100" dirty="0">
                          <a:solidFill>
                            <a:schemeClr val="tx1"/>
                          </a:solidFill>
                          <a:effectLst/>
                        </a:rPr>
                        <a:t>’</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dirty="0">
                          <a:solidFill>
                            <a:schemeClr val="tx1"/>
                          </a:solidFill>
                          <a:effectLst/>
                        </a:rPr>
                        <a:t>与指定控件左对齐</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10"/>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android:layout_alignRight</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dirty="0">
                          <a:solidFill>
                            <a:schemeClr val="tx1"/>
                          </a:solidFill>
                          <a:effectLst/>
                        </a:rPr>
                        <a:t>与指定控件右对齐</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11"/>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android:layout_alignTop</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a:solidFill>
                            <a:schemeClr val="tx1"/>
                          </a:solidFill>
                          <a:effectLst/>
                        </a:rPr>
                        <a:t>与指定控件顶部对齐</a:t>
                      </a:r>
                      <a:endParaRPr lang="zh-CN" sz="1500" kern="10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12"/>
                  </a:ext>
                </a:extLst>
              </a:tr>
              <a:tr h="316838">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sz="1500" kern="100" dirty="0" err="1">
                          <a:solidFill>
                            <a:schemeClr val="tx1"/>
                          </a:solidFill>
                          <a:effectLst/>
                        </a:rPr>
                        <a:t>android:layout_alignBottom</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sz="1500" kern="100" dirty="0">
                          <a:solidFill>
                            <a:schemeClr val="tx1"/>
                          </a:solidFill>
                          <a:effectLst/>
                        </a:rPr>
                        <a:t>与指定控件底部对齐</a:t>
                      </a:r>
                      <a:endParaRPr lang="zh-CN" sz="15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13"/>
                  </a:ext>
                </a:extLst>
              </a:tr>
            </a:tbl>
          </a:graphicData>
        </a:graphic>
      </p:graphicFrame>
      <p:sp>
        <p:nvSpPr>
          <p:cNvPr id="4" name="文本框 3">
            <a:extLst>
              <a:ext uri="{FF2B5EF4-FFF2-40B4-BE49-F238E27FC236}">
                <a16:creationId xmlns:a16="http://schemas.microsoft.com/office/drawing/2014/main" id="{463DFF79-73CA-41ED-BFFA-2B70E6D97EFB}"/>
              </a:ext>
            </a:extLst>
          </p:cNvPr>
          <p:cNvSpPr txBox="1"/>
          <p:nvPr/>
        </p:nvSpPr>
        <p:spPr>
          <a:xfrm>
            <a:off x="696986" y="985292"/>
            <a:ext cx="509915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根据兄弟组件定位</a:t>
            </a:r>
          </a:p>
        </p:txBody>
      </p:sp>
    </p:spTree>
    <p:extLst>
      <p:ext uri="{BB962C8B-B14F-4D97-AF65-F5344CB8AC3E}">
        <p14:creationId xmlns:p14="http://schemas.microsoft.com/office/powerpoint/2010/main" val="194295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a:t>
            </a:r>
            <a:r>
              <a:rPr lang="zh-CN" altLang="en-US" dirty="0"/>
              <a:t>相对布局（</a:t>
            </a:r>
            <a:r>
              <a:rPr lang="en-US" altLang="zh-CN" dirty="0" err="1"/>
              <a:t>RelativeLayout</a:t>
            </a:r>
            <a:r>
              <a:rPr lang="zh-CN" altLang="en-US" dirty="0"/>
              <a:t>）</a:t>
            </a:r>
          </a:p>
        </p:txBody>
      </p:sp>
      <p:graphicFrame>
        <p:nvGraphicFramePr>
          <p:cNvPr id="5" name="表格 4"/>
          <p:cNvGraphicFramePr>
            <a:graphicFrameLocks noGrp="1"/>
          </p:cNvGraphicFramePr>
          <p:nvPr>
            <p:extLst>
              <p:ext uri="{D42A27DB-BD31-4B8C-83A1-F6EECF244321}">
                <p14:modId xmlns:p14="http://schemas.microsoft.com/office/powerpoint/2010/main" val="200708118"/>
              </p:ext>
            </p:extLst>
          </p:nvPr>
        </p:nvGraphicFramePr>
        <p:xfrm>
          <a:off x="696986" y="1633364"/>
          <a:ext cx="6161650" cy="2592000"/>
        </p:xfrm>
        <a:graphic>
          <a:graphicData uri="http://schemas.openxmlformats.org/drawingml/2006/table">
            <a:tbl>
              <a:tblPr firstRow="1" firstCol="1" bandRow="1">
                <a:tableStyleId>{5940675A-B579-460E-94D1-54222C63F5DA}</a:tableStyleId>
              </a:tblPr>
              <a:tblGrid>
                <a:gridCol w="2866902">
                  <a:extLst>
                    <a:ext uri="{9D8B030D-6E8A-4147-A177-3AD203B41FA5}">
                      <a16:colId xmlns:a16="http://schemas.microsoft.com/office/drawing/2014/main" val="20000"/>
                    </a:ext>
                  </a:extLst>
                </a:gridCol>
                <a:gridCol w="3294748">
                  <a:extLst>
                    <a:ext uri="{9D8B030D-6E8A-4147-A177-3AD203B41FA5}">
                      <a16:colId xmlns:a16="http://schemas.microsoft.com/office/drawing/2014/main" val="20001"/>
                    </a:ext>
                  </a:extLst>
                </a:gridCol>
              </a:tblGrid>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solidFill>
                            <a:schemeClr val="tx1"/>
                          </a:solidFill>
                          <a:effectLst/>
                        </a:rPr>
                        <a:t>属性声明</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solidFill>
                            <a:schemeClr val="tx1"/>
                          </a:solidFill>
                          <a:effectLst/>
                        </a:rPr>
                        <a:t>功能描述</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altLang="zh-CN" sz="1800" kern="100" dirty="0" err="1">
                          <a:solidFill>
                            <a:schemeClr val="tx1"/>
                          </a:solidFill>
                          <a:effectLst/>
                          <a:latin typeface="等线"/>
                          <a:ea typeface="宋体" panose="02010600030101010101" pitchFamily="2" charset="-122"/>
                          <a:cs typeface="Times New Roman" panose="02020603050405020304" pitchFamily="18" charset="0"/>
                        </a:rPr>
                        <a:t>layout_margin</a:t>
                      </a:r>
                      <a:endParaRPr lang="en-US" alt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altLang="en-US" sz="1800" kern="100" dirty="0">
                          <a:solidFill>
                            <a:schemeClr val="tx1"/>
                          </a:solidFill>
                          <a:effectLst/>
                          <a:latin typeface="等线"/>
                          <a:ea typeface="宋体" panose="02010600030101010101" pitchFamily="2" charset="-122"/>
                          <a:cs typeface="Times New Roman" panose="02020603050405020304" pitchFamily="18" charset="0"/>
                        </a:rPr>
                        <a:t>设置组件上下左右的偏移量</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5"/>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altLang="zh-CN" sz="1800" kern="100" dirty="0" err="1">
                          <a:solidFill>
                            <a:schemeClr val="tx1"/>
                          </a:solidFill>
                          <a:effectLst/>
                          <a:latin typeface="等线"/>
                          <a:ea typeface="宋体" panose="02010600030101010101" pitchFamily="2" charset="-122"/>
                          <a:cs typeface="Times New Roman" panose="02020603050405020304" pitchFamily="18" charset="0"/>
                        </a:rPr>
                        <a:t>layout_marginLeft</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设置组件离左边的偏移量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6"/>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altLang="zh-CN" sz="1800" kern="100" dirty="0" err="1">
                          <a:solidFill>
                            <a:schemeClr val="tx1"/>
                          </a:solidFill>
                          <a:effectLst/>
                          <a:latin typeface="等线"/>
                          <a:ea typeface="宋体" panose="02010600030101010101" pitchFamily="2" charset="-122"/>
                          <a:cs typeface="Times New Roman" panose="02020603050405020304" pitchFamily="18" charset="0"/>
                        </a:rPr>
                        <a:t>layout_marginRight</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设置组件离右边的偏移量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7"/>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en-US" altLang="zh-CN" sz="1800" kern="100" dirty="0" err="1">
                          <a:solidFill>
                            <a:schemeClr val="tx1"/>
                          </a:solidFill>
                          <a:effectLst/>
                          <a:latin typeface="等线"/>
                          <a:ea typeface="+mn-ea"/>
                          <a:cs typeface="Times New Roman" panose="02020603050405020304" pitchFamily="18" charset="0"/>
                        </a:rPr>
                        <a:t>layout_marginTop</a:t>
                      </a:r>
                      <a:endParaRPr lang="en-US" altLang="zh-CN" sz="1800" kern="100" dirty="0">
                        <a:solidFill>
                          <a:schemeClr val="tx1"/>
                        </a:solidFill>
                        <a:effectLst/>
                        <a:latin typeface="等线"/>
                        <a:ea typeface="+mn-ea"/>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设置组件离上边的偏移量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8"/>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prstClr val="black"/>
                          </a:solidFill>
                          <a:effectLst/>
                          <a:uLnTx/>
                          <a:uFillTx/>
                          <a:latin typeface="等线"/>
                          <a:ea typeface="宋体" panose="02010600030101010101" pitchFamily="2" charset="-122"/>
                          <a:cs typeface="Times New Roman" panose="02020603050405020304" pitchFamily="18" charset="0"/>
                        </a:rPr>
                        <a:t>layout_marginBottom</a:t>
                      </a:r>
                      <a:endParaRPr kumimoji="0" lang="en-US" altLang="zh-CN" sz="1800" b="1" i="0" u="none" strike="noStrike" kern="100" cap="none" spc="0" normalizeH="0" baseline="0" noProof="0" dirty="0">
                        <a:ln>
                          <a:noFill/>
                        </a:ln>
                        <a:solidFill>
                          <a:prstClr val="black"/>
                        </a:solidFill>
                        <a:effectLst/>
                        <a:uLnTx/>
                        <a:uFillTx/>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设置组件离下边的偏移量</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463DFF79-73CA-41ED-BFFA-2B70E6D97EFB}"/>
              </a:ext>
            </a:extLst>
          </p:cNvPr>
          <p:cNvSpPr txBox="1"/>
          <p:nvPr/>
        </p:nvSpPr>
        <p:spPr>
          <a:xfrm>
            <a:off x="696986" y="985292"/>
            <a:ext cx="761943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3. margin(</a:t>
            </a:r>
            <a:r>
              <a:rPr lang="zh-CN" altLang="en-US" sz="2400" b="1" dirty="0">
                <a:latin typeface="黑体" panose="02010609060101010101" pitchFamily="49" charset="-122"/>
                <a:ea typeface="黑体" panose="02010609060101010101" pitchFamily="49" charset="-122"/>
              </a:rPr>
              <a:t>偏移</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：设置组件与相对于的边距</a:t>
            </a:r>
          </a:p>
        </p:txBody>
      </p:sp>
    </p:spTree>
    <p:extLst>
      <p:ext uri="{BB962C8B-B14F-4D97-AF65-F5344CB8AC3E}">
        <p14:creationId xmlns:p14="http://schemas.microsoft.com/office/powerpoint/2010/main" val="79766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96414" y="3157535"/>
            <a:ext cx="2031770" cy="526734"/>
            <a:chOff x="4211960" y="3605018"/>
            <a:chExt cx="2031770" cy="632080"/>
          </a:xfrm>
        </p:grpSpPr>
        <p:sp>
          <p:nvSpPr>
            <p:cNvPr id="3" name="圆角矩形​​ 10"/>
            <p:cNvSpPr>
              <a:spLocks noChangeArrowheads="1"/>
            </p:cNvSpPr>
            <p:nvPr userDrawn="1"/>
          </p:nvSpPr>
          <p:spPr bwMode="auto">
            <a:xfrm>
              <a:off x="4211960" y="3605018"/>
              <a:ext cx="497144" cy="496753"/>
            </a:xfrm>
            <a:prstGeom prst="roundRect">
              <a:avLst>
                <a:gd name="adj" fmla="val 16667"/>
              </a:avLst>
            </a:prstGeom>
            <a:solidFill>
              <a:srgbClr val="FF00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3</a:t>
              </a:r>
              <a:endParaRPr lang="zh-CN" altLang="en-US" sz="3200" dirty="0">
                <a:solidFill>
                  <a:srgbClr val="FFFFFF"/>
                </a:solidFill>
                <a:ea typeface="微软雅黑" pitchFamily="34" charset="-122"/>
                <a:cs typeface="Arial" pitchFamily="34" charset="0"/>
              </a:endParaRPr>
            </a:p>
          </p:txBody>
        </p:sp>
        <p:sp>
          <p:nvSpPr>
            <p:cNvPr id="4" name="TextBox 11"/>
            <p:cNvSpPr txBox="1"/>
            <p:nvPr userDrawn="1"/>
          </p:nvSpPr>
          <p:spPr bwMode="auto">
            <a:xfrm>
              <a:off x="4827958" y="3638781"/>
              <a:ext cx="1415772" cy="598317"/>
            </a:xfrm>
            <a:prstGeom prst="rect">
              <a:avLst/>
            </a:prstGeom>
            <a:solidFill>
              <a:srgbClr val="FF6600"/>
            </a:solidFill>
            <a:ln>
              <a:noFill/>
            </a:ln>
            <a:effectLst>
              <a:outerShdw blurRad="107950" dist="12700" dir="5400000" algn="ctr">
                <a:srgbClr val="000000"/>
              </a:outerShdw>
            </a:effectLst>
          </p:spPr>
          <p:txBody>
            <a:bodyPr wrap="none">
              <a:spAutoFit/>
            </a:bodyPr>
            <a:lstStyle>
              <a:defPPr>
                <a:defRPr lang="zh-CN"/>
              </a:defPPr>
              <a:lvl1pPr defTabSz="914377">
                <a:lnSpc>
                  <a:spcPct val="110000"/>
                </a:lnSpc>
                <a:defRPr sz="2400" b="1">
                  <a:solidFill>
                    <a:schemeClr val="bg1"/>
                  </a:solidFill>
                  <a:latin typeface="微软雅黑" pitchFamily="34" charset="-122"/>
                  <a:ea typeface="微软雅黑" pitchFamily="34" charset="-122"/>
                </a:defRPr>
              </a:lvl1pPr>
            </a:lstStyle>
            <a:p>
              <a:r>
                <a:rPr lang="zh-CN" altLang="en-US" dirty="0"/>
                <a:t>常用布局</a:t>
              </a:r>
            </a:p>
          </p:txBody>
        </p:sp>
      </p:grpSp>
    </p:spTree>
    <p:extLst>
      <p:ext uri="{BB962C8B-B14F-4D97-AF65-F5344CB8AC3E}">
        <p14:creationId xmlns:p14="http://schemas.microsoft.com/office/powerpoint/2010/main" val="2522872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a:t>
            </a:r>
            <a:r>
              <a:rPr lang="zh-CN" altLang="en-US" dirty="0"/>
              <a:t>相对布局（</a:t>
            </a:r>
            <a:r>
              <a:rPr lang="en-US" altLang="zh-CN" dirty="0" err="1"/>
              <a:t>RelativeLayout</a:t>
            </a:r>
            <a:r>
              <a:rPr lang="zh-CN" altLang="en-US" dirty="0"/>
              <a:t>）</a:t>
            </a:r>
          </a:p>
        </p:txBody>
      </p:sp>
      <p:graphicFrame>
        <p:nvGraphicFramePr>
          <p:cNvPr id="5" name="表格 4"/>
          <p:cNvGraphicFramePr>
            <a:graphicFrameLocks noGrp="1"/>
          </p:cNvGraphicFramePr>
          <p:nvPr>
            <p:extLst>
              <p:ext uri="{D42A27DB-BD31-4B8C-83A1-F6EECF244321}">
                <p14:modId xmlns:p14="http://schemas.microsoft.com/office/powerpoint/2010/main" val="3938187770"/>
              </p:ext>
            </p:extLst>
          </p:nvPr>
        </p:nvGraphicFramePr>
        <p:xfrm>
          <a:off x="696986" y="1993692"/>
          <a:ext cx="6161650" cy="2592000"/>
        </p:xfrm>
        <a:graphic>
          <a:graphicData uri="http://schemas.openxmlformats.org/drawingml/2006/table">
            <a:tbl>
              <a:tblPr firstRow="1" firstCol="1" bandRow="1">
                <a:tableStyleId>{5940675A-B579-460E-94D1-54222C63F5DA}</a:tableStyleId>
              </a:tblPr>
              <a:tblGrid>
                <a:gridCol w="2866902">
                  <a:extLst>
                    <a:ext uri="{9D8B030D-6E8A-4147-A177-3AD203B41FA5}">
                      <a16:colId xmlns:a16="http://schemas.microsoft.com/office/drawing/2014/main" val="20000"/>
                    </a:ext>
                  </a:extLst>
                </a:gridCol>
                <a:gridCol w="3294748">
                  <a:extLst>
                    <a:ext uri="{9D8B030D-6E8A-4147-A177-3AD203B41FA5}">
                      <a16:colId xmlns:a16="http://schemas.microsoft.com/office/drawing/2014/main" val="20001"/>
                    </a:ext>
                  </a:extLst>
                </a:gridCol>
              </a:tblGrid>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solidFill>
                            <a:schemeClr val="tx1"/>
                          </a:solidFill>
                          <a:effectLst/>
                        </a:rPr>
                        <a:t>属性声明</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lnSpc>
                          <a:spcPct val="125000"/>
                        </a:lnSpc>
                        <a:spcAft>
                          <a:spcPts val="0"/>
                        </a:spcAft>
                      </a:pPr>
                      <a:r>
                        <a:rPr lang="zh-CN" sz="1800" kern="100" dirty="0">
                          <a:solidFill>
                            <a:schemeClr val="tx1"/>
                          </a:solidFill>
                          <a:effectLst/>
                        </a:rPr>
                        <a:t>功能描述</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just">
                        <a:lnSpc>
                          <a:spcPct val="125000"/>
                        </a:lnSpc>
                        <a:spcAft>
                          <a:spcPts val="0"/>
                        </a:spcAft>
                      </a:pPr>
                      <a:r>
                        <a:rPr lang="en-US" altLang="zh-CN" sz="1800" kern="100" dirty="0">
                          <a:solidFill>
                            <a:schemeClr val="tx1"/>
                          </a:solidFill>
                          <a:effectLst/>
                          <a:latin typeface="等线"/>
                          <a:ea typeface="宋体" panose="02010600030101010101" pitchFamily="2" charset="-122"/>
                          <a:cs typeface="Times New Roman" panose="02020603050405020304" pitchFamily="18" charset="0"/>
                        </a:rPr>
                        <a:t>padding</a:t>
                      </a: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just">
                        <a:lnSpc>
                          <a:spcPct val="125000"/>
                        </a:lnSpc>
                        <a:spcAft>
                          <a:spcPts val="0"/>
                        </a:spcAft>
                      </a:pPr>
                      <a:r>
                        <a:rPr lang="zh-CN" altLang="en-US" sz="1800" kern="100" dirty="0">
                          <a:solidFill>
                            <a:schemeClr val="tx1"/>
                          </a:solidFill>
                          <a:effectLst/>
                          <a:latin typeface="等线"/>
                          <a:ea typeface="宋体" panose="02010600030101010101" pitchFamily="2" charset="-122"/>
                          <a:cs typeface="Times New Roman" panose="02020603050405020304" pitchFamily="18" charset="0"/>
                        </a:rPr>
                        <a:t>设置组件上下左右的偏移量</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5"/>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prstClr val="black"/>
                          </a:solidFill>
                          <a:effectLst/>
                          <a:uLnTx/>
                          <a:uFillTx/>
                          <a:latin typeface="等线"/>
                          <a:ea typeface="宋体" panose="02010600030101010101" pitchFamily="2" charset="-122"/>
                          <a:cs typeface="Times New Roman" panose="02020603050405020304" pitchFamily="18" charset="0"/>
                        </a:rPr>
                        <a:t>paddingLeft</a:t>
                      </a:r>
                      <a:endParaRPr kumimoji="0" lang="en-US" altLang="zh-CN" sz="1800" b="1" i="0" u="none" strike="noStrike" kern="100" cap="none" spc="0" normalizeH="0" baseline="0" noProof="0" dirty="0">
                        <a:ln>
                          <a:noFill/>
                        </a:ln>
                        <a:solidFill>
                          <a:prstClr val="black"/>
                        </a:solidFill>
                        <a:effectLst/>
                        <a:uLnTx/>
                        <a:uFillTx/>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设置组件离左边的偏移量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6"/>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prstClr val="black"/>
                          </a:solidFill>
                          <a:effectLst/>
                          <a:uLnTx/>
                          <a:uFillTx/>
                          <a:latin typeface="等线"/>
                          <a:ea typeface="宋体" panose="02010600030101010101" pitchFamily="2" charset="-122"/>
                          <a:cs typeface="Times New Roman" panose="02020603050405020304" pitchFamily="18" charset="0"/>
                        </a:rPr>
                        <a:t>paddingRight</a:t>
                      </a:r>
                      <a:endParaRPr kumimoji="0" lang="en-US" altLang="zh-CN" sz="1800" b="1" i="0" u="none" strike="noStrike" kern="100" cap="none" spc="0" normalizeH="0" baseline="0" noProof="0" dirty="0">
                        <a:ln>
                          <a:noFill/>
                        </a:ln>
                        <a:solidFill>
                          <a:prstClr val="black"/>
                        </a:solidFill>
                        <a:effectLst/>
                        <a:uLnTx/>
                        <a:uFillTx/>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设置组件离右边的偏移量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7"/>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prstClr val="black"/>
                          </a:solidFill>
                          <a:effectLst/>
                          <a:uLnTx/>
                          <a:uFillTx/>
                          <a:latin typeface="等线"/>
                          <a:ea typeface="宋体" panose="02010600030101010101" pitchFamily="2" charset="-122"/>
                          <a:cs typeface="Times New Roman" panose="02020603050405020304" pitchFamily="18" charset="0"/>
                        </a:rPr>
                        <a:t>paddingTop</a:t>
                      </a:r>
                      <a:endParaRPr kumimoji="0" lang="en-US" altLang="zh-CN" sz="1800" b="1" i="0" u="none" strike="noStrike" kern="100" cap="none" spc="0" normalizeH="0" baseline="0" noProof="0" dirty="0">
                        <a:ln>
                          <a:noFill/>
                        </a:ln>
                        <a:solidFill>
                          <a:prstClr val="black"/>
                        </a:solidFill>
                        <a:effectLst/>
                        <a:uLnTx/>
                        <a:uFillTx/>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设置组件离上边的偏移量</a:t>
                      </a:r>
                      <a:endParaRPr lang="zh-CN" altLang="zh-CN" sz="1800" kern="100" dirty="0">
                        <a:solidFill>
                          <a:schemeClr val="tx1"/>
                        </a:solidFill>
                        <a:effectLst/>
                        <a:latin typeface="等线"/>
                        <a:ea typeface="+mn-ea"/>
                        <a:cs typeface="Times New Roman" panose="02020603050405020304" pitchFamily="18" charset="0"/>
                      </a:endParaRPr>
                    </a:p>
                  </a:txBody>
                  <a:tcPr marL="68583" marR="68583" marT="0" marB="0"/>
                </a:tc>
                <a:extLst>
                  <a:ext uri="{0D108BD9-81ED-4DB2-BD59-A6C34878D82A}">
                    <a16:rowId xmlns:a16="http://schemas.microsoft.com/office/drawing/2014/main" val="10008"/>
                  </a:ext>
                </a:extLst>
              </a:tr>
              <a:tr h="43200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prstClr val="black"/>
                          </a:solidFill>
                          <a:effectLst/>
                          <a:uLnTx/>
                          <a:uFillTx/>
                          <a:latin typeface="等线"/>
                          <a:ea typeface="宋体" panose="02010600030101010101" pitchFamily="2" charset="-122"/>
                          <a:cs typeface="Times New Roman" panose="02020603050405020304" pitchFamily="18" charset="0"/>
                        </a:rPr>
                        <a:t>paddingBottom</a:t>
                      </a:r>
                      <a:endParaRPr kumimoji="0" lang="en-US" altLang="zh-CN" sz="1800" b="1" i="0" u="none" strike="noStrike" kern="100" cap="none" spc="0" normalizeH="0" baseline="0" noProof="0" dirty="0">
                        <a:ln>
                          <a:noFill/>
                        </a:ln>
                        <a:solidFill>
                          <a:prstClr val="black"/>
                        </a:solidFill>
                        <a:effectLst/>
                        <a:uLnTx/>
                        <a:uFillTx/>
                        <a:latin typeface="等线"/>
                        <a:ea typeface="宋体" panose="02010600030101010101" pitchFamily="2" charset="-122"/>
                        <a:cs typeface="Times New Roman" panose="02020603050405020304" pitchFamily="18" charset="0"/>
                      </a:endParaRPr>
                    </a:p>
                  </a:txBody>
                  <a:tcPr marL="68583" marR="68583" marT="0" marB="0"/>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chemeClr val="tx1"/>
                          </a:solidFill>
                          <a:effectLst/>
                          <a:latin typeface="等线"/>
                          <a:ea typeface="+mn-ea"/>
                          <a:cs typeface="Times New Roman" panose="02020603050405020304" pitchFamily="18" charset="0"/>
                        </a:rPr>
                        <a:t>设置组件离下边的偏移量</a:t>
                      </a:r>
                      <a:endParaRPr lang="zh-CN" sz="1800" kern="100" dirty="0">
                        <a:solidFill>
                          <a:schemeClr val="tx1"/>
                        </a:solidFill>
                        <a:effectLst/>
                        <a:latin typeface="等线"/>
                        <a:ea typeface="宋体" panose="02010600030101010101" pitchFamily="2" charset="-122"/>
                        <a:cs typeface="Times New Roman" panose="02020603050405020304" pitchFamily="18" charset="0"/>
                      </a:endParaRPr>
                    </a:p>
                  </a:txBody>
                  <a:tcPr marL="68583" marR="68583" marT="0" marB="0"/>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463DFF79-73CA-41ED-BFFA-2B70E6D97EFB}"/>
              </a:ext>
            </a:extLst>
          </p:cNvPr>
          <p:cNvSpPr txBox="1"/>
          <p:nvPr/>
        </p:nvSpPr>
        <p:spPr>
          <a:xfrm>
            <a:off x="696986" y="985292"/>
            <a:ext cx="7619430" cy="830997"/>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padding(</a:t>
            </a:r>
            <a:r>
              <a:rPr lang="zh-CN" altLang="en-US" sz="2400" b="1" dirty="0">
                <a:latin typeface="黑体" panose="02010609060101010101" pitchFamily="49" charset="-122"/>
                <a:ea typeface="黑体" panose="02010609060101010101" pitchFamily="49" charset="-122"/>
              </a:rPr>
              <a:t>填充</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：设置组件内部元素间的边距</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比如</a:t>
            </a:r>
            <a:r>
              <a:rPr lang="en-US" altLang="zh-CN" sz="2400" b="1" dirty="0" err="1">
                <a:latin typeface="黑体" panose="02010609060101010101" pitchFamily="49" charset="-122"/>
                <a:ea typeface="黑体" panose="02010609060101010101" pitchFamily="49" charset="-122"/>
              </a:rPr>
              <a:t>TextView</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里的文字位置</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351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2D2AB-23B6-4183-93EB-40B7F8845A0D}"/>
              </a:ext>
            </a:extLst>
          </p:cNvPr>
          <p:cNvSpPr>
            <a:spLocks noGrp="1"/>
          </p:cNvSpPr>
          <p:nvPr>
            <p:ph type="title"/>
          </p:nvPr>
        </p:nvSpPr>
        <p:spPr/>
        <p:txBody>
          <a:bodyPr/>
          <a:lstStyle/>
          <a:p>
            <a:r>
              <a:rPr lang="en-US" altLang="zh-CN" dirty="0"/>
              <a:t>margin </a:t>
            </a:r>
            <a:r>
              <a:rPr lang="zh-CN" altLang="en-US" dirty="0"/>
              <a:t>与</a:t>
            </a:r>
            <a:r>
              <a:rPr lang="en-US" altLang="zh-CN" dirty="0"/>
              <a:t>padding</a:t>
            </a:r>
            <a:endParaRPr lang="zh-CN" altLang="en-US" dirty="0"/>
          </a:p>
        </p:txBody>
      </p:sp>
      <p:sp>
        <p:nvSpPr>
          <p:cNvPr id="3" name="内容占位符 2">
            <a:extLst>
              <a:ext uri="{FF2B5EF4-FFF2-40B4-BE49-F238E27FC236}">
                <a16:creationId xmlns:a16="http://schemas.microsoft.com/office/drawing/2014/main" id="{5DB9D5DE-80B9-4D17-A7EC-CE27A33DED9E}"/>
              </a:ext>
            </a:extLst>
          </p:cNvPr>
          <p:cNvSpPr>
            <a:spLocks noGrp="1"/>
          </p:cNvSpPr>
          <p:nvPr>
            <p:ph idx="1"/>
          </p:nvPr>
        </p:nvSpPr>
        <p:spPr>
          <a:xfrm>
            <a:off x="361024" y="877282"/>
            <a:ext cx="5040000" cy="4560507"/>
          </a:xfrm>
        </p:spPr>
        <p:txBody>
          <a:bodyPr>
            <a:normAutofit/>
          </a:bodyPr>
          <a:lstStyle/>
          <a:p>
            <a:pPr>
              <a:lnSpc>
                <a:spcPct val="120000"/>
              </a:lnSpc>
            </a:pPr>
            <a:r>
              <a:rPr lang="en-US" altLang="zh-CN" sz="2000" dirty="0"/>
              <a:t>margin</a:t>
            </a:r>
            <a:r>
              <a:rPr lang="zh-CN" altLang="en-US" sz="2000" dirty="0"/>
              <a:t>针对的是容器中的组件，设置的是偏移，而</a:t>
            </a:r>
            <a:r>
              <a:rPr lang="en-US" altLang="zh-CN" sz="2000" dirty="0"/>
              <a:t>padding</a:t>
            </a:r>
            <a:r>
              <a:rPr lang="zh-CN" altLang="en-US" sz="2000" dirty="0"/>
              <a:t>针对的是组件中的元素，设置的是填充。</a:t>
            </a:r>
            <a:endParaRPr lang="en-US" altLang="zh-CN" sz="2000" dirty="0"/>
          </a:p>
          <a:p>
            <a:pPr lvl="1">
              <a:lnSpc>
                <a:spcPct val="120000"/>
              </a:lnSpc>
            </a:pPr>
            <a:r>
              <a:rPr lang="zh-CN" altLang="en-US" sz="1800" b="1" dirty="0"/>
              <a:t>于布局而言，设置了上下左右的</a:t>
            </a:r>
            <a:r>
              <a:rPr lang="en-US" altLang="zh-CN" sz="1800" b="1" dirty="0">
                <a:solidFill>
                  <a:srgbClr val="C00000"/>
                </a:solidFill>
              </a:rPr>
              <a:t>padding</a:t>
            </a:r>
            <a:r>
              <a:rPr lang="zh-CN" altLang="en-US" sz="1800" b="1" dirty="0"/>
              <a:t>。</a:t>
            </a:r>
            <a:endParaRPr lang="en-US" altLang="zh-CN" sz="1800" b="1" dirty="0"/>
          </a:p>
          <a:p>
            <a:pPr lvl="1">
              <a:lnSpc>
                <a:spcPct val="120000"/>
              </a:lnSpc>
            </a:pPr>
            <a:r>
              <a:rPr lang="zh-CN" altLang="en-US" sz="1800" dirty="0"/>
              <a:t>于</a:t>
            </a:r>
            <a:r>
              <a:rPr lang="en-US" altLang="zh-CN" sz="1800" dirty="0"/>
              <a:t>Button2 </a:t>
            </a:r>
            <a:r>
              <a:rPr lang="zh-CN" altLang="en-US" sz="1800" dirty="0"/>
              <a:t>而言，设置的是</a:t>
            </a:r>
            <a:r>
              <a:rPr lang="en-US" altLang="zh-CN" sz="1800" dirty="0" err="1">
                <a:solidFill>
                  <a:srgbClr val="C00000"/>
                </a:solidFill>
              </a:rPr>
              <a:t>paddingLeft</a:t>
            </a:r>
            <a:r>
              <a:rPr lang="en-US" altLang="zh-CN" sz="1800" dirty="0">
                <a:solidFill>
                  <a:srgbClr val="C00000"/>
                </a:solidFill>
              </a:rPr>
              <a:t>=“100dp”</a:t>
            </a:r>
            <a:r>
              <a:rPr lang="zh-CN" altLang="en-US" sz="1800" dirty="0"/>
              <a:t>，因此其左边是填充。</a:t>
            </a:r>
            <a:endParaRPr lang="en-US" altLang="zh-CN" sz="1800" dirty="0"/>
          </a:p>
          <a:p>
            <a:pPr lvl="1">
              <a:lnSpc>
                <a:spcPct val="120000"/>
              </a:lnSpc>
            </a:pPr>
            <a:r>
              <a:rPr lang="zh-CN" altLang="en-US" sz="1800" dirty="0"/>
              <a:t>于</a:t>
            </a:r>
            <a:r>
              <a:rPr lang="en-US" altLang="zh-CN" sz="1800" dirty="0"/>
              <a:t>Button4 </a:t>
            </a:r>
            <a:r>
              <a:rPr lang="zh-CN" altLang="en-US" sz="1800" dirty="0"/>
              <a:t>而言，设置的是</a:t>
            </a:r>
            <a:r>
              <a:rPr lang="en-US" altLang="zh-CN" sz="1800" dirty="0" err="1"/>
              <a:t>marginLeft</a:t>
            </a:r>
            <a:r>
              <a:rPr lang="en-US" altLang="zh-CN" sz="1800" dirty="0"/>
              <a:t>=“100dp”</a:t>
            </a:r>
            <a:r>
              <a:rPr lang="zh-CN" altLang="en-US" sz="1800" dirty="0"/>
              <a:t>，因此该组件距其左边组件的是偏移。</a:t>
            </a:r>
          </a:p>
          <a:p>
            <a:pPr lvl="1">
              <a:lnSpc>
                <a:spcPct val="120000"/>
              </a:lnSpc>
            </a:pPr>
            <a:endParaRPr lang="zh-CN" altLang="en-US" sz="2000" dirty="0"/>
          </a:p>
        </p:txBody>
      </p:sp>
      <p:pic>
        <p:nvPicPr>
          <p:cNvPr id="5" name="图片 4">
            <a:extLst>
              <a:ext uri="{FF2B5EF4-FFF2-40B4-BE49-F238E27FC236}">
                <a16:creationId xmlns:a16="http://schemas.microsoft.com/office/drawing/2014/main" id="{9CCE1E3C-3C92-4331-A354-2C524C772461}"/>
              </a:ext>
            </a:extLst>
          </p:cNvPr>
          <p:cNvPicPr>
            <a:picLocks noChangeAspect="1"/>
          </p:cNvPicPr>
          <p:nvPr/>
        </p:nvPicPr>
        <p:blipFill>
          <a:blip r:embed="rId3"/>
          <a:stretch>
            <a:fillRect/>
          </a:stretch>
        </p:blipFill>
        <p:spPr>
          <a:xfrm>
            <a:off x="5724128" y="910123"/>
            <a:ext cx="2529928" cy="4230509"/>
          </a:xfrm>
          <a:prstGeom prst="rect">
            <a:avLst/>
          </a:prstGeom>
        </p:spPr>
      </p:pic>
    </p:spTree>
    <p:extLst>
      <p:ext uri="{BB962C8B-B14F-4D97-AF65-F5344CB8AC3E}">
        <p14:creationId xmlns:p14="http://schemas.microsoft.com/office/powerpoint/2010/main" val="34813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EEECE1">
                    <a:lumMod val="25000"/>
                  </a:srgbClr>
                </a:solidFill>
              </a:rPr>
              <a:t>相对布局实例 </a:t>
            </a:r>
            <a:r>
              <a:rPr lang="en-US" altLang="zh-CN" dirty="0">
                <a:solidFill>
                  <a:srgbClr val="EEECE1">
                    <a:lumMod val="25000"/>
                  </a:srgbClr>
                </a:solidFill>
              </a:rPr>
              <a:t>—— </a:t>
            </a:r>
            <a:r>
              <a:rPr lang="zh-CN" altLang="en-US" dirty="0">
                <a:solidFill>
                  <a:srgbClr val="EEECE1">
                    <a:lumMod val="25000"/>
                  </a:srgbClr>
                </a:solidFill>
              </a:rPr>
              <a:t>用户注册界面</a:t>
            </a:r>
            <a:endParaRPr lang="zh-CN" altLang="en-US" dirty="0"/>
          </a:p>
        </p:txBody>
      </p:sp>
      <p:sp>
        <p:nvSpPr>
          <p:cNvPr id="3" name="内容占位符 2"/>
          <p:cNvSpPr>
            <a:spLocks noGrp="1"/>
          </p:cNvSpPr>
          <p:nvPr>
            <p:ph idx="1"/>
          </p:nvPr>
        </p:nvSpPr>
        <p:spPr>
          <a:xfrm>
            <a:off x="1791556" y="902341"/>
            <a:ext cx="6264696" cy="587007"/>
          </a:xfrm>
        </p:spPr>
        <p:txBody>
          <a:bodyPr/>
          <a:lstStyle/>
          <a:p>
            <a:pPr marL="0" indent="0">
              <a:buNone/>
            </a:pPr>
            <a:r>
              <a:rPr lang="zh-CN" altLang="en-US" sz="2800" dirty="0">
                <a:solidFill>
                  <a:srgbClr val="000000"/>
                </a:solidFill>
                <a:latin typeface="黑体" pitchFamily="49" charset="-122"/>
                <a:ea typeface="黑体" pitchFamily="49" charset="-122"/>
              </a:rPr>
              <a:t>如何用相对布局实现如下</a:t>
            </a:r>
            <a:r>
              <a:rPr lang="en-US" altLang="zh-CN" sz="2800" dirty="0">
                <a:solidFill>
                  <a:srgbClr val="000000"/>
                </a:solidFill>
                <a:latin typeface="黑体" pitchFamily="49" charset="-122"/>
                <a:ea typeface="黑体" pitchFamily="49" charset="-122"/>
              </a:rPr>
              <a:t>UI</a:t>
            </a:r>
            <a:r>
              <a:rPr lang="zh-CN" altLang="en-US" sz="2800" dirty="0">
                <a:solidFill>
                  <a:srgbClr val="000000"/>
                </a:solidFill>
                <a:latin typeface="黑体" pitchFamily="49" charset="-122"/>
                <a:ea typeface="黑体" pitchFamily="49" charset="-122"/>
              </a:rPr>
              <a:t>界面？</a:t>
            </a:r>
            <a:endParaRPr lang="en-US" altLang="zh-CN" sz="2800" dirty="0">
              <a:solidFill>
                <a:srgbClr val="000000"/>
              </a:solidFill>
              <a:latin typeface="黑体" pitchFamily="49" charset="-122"/>
              <a:ea typeface="黑体" pitchFamily="49" charset="-122"/>
            </a:endParaRPr>
          </a:p>
        </p:txBody>
      </p:sp>
      <p:pic>
        <p:nvPicPr>
          <p:cNvPr id="5122" name="Picture 2">
            <a:extLst>
              <a:ext uri="{FF2B5EF4-FFF2-40B4-BE49-F238E27FC236}">
                <a16:creationId xmlns:a16="http://schemas.microsoft.com/office/drawing/2014/main" id="{ADC6F818-6AC9-4177-84A8-DF34DC9EDB27}"/>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1164" y="918364"/>
            <a:ext cx="1329407" cy="1331626"/>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36A772AE-176E-4EBF-96AD-AF0E5EED16B1}"/>
              </a:ext>
            </a:extLst>
          </p:cNvPr>
          <p:cNvPicPr>
            <a:picLocks noChangeAspect="1"/>
          </p:cNvPicPr>
          <p:nvPr/>
        </p:nvPicPr>
        <p:blipFill>
          <a:blip r:embed="rId5"/>
          <a:stretch>
            <a:fillRect/>
          </a:stretch>
        </p:blipFill>
        <p:spPr>
          <a:xfrm>
            <a:off x="1907704" y="1584177"/>
            <a:ext cx="2269474" cy="3780000"/>
          </a:xfrm>
          <a:prstGeom prst="rect">
            <a:avLst/>
          </a:prstGeom>
        </p:spPr>
      </p:pic>
      <p:pic>
        <p:nvPicPr>
          <p:cNvPr id="11" name="图片 10">
            <a:extLst>
              <a:ext uri="{FF2B5EF4-FFF2-40B4-BE49-F238E27FC236}">
                <a16:creationId xmlns:a16="http://schemas.microsoft.com/office/drawing/2014/main" id="{6B32CBC6-65D0-4AFF-B659-F53B62162F43}"/>
              </a:ext>
            </a:extLst>
          </p:cNvPr>
          <p:cNvPicPr>
            <a:picLocks noChangeAspect="1"/>
          </p:cNvPicPr>
          <p:nvPr/>
        </p:nvPicPr>
        <p:blipFill>
          <a:blip r:embed="rId6"/>
          <a:stretch>
            <a:fillRect/>
          </a:stretch>
        </p:blipFill>
        <p:spPr>
          <a:xfrm>
            <a:off x="4536951" y="1608129"/>
            <a:ext cx="2262105" cy="3780000"/>
          </a:xfrm>
          <a:prstGeom prst="rect">
            <a:avLst/>
          </a:prstGeom>
        </p:spPr>
      </p:pic>
    </p:spTree>
    <p:extLst>
      <p:ext uri="{BB962C8B-B14F-4D97-AF65-F5344CB8AC3E}">
        <p14:creationId xmlns:p14="http://schemas.microsoft.com/office/powerpoint/2010/main" val="428599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ea typeface="宋体" pitchFamily="2" charset="-122"/>
              </a:rPr>
              <a:t>3</a:t>
            </a:r>
            <a:r>
              <a:rPr lang="en-US" altLang="zh-CN" dirty="0">
                <a:ea typeface="宋体" pitchFamily="2" charset="-122"/>
              </a:rPr>
              <a:t>.4.3 </a:t>
            </a:r>
            <a:r>
              <a:rPr lang="en-US" altLang="en-US" dirty="0" err="1">
                <a:ea typeface="宋体" pitchFamily="2" charset="-122"/>
              </a:rPr>
              <a:t>帧布局（FrameLayout</a:t>
            </a:r>
            <a:r>
              <a:rPr lang="en-US" altLang="en-US" dirty="0">
                <a:ea typeface="宋体" pitchFamily="2" charset="-122"/>
              </a:rPr>
              <a:t>）</a:t>
            </a:r>
            <a:endParaRPr lang="zh-CN" altLang="en-US" dirty="0"/>
          </a:p>
        </p:txBody>
      </p:sp>
      <p:sp>
        <p:nvSpPr>
          <p:cNvPr id="3" name="内容占位符 2"/>
          <p:cNvSpPr>
            <a:spLocks noGrp="1"/>
          </p:cNvSpPr>
          <p:nvPr>
            <p:ph idx="1"/>
          </p:nvPr>
        </p:nvSpPr>
        <p:spPr>
          <a:xfrm>
            <a:off x="361024" y="877282"/>
            <a:ext cx="5040000" cy="4560507"/>
          </a:xfrm>
        </p:spPr>
        <p:txBody>
          <a:bodyPr>
            <a:normAutofit/>
          </a:bodyPr>
          <a:lstStyle/>
          <a:p>
            <a:pPr lvl="1">
              <a:lnSpc>
                <a:spcPct val="150000"/>
              </a:lnSpc>
              <a:spcBef>
                <a:spcPct val="20000"/>
              </a:spcBef>
              <a:buClr>
                <a:schemeClr val="accent1"/>
              </a:buClr>
              <a:buFont typeface="Wingdings" pitchFamily="2" charset="2"/>
              <a:buChar char="§"/>
            </a:pPr>
            <a:r>
              <a:rPr lang="zh-CN" altLang="en-US" sz="2000" dirty="0">
                <a:solidFill>
                  <a:schemeClr val="tx2"/>
                </a:solidFill>
                <a:latin typeface="微软雅黑" pitchFamily="34" charset="-122"/>
                <a:ea typeface="微软雅黑" pitchFamily="34" charset="-122"/>
              </a:rPr>
              <a:t>帧布局（</a:t>
            </a:r>
            <a:r>
              <a:rPr lang="en-US" altLang="zh-CN" sz="2000" dirty="0" err="1">
                <a:solidFill>
                  <a:schemeClr val="tx2"/>
                </a:solidFill>
                <a:latin typeface="微软雅黑" pitchFamily="34" charset="-122"/>
                <a:ea typeface="微软雅黑" pitchFamily="34" charset="-122"/>
              </a:rPr>
              <a:t>FrameLayout</a:t>
            </a:r>
            <a:r>
              <a:rPr lang="zh-CN" altLang="en-US" sz="2000" dirty="0">
                <a:solidFill>
                  <a:schemeClr val="tx2"/>
                </a:solidFill>
                <a:latin typeface="微软雅黑" pitchFamily="34" charset="-122"/>
                <a:ea typeface="微软雅黑" pitchFamily="34" charset="-122"/>
              </a:rPr>
              <a:t>），又叫框架布局，是最简单的界面布局。</a:t>
            </a:r>
            <a:r>
              <a:rPr lang="zh-CN" altLang="zh-CN" sz="2000" dirty="0">
                <a:latin typeface="宋体" pitchFamily="2" charset="-122"/>
              </a:rPr>
              <a:t>帧布局为每个加入其中的</a:t>
            </a:r>
            <a:r>
              <a:rPr lang="zh-CN" altLang="en-US" sz="2000" dirty="0">
                <a:latin typeface="宋体" pitchFamily="2" charset="-122"/>
              </a:rPr>
              <a:t>子元素</a:t>
            </a:r>
            <a:r>
              <a:rPr lang="zh-CN" altLang="zh-CN" sz="2000" dirty="0">
                <a:latin typeface="宋体" pitchFamily="2" charset="-122"/>
              </a:rPr>
              <a:t>创建了一块空白区域</a:t>
            </a:r>
            <a:r>
              <a:rPr lang="zh-CN" altLang="en-US" sz="2000" dirty="0">
                <a:solidFill>
                  <a:schemeClr val="tx2"/>
                </a:solidFill>
                <a:latin typeface="微软雅黑" pitchFamily="34" charset="-122"/>
                <a:ea typeface="微软雅黑" pitchFamily="34" charset="-122"/>
              </a:rPr>
              <a:t>，且子元素的位置是不能够指定的，只能够放置在空白空间的左上角。</a:t>
            </a: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pPr>
            <a:r>
              <a:rPr lang="zh-CN" altLang="en-US" sz="2000" dirty="0">
                <a:solidFill>
                  <a:schemeClr val="tx2"/>
                </a:solidFill>
                <a:latin typeface="微软雅黑" pitchFamily="34" charset="-122"/>
                <a:ea typeface="微软雅黑" pitchFamily="34" charset="-122"/>
              </a:rPr>
              <a:t>如果有多个子元素，后放置的子元素将遮挡先放置的子元素。</a:t>
            </a:r>
          </a:p>
          <a:p>
            <a:endParaRPr lang="zh-CN" altLang="en-US" sz="2000" dirty="0"/>
          </a:p>
        </p:txBody>
      </p:sp>
      <p:pic>
        <p:nvPicPr>
          <p:cNvPr id="6" name="图片 5">
            <a:extLst>
              <a:ext uri="{FF2B5EF4-FFF2-40B4-BE49-F238E27FC236}">
                <a16:creationId xmlns:a16="http://schemas.microsoft.com/office/drawing/2014/main" id="{0B2EEC8C-E20A-4E5C-B6F9-F302BEF39373}"/>
              </a:ext>
            </a:extLst>
          </p:cNvPr>
          <p:cNvPicPr>
            <a:picLocks noChangeAspect="1"/>
          </p:cNvPicPr>
          <p:nvPr/>
        </p:nvPicPr>
        <p:blipFill>
          <a:blip r:embed="rId3"/>
          <a:stretch>
            <a:fillRect/>
          </a:stretch>
        </p:blipFill>
        <p:spPr>
          <a:xfrm>
            <a:off x="5796138" y="908139"/>
            <a:ext cx="2597143" cy="4320000"/>
          </a:xfrm>
          <a:prstGeom prst="rect">
            <a:avLst/>
          </a:prstGeom>
        </p:spPr>
      </p:pic>
    </p:spTree>
    <p:extLst>
      <p:ext uri="{BB962C8B-B14F-4D97-AF65-F5344CB8AC3E}">
        <p14:creationId xmlns:p14="http://schemas.microsoft.com/office/powerpoint/2010/main" val="415968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3.4.4 </a:t>
            </a:r>
            <a:r>
              <a:rPr lang="zh-CN" altLang="en-US" dirty="0"/>
              <a:t>表格布局（</a:t>
            </a:r>
            <a:r>
              <a:rPr lang="en-US" altLang="zh-CN" dirty="0"/>
              <a:t>TableLayout</a:t>
            </a:r>
            <a:r>
              <a:rPr lang="zh-CN" altLang="en-US" dirty="0"/>
              <a:t>）</a:t>
            </a:r>
          </a:p>
        </p:txBody>
      </p:sp>
      <p:sp>
        <p:nvSpPr>
          <p:cNvPr id="3" name="内容占位符 2"/>
          <p:cNvSpPr>
            <a:spLocks noGrp="1"/>
          </p:cNvSpPr>
          <p:nvPr>
            <p:ph idx="1"/>
          </p:nvPr>
        </p:nvSpPr>
        <p:spPr>
          <a:xfrm>
            <a:off x="361024" y="877282"/>
            <a:ext cx="5040000" cy="4560507"/>
          </a:xfrm>
        </p:spPr>
        <p:txBody>
          <a:bodyPr>
            <a:normAutofit/>
          </a:bodyPr>
          <a:lstStyle/>
          <a:p>
            <a:pPr lvl="0" defTabSz="457200" fontAlgn="base">
              <a:lnSpc>
                <a:spcPct val="120000"/>
              </a:lnSpc>
              <a:spcBef>
                <a:spcPts val="1000"/>
              </a:spcBef>
              <a:spcAft>
                <a:spcPct val="0"/>
              </a:spcAft>
              <a:buClr>
                <a:srgbClr val="90C226"/>
              </a:buClr>
              <a:buSzPct val="80000"/>
              <a:buFont typeface="Wingdings 3" pitchFamily="18" charset="2"/>
              <a:buChar char=""/>
            </a:pPr>
            <a:r>
              <a:rPr lang="zh-CN" altLang="zh-CN" sz="2000" dirty="0">
                <a:solidFill>
                  <a:srgbClr val="404040"/>
                </a:solidFill>
                <a:latin typeface="Calibri" panose="020F0502020204030204" pitchFamily="34" charset="0"/>
              </a:rPr>
              <a:t>表格布局以表格的形式来排列控件</a:t>
            </a:r>
            <a:r>
              <a:rPr lang="zh-CN" altLang="en-US" sz="2000" dirty="0">
                <a:solidFill>
                  <a:srgbClr val="404040"/>
                </a:solidFill>
                <a:latin typeface="Calibri" panose="020F0502020204030204" pitchFamily="34" charset="0"/>
              </a:rPr>
              <a:t>。</a:t>
            </a:r>
            <a:r>
              <a:rPr lang="zh-CN" altLang="zh-CN" sz="2000" dirty="0">
                <a:solidFill>
                  <a:srgbClr val="404040"/>
                </a:solidFill>
                <a:latin typeface="Calibri" panose="020F0502020204030204" pitchFamily="34" charset="0"/>
              </a:rPr>
              <a:t>使用</a:t>
            </a:r>
            <a:r>
              <a:rPr lang="zh-CN" altLang="zh-CN" sz="2000" dirty="0">
                <a:solidFill>
                  <a:srgbClr val="1D22DD"/>
                </a:solidFill>
                <a:latin typeface="Calibri" panose="020F0502020204030204" pitchFamily="34" charset="0"/>
              </a:rPr>
              <a:t>&lt;TableLayout&gt;</a:t>
            </a:r>
            <a:r>
              <a:rPr lang="zh-CN" altLang="zh-CN" sz="2000" dirty="0">
                <a:solidFill>
                  <a:srgbClr val="404040"/>
                </a:solidFill>
                <a:latin typeface="Calibri" panose="020F0502020204030204" pitchFamily="34" charset="0"/>
              </a:rPr>
              <a:t>标签，</a:t>
            </a:r>
            <a:r>
              <a:rPr lang="zh-CN" altLang="en-US" sz="2000" dirty="0">
                <a:solidFill>
                  <a:srgbClr val="404040"/>
                </a:solidFill>
                <a:latin typeface="Calibri" panose="020F0502020204030204" pitchFamily="34" charset="0"/>
              </a:rPr>
              <a:t>配合</a:t>
            </a:r>
            <a:r>
              <a:rPr lang="en-US" altLang="zh-CN" sz="2000" dirty="0" err="1">
                <a:solidFill>
                  <a:srgbClr val="404040"/>
                </a:solidFill>
                <a:latin typeface="Calibri" panose="020F0502020204030204" pitchFamily="34" charset="0"/>
              </a:rPr>
              <a:t>TableRow</a:t>
            </a:r>
            <a:r>
              <a:rPr lang="zh-CN" altLang="en-US" sz="2000" dirty="0">
                <a:solidFill>
                  <a:srgbClr val="404040"/>
                </a:solidFill>
                <a:latin typeface="Calibri" panose="020F0502020204030204" pitchFamily="34" charset="0"/>
              </a:rPr>
              <a:t>使用，表示表格的一行，</a:t>
            </a:r>
            <a:r>
              <a:rPr lang="en-US" altLang="zh-CN" sz="2000" dirty="0" err="1">
                <a:solidFill>
                  <a:srgbClr val="404040"/>
                </a:solidFill>
                <a:latin typeface="Calibri" panose="020F0502020204030204" pitchFamily="34" charset="0"/>
              </a:rPr>
              <a:t>TableRow</a:t>
            </a:r>
            <a:r>
              <a:rPr lang="zh-CN" altLang="en-US" sz="2000" dirty="0">
                <a:solidFill>
                  <a:srgbClr val="404040"/>
                </a:solidFill>
                <a:latin typeface="Calibri" panose="020F0502020204030204" pitchFamily="34" charset="0"/>
              </a:rPr>
              <a:t>内有</a:t>
            </a:r>
            <a:r>
              <a:rPr lang="en-US" altLang="zh-CN" sz="2000" dirty="0">
                <a:solidFill>
                  <a:srgbClr val="404040"/>
                </a:solidFill>
                <a:latin typeface="Calibri" panose="020F0502020204030204" pitchFamily="34" charset="0"/>
              </a:rPr>
              <a:t>N</a:t>
            </a:r>
            <a:r>
              <a:rPr lang="zh-CN" altLang="en-US" sz="2000" dirty="0">
                <a:solidFill>
                  <a:srgbClr val="404040"/>
                </a:solidFill>
                <a:latin typeface="Calibri" panose="020F0502020204030204" pitchFamily="34" charset="0"/>
              </a:rPr>
              <a:t>个控件，表示有</a:t>
            </a:r>
            <a:r>
              <a:rPr lang="en-US" altLang="zh-CN" sz="2000" dirty="0">
                <a:solidFill>
                  <a:srgbClr val="404040"/>
                </a:solidFill>
                <a:latin typeface="Calibri" panose="020F0502020204030204" pitchFamily="34" charset="0"/>
              </a:rPr>
              <a:t>N</a:t>
            </a:r>
            <a:r>
              <a:rPr lang="zh-CN" altLang="en-US" sz="2000" dirty="0">
                <a:solidFill>
                  <a:srgbClr val="404040"/>
                </a:solidFill>
                <a:latin typeface="Calibri" panose="020F0502020204030204" pitchFamily="34" charset="0"/>
              </a:rPr>
              <a:t>列，</a:t>
            </a:r>
            <a:r>
              <a:rPr lang="en-US" altLang="zh-CN" sz="2000" dirty="0" err="1">
                <a:solidFill>
                  <a:srgbClr val="404040"/>
                </a:solidFill>
                <a:latin typeface="Calibri" panose="020F0502020204030204" pitchFamily="34" charset="0"/>
              </a:rPr>
              <a:t>TableRow</a:t>
            </a:r>
            <a:r>
              <a:rPr lang="zh-CN" altLang="en-US" sz="2000" dirty="0">
                <a:solidFill>
                  <a:srgbClr val="404040"/>
                </a:solidFill>
                <a:latin typeface="Calibri" panose="020F0502020204030204" pitchFamily="34" charset="0"/>
              </a:rPr>
              <a:t>继承自</a:t>
            </a:r>
            <a:r>
              <a:rPr lang="en-US" altLang="zh-CN" sz="2000" dirty="0" err="1">
                <a:solidFill>
                  <a:srgbClr val="404040"/>
                </a:solidFill>
                <a:latin typeface="Calibri" panose="020F0502020204030204" pitchFamily="34" charset="0"/>
              </a:rPr>
              <a:t>LinearLayout</a:t>
            </a:r>
            <a:r>
              <a:rPr lang="zh-CN" altLang="en-US" sz="2000" dirty="0">
                <a:solidFill>
                  <a:srgbClr val="404040"/>
                </a:solidFill>
                <a:latin typeface="Calibri" panose="020F0502020204030204" pitchFamily="34" charset="0"/>
              </a:rPr>
              <a:t>，故每一行都是水平放置。</a:t>
            </a:r>
          </a:p>
          <a:p>
            <a:pPr lvl="0" defTabSz="457200" fontAlgn="base">
              <a:lnSpc>
                <a:spcPct val="120000"/>
              </a:lnSpc>
              <a:spcBef>
                <a:spcPts val="1000"/>
              </a:spcBef>
              <a:spcAft>
                <a:spcPct val="0"/>
              </a:spcAft>
              <a:buClr>
                <a:srgbClr val="90C226"/>
              </a:buClr>
              <a:buSzPct val="80000"/>
              <a:buFont typeface="Wingdings 3" pitchFamily="18" charset="2"/>
              <a:buChar char=""/>
            </a:pPr>
            <a:r>
              <a:rPr lang="zh-CN" altLang="en-US" sz="2000" dirty="0">
                <a:solidFill>
                  <a:srgbClr val="404040"/>
                </a:solidFill>
                <a:latin typeface="Calibri" panose="020F0502020204030204" pitchFamily="34" charset="0"/>
              </a:rPr>
              <a:t>常用的单元格属性：</a:t>
            </a:r>
          </a:p>
          <a:p>
            <a:pPr lvl="1" defTabSz="457200" fontAlgn="base">
              <a:lnSpc>
                <a:spcPct val="120000"/>
              </a:lnSpc>
              <a:spcBef>
                <a:spcPts val="1000"/>
              </a:spcBef>
              <a:spcAft>
                <a:spcPct val="0"/>
              </a:spcAft>
              <a:buClr>
                <a:srgbClr val="90C226"/>
              </a:buClr>
              <a:buSzPct val="80000"/>
              <a:buFont typeface="Wingdings" panose="05000000000000000000" pitchFamily="2" charset="2"/>
              <a:buChar char="l"/>
            </a:pPr>
            <a:r>
              <a:rPr lang="en-US" altLang="zh-CN" sz="1800" dirty="0" err="1">
                <a:solidFill>
                  <a:srgbClr val="404040"/>
                </a:solidFill>
                <a:latin typeface="Calibri" panose="020F0502020204030204" pitchFamily="34" charset="0"/>
              </a:rPr>
              <a:t>layout_column</a:t>
            </a:r>
            <a:r>
              <a:rPr lang="en-US" altLang="zh-CN" sz="1800" dirty="0">
                <a:solidFill>
                  <a:srgbClr val="404040"/>
                </a:solidFill>
                <a:latin typeface="Calibri" panose="020F0502020204030204" pitchFamily="34" charset="0"/>
              </a:rPr>
              <a:t> </a:t>
            </a:r>
            <a:r>
              <a:rPr lang="zh-CN" altLang="en-US" sz="1800" dirty="0">
                <a:solidFill>
                  <a:srgbClr val="404040"/>
                </a:solidFill>
                <a:latin typeface="Calibri" panose="020F0502020204030204" pitchFamily="34" charset="0"/>
              </a:rPr>
              <a:t>指定该单元格在第几列显示</a:t>
            </a:r>
          </a:p>
          <a:p>
            <a:pPr lvl="1" defTabSz="457200" fontAlgn="base">
              <a:lnSpc>
                <a:spcPct val="120000"/>
              </a:lnSpc>
              <a:spcBef>
                <a:spcPts val="1000"/>
              </a:spcBef>
              <a:spcAft>
                <a:spcPct val="0"/>
              </a:spcAft>
              <a:buClr>
                <a:srgbClr val="90C226"/>
              </a:buClr>
              <a:buSzPct val="80000"/>
              <a:buFont typeface="Wingdings" panose="05000000000000000000" pitchFamily="2" charset="2"/>
              <a:buChar char="l"/>
            </a:pPr>
            <a:r>
              <a:rPr lang="en-US" altLang="zh-CN" sz="1800" dirty="0" err="1">
                <a:solidFill>
                  <a:srgbClr val="404040"/>
                </a:solidFill>
                <a:latin typeface="Calibri" panose="020F0502020204030204" pitchFamily="34" charset="0"/>
              </a:rPr>
              <a:t>layout_span</a:t>
            </a:r>
            <a:r>
              <a:rPr lang="en-US" altLang="zh-CN" sz="1800" dirty="0">
                <a:solidFill>
                  <a:srgbClr val="404040"/>
                </a:solidFill>
                <a:latin typeface="Calibri" panose="020F0502020204030204" pitchFamily="34" charset="0"/>
              </a:rPr>
              <a:t> </a:t>
            </a:r>
            <a:r>
              <a:rPr lang="zh-CN" altLang="en-US" sz="1800" dirty="0">
                <a:solidFill>
                  <a:srgbClr val="404040"/>
                </a:solidFill>
                <a:latin typeface="Calibri" panose="020F0502020204030204" pitchFamily="34" charset="0"/>
              </a:rPr>
              <a:t>指定该单元格占据的列数（未指定时，为</a:t>
            </a:r>
            <a:r>
              <a:rPr lang="en-US" altLang="zh-CN" sz="1800" dirty="0">
                <a:solidFill>
                  <a:srgbClr val="404040"/>
                </a:solidFill>
                <a:latin typeface="Calibri" panose="020F0502020204030204" pitchFamily="34" charset="0"/>
              </a:rPr>
              <a:t>1</a:t>
            </a:r>
            <a:r>
              <a:rPr lang="zh-CN" altLang="en-US" sz="1800" dirty="0">
                <a:solidFill>
                  <a:srgbClr val="404040"/>
                </a:solidFill>
                <a:latin typeface="Calibri" panose="020F0502020204030204" pitchFamily="34" charset="0"/>
              </a:rPr>
              <a:t>）</a:t>
            </a:r>
          </a:p>
          <a:p>
            <a:pPr lvl="0" defTabSz="457200" fontAlgn="base">
              <a:lnSpc>
                <a:spcPct val="120000"/>
              </a:lnSpc>
              <a:spcBef>
                <a:spcPts val="1000"/>
              </a:spcBef>
              <a:spcAft>
                <a:spcPct val="0"/>
              </a:spcAft>
              <a:buClr>
                <a:srgbClr val="90C226"/>
              </a:buClr>
              <a:buSzPct val="80000"/>
              <a:buFont typeface="Wingdings 3" pitchFamily="18" charset="2"/>
              <a:buChar char=""/>
            </a:pPr>
            <a:endParaRPr lang="en-US" altLang="zh-CN" sz="2000" dirty="0">
              <a:solidFill>
                <a:srgbClr val="404040"/>
              </a:solidFill>
              <a:latin typeface="Calibri" panose="020F0502020204030204" pitchFamily="34" charset="0"/>
            </a:endParaRPr>
          </a:p>
          <a:p>
            <a:pPr lvl="0" defTabSz="457200" fontAlgn="base">
              <a:lnSpc>
                <a:spcPct val="120000"/>
              </a:lnSpc>
              <a:spcBef>
                <a:spcPts val="1000"/>
              </a:spcBef>
              <a:spcAft>
                <a:spcPct val="0"/>
              </a:spcAft>
              <a:buClr>
                <a:srgbClr val="90C226"/>
              </a:buClr>
              <a:buSzPct val="80000"/>
              <a:buFont typeface="Wingdings 3" pitchFamily="18" charset="2"/>
              <a:buChar char=""/>
            </a:pPr>
            <a:endParaRPr lang="zh-CN" altLang="zh-CN" sz="2000" dirty="0">
              <a:solidFill>
                <a:srgbClr val="404040"/>
              </a:solidFill>
              <a:latin typeface="Calibri" panose="020F0502020204030204" pitchFamily="34" charset="0"/>
            </a:endParaRPr>
          </a:p>
        </p:txBody>
      </p:sp>
      <p:pic>
        <p:nvPicPr>
          <p:cNvPr id="5" name="图片 4">
            <a:extLst>
              <a:ext uri="{FF2B5EF4-FFF2-40B4-BE49-F238E27FC236}">
                <a16:creationId xmlns:a16="http://schemas.microsoft.com/office/drawing/2014/main" id="{E871F950-8FE2-45CD-93B0-3DD41B1E772E}"/>
              </a:ext>
            </a:extLst>
          </p:cNvPr>
          <p:cNvPicPr>
            <a:picLocks noChangeAspect="1"/>
          </p:cNvPicPr>
          <p:nvPr/>
        </p:nvPicPr>
        <p:blipFill>
          <a:blip r:embed="rId3"/>
          <a:stretch>
            <a:fillRect/>
          </a:stretch>
        </p:blipFill>
        <p:spPr>
          <a:xfrm>
            <a:off x="5796136" y="877282"/>
            <a:ext cx="2583444" cy="4320000"/>
          </a:xfrm>
          <a:prstGeom prst="rect">
            <a:avLst/>
          </a:prstGeom>
        </p:spPr>
      </p:pic>
    </p:spTree>
    <p:extLst>
      <p:ext uri="{BB962C8B-B14F-4D97-AF65-F5344CB8AC3E}">
        <p14:creationId xmlns:p14="http://schemas.microsoft.com/office/powerpoint/2010/main" val="420340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82ACE-9466-4A54-837B-EBD5AAE291D1}"/>
              </a:ext>
            </a:extLst>
          </p:cNvPr>
          <p:cNvSpPr>
            <a:spLocks noGrp="1"/>
          </p:cNvSpPr>
          <p:nvPr>
            <p:ph type="title"/>
          </p:nvPr>
        </p:nvSpPr>
        <p:spPr/>
        <p:txBody>
          <a:bodyPr/>
          <a:lstStyle/>
          <a:p>
            <a:r>
              <a:rPr lang="en-US" altLang="zh-CN" dirty="0"/>
              <a:t>3.4.4 </a:t>
            </a:r>
            <a:r>
              <a:rPr lang="zh-CN" altLang="en-US" dirty="0"/>
              <a:t>表格布局（</a:t>
            </a:r>
            <a:r>
              <a:rPr lang="en-US" altLang="zh-CN" dirty="0" err="1"/>
              <a:t>TableLayout</a:t>
            </a:r>
            <a:r>
              <a:rPr lang="zh-CN" altLang="en-US" dirty="0"/>
              <a:t>）</a:t>
            </a:r>
          </a:p>
        </p:txBody>
      </p:sp>
      <p:sp>
        <p:nvSpPr>
          <p:cNvPr id="3" name="内容占位符 2">
            <a:extLst>
              <a:ext uri="{FF2B5EF4-FFF2-40B4-BE49-F238E27FC236}">
                <a16:creationId xmlns:a16="http://schemas.microsoft.com/office/drawing/2014/main" id="{59D8DBCE-2103-4B03-BF07-FE98C276BAC2}"/>
              </a:ext>
            </a:extLst>
          </p:cNvPr>
          <p:cNvSpPr>
            <a:spLocks noGrp="1"/>
          </p:cNvSpPr>
          <p:nvPr>
            <p:ph idx="1"/>
          </p:nvPr>
        </p:nvSpPr>
        <p:spPr/>
        <p:txBody>
          <a:bodyPr>
            <a:normAutofit/>
          </a:bodyPr>
          <a:lstStyle/>
          <a:p>
            <a:pPr>
              <a:lnSpc>
                <a:spcPct val="150000"/>
              </a:lnSpc>
              <a:spcBef>
                <a:spcPct val="20000"/>
              </a:spcBef>
              <a:buClr>
                <a:srgbClr val="4286C8"/>
              </a:buClr>
              <a:buFont typeface="Wingdings" pitchFamily="2" charset="2"/>
              <a:buChar char="v"/>
            </a:pPr>
            <a:r>
              <a:rPr lang="zh-CN" altLang="en-US" sz="2400" dirty="0">
                <a:solidFill>
                  <a:schemeClr val="tx2"/>
                </a:solidFill>
                <a:latin typeface="微软雅黑" pitchFamily="34" charset="-122"/>
                <a:ea typeface="微软雅黑" pitchFamily="34" charset="-122"/>
              </a:rPr>
              <a:t>全局属性</a:t>
            </a:r>
          </a:p>
          <a:p>
            <a:pPr lvl="1">
              <a:lnSpc>
                <a:spcPct val="150000"/>
              </a:lnSpc>
              <a:spcBef>
                <a:spcPct val="20000"/>
              </a:spcBef>
              <a:buClr>
                <a:schemeClr val="accent1"/>
              </a:buClr>
              <a:buFont typeface="Wingdings" pitchFamily="2" charset="2"/>
              <a:buChar char="§"/>
            </a:pPr>
            <a:r>
              <a:rPr lang="zh-CN" altLang="en-US" sz="2000" b="1" dirty="0">
                <a:solidFill>
                  <a:srgbClr val="FF0000"/>
                </a:solidFill>
                <a:latin typeface="微软雅黑" pitchFamily="34" charset="-122"/>
                <a:ea typeface="微软雅黑" pitchFamily="34" charset="-122"/>
              </a:rPr>
              <a:t>android:stretchColumns  </a:t>
            </a:r>
            <a:r>
              <a:rPr lang="zh-CN" altLang="en-US" sz="2000" dirty="0">
                <a:solidFill>
                  <a:schemeClr val="tx2"/>
                </a:solidFill>
                <a:latin typeface="微软雅黑" pitchFamily="34" charset="-122"/>
                <a:ea typeface="微软雅黑" pitchFamily="34" charset="-122"/>
              </a:rPr>
              <a:t>设置可伸展的列（设置某列可拉伸）。该列可以向行方向伸展，最多可占据一整行。</a:t>
            </a:r>
          </a:p>
          <a:p>
            <a:pPr lvl="1">
              <a:lnSpc>
                <a:spcPct val="150000"/>
              </a:lnSpc>
              <a:spcBef>
                <a:spcPct val="20000"/>
              </a:spcBef>
              <a:buClr>
                <a:schemeClr val="accent1"/>
              </a:buClr>
              <a:buFont typeface="Wingdings" pitchFamily="2" charset="2"/>
              <a:buChar char="§"/>
            </a:pPr>
            <a:r>
              <a:rPr lang="zh-CN" altLang="en-US" sz="2000" b="1" dirty="0">
                <a:solidFill>
                  <a:srgbClr val="FF0000"/>
                </a:solidFill>
                <a:latin typeface="微软雅黑" pitchFamily="34" charset="-122"/>
                <a:ea typeface="微软雅黑" pitchFamily="34" charset="-122"/>
              </a:rPr>
              <a:t>android:shrinkColumns  </a:t>
            </a:r>
            <a:r>
              <a:rPr lang="zh-CN" altLang="en-US" sz="2000" dirty="0">
                <a:solidFill>
                  <a:schemeClr val="tx2"/>
                </a:solidFill>
                <a:latin typeface="微软雅黑" pitchFamily="34" charset="-122"/>
                <a:ea typeface="微软雅黑" pitchFamily="34" charset="-122"/>
              </a:rPr>
              <a:t>设置可收缩的列。当该列子控件的内容太多，已经挤满所在行，该子控件的内容将往列方向显示。</a:t>
            </a:r>
          </a:p>
          <a:p>
            <a:pPr lvl="1">
              <a:lnSpc>
                <a:spcPct val="150000"/>
              </a:lnSpc>
              <a:spcBef>
                <a:spcPct val="20000"/>
              </a:spcBef>
              <a:buClr>
                <a:schemeClr val="accent1"/>
              </a:buClr>
              <a:buFont typeface="Wingdings" pitchFamily="2" charset="2"/>
              <a:buChar char="§"/>
            </a:pPr>
            <a:r>
              <a:rPr lang="zh-CN" altLang="en-US" sz="2000" b="1" dirty="0">
                <a:solidFill>
                  <a:srgbClr val="FF0000"/>
                </a:solidFill>
                <a:latin typeface="微软雅黑" pitchFamily="34" charset="-122"/>
                <a:ea typeface="微软雅黑" pitchFamily="34" charset="-122"/>
              </a:rPr>
              <a:t>android:collapseColumns </a:t>
            </a:r>
            <a:r>
              <a:rPr lang="zh-CN" altLang="en-US" sz="2000" dirty="0">
                <a:solidFill>
                  <a:schemeClr val="tx2"/>
                </a:solidFill>
                <a:latin typeface="微软雅黑" pitchFamily="34" charset="-122"/>
                <a:ea typeface="微软雅黑" pitchFamily="34" charset="-122"/>
              </a:rPr>
              <a:t>设置要隐藏的列。</a:t>
            </a:r>
            <a:endParaRPr lang="en-US" altLang="zh-CN" sz="2000" dirty="0">
              <a:solidFill>
                <a:schemeClr val="tx2"/>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EF70204A-2B03-422D-A300-AF4CA1A7A943}"/>
              </a:ext>
            </a:extLst>
          </p:cNvPr>
          <p:cNvSpPr txBox="1"/>
          <p:nvPr/>
        </p:nvSpPr>
        <p:spPr>
          <a:xfrm>
            <a:off x="725469" y="4529941"/>
            <a:ext cx="6696744" cy="307777"/>
          </a:xfrm>
          <a:prstGeom prst="rect">
            <a:avLst/>
          </a:prstGeom>
          <a:noFill/>
        </p:spPr>
        <p:txBody>
          <a:bodyPr wrap="square">
            <a:spAutoFit/>
          </a:bodyPr>
          <a:lstStyle/>
          <a:p>
            <a:r>
              <a:rPr lang="zh-CN" altLang="en-US" sz="1400" dirty="0"/>
              <a:t>参考：</a:t>
            </a:r>
            <a:r>
              <a:rPr lang="en-US" altLang="zh-CN" sz="1400" dirty="0"/>
              <a:t>https://www.runoob.com/w3cnote/android-tutorial-tablelayout.html</a:t>
            </a:r>
          </a:p>
        </p:txBody>
      </p:sp>
    </p:spTree>
    <p:extLst>
      <p:ext uri="{BB962C8B-B14F-4D97-AF65-F5344CB8AC3E}">
        <p14:creationId xmlns:p14="http://schemas.microsoft.com/office/powerpoint/2010/main" val="53856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3.4.5 </a:t>
            </a:r>
            <a:r>
              <a:rPr lang="zh-CN" altLang="en-US" dirty="0"/>
              <a:t>网格布局（</a:t>
            </a:r>
            <a:r>
              <a:rPr lang="en-US" altLang="zh-CN" dirty="0" err="1"/>
              <a:t>GridLayout</a:t>
            </a:r>
            <a:r>
              <a:rPr lang="zh-CN" altLang="en-US" dirty="0"/>
              <a:t>）</a:t>
            </a:r>
          </a:p>
        </p:txBody>
      </p:sp>
      <p:sp>
        <p:nvSpPr>
          <p:cNvPr id="3" name="内容占位符 2"/>
          <p:cNvSpPr>
            <a:spLocks noGrp="1"/>
          </p:cNvSpPr>
          <p:nvPr>
            <p:ph idx="1"/>
          </p:nvPr>
        </p:nvSpPr>
        <p:spPr>
          <a:xfrm>
            <a:off x="361024" y="877282"/>
            <a:ext cx="5040000" cy="4560507"/>
          </a:xfrm>
        </p:spPr>
        <p:txBody>
          <a:bodyPr>
            <a:normAutofit lnSpcReduction="10000"/>
          </a:bodyPr>
          <a:lstStyle/>
          <a:p>
            <a:pPr algn="just">
              <a:lnSpc>
                <a:spcPct val="150000"/>
              </a:lnSpc>
            </a:pPr>
            <a:r>
              <a:rPr lang="zh-CN" altLang="en-US" sz="2000" dirty="0"/>
              <a:t>网格布局是</a:t>
            </a:r>
            <a:r>
              <a:rPr lang="en-US" altLang="zh-CN" sz="2000" dirty="0"/>
              <a:t>Android4.0</a:t>
            </a:r>
            <a:r>
              <a:rPr lang="zh-CN" altLang="en-US" sz="2000" dirty="0"/>
              <a:t>新增的布局管理器。</a:t>
            </a:r>
            <a:endParaRPr lang="en-US" altLang="zh-CN" sz="2000" dirty="0"/>
          </a:p>
          <a:p>
            <a:pPr algn="just">
              <a:lnSpc>
                <a:spcPct val="150000"/>
              </a:lnSpc>
            </a:pPr>
            <a:r>
              <a:rPr lang="zh-CN" altLang="en-US" sz="2000" dirty="0"/>
              <a:t>它的作用类似于表格布局，它把整个容器划分为</a:t>
            </a:r>
            <a:r>
              <a:rPr lang="en-US" altLang="zh-CN" sz="2000" dirty="0" err="1"/>
              <a:t>rows×columns</a:t>
            </a:r>
            <a:r>
              <a:rPr lang="zh-CN" altLang="en-US" sz="2000" dirty="0"/>
              <a:t>个网格，每个网格可以放置一个组件，网格中的一个组件可以占据多行或多列。</a:t>
            </a:r>
            <a:endParaRPr lang="en-US" altLang="zh-CN" sz="2000" dirty="0"/>
          </a:p>
          <a:p>
            <a:pPr algn="just">
              <a:lnSpc>
                <a:spcPct val="150000"/>
              </a:lnSpc>
            </a:pPr>
            <a:r>
              <a:rPr lang="zh-CN" altLang="en-US" sz="2000" dirty="0"/>
              <a:t>网格布局分为水平和垂直两种方式，默认是水平布局，一个控件挨着一个控件从左到右依次排列。</a:t>
            </a:r>
            <a:endParaRPr lang="en-US" altLang="zh-CN" sz="2000" dirty="0"/>
          </a:p>
          <a:p>
            <a:pPr lvl="1" algn="just">
              <a:lnSpc>
                <a:spcPct val="150000"/>
              </a:lnSpc>
            </a:pPr>
            <a:r>
              <a:rPr lang="zh-CN" altLang="en-US" sz="1800" dirty="0">
                <a:solidFill>
                  <a:schemeClr val="tx2"/>
                </a:solidFill>
                <a:latin typeface="微软雅黑" pitchFamily="34" charset="-122"/>
                <a:ea typeface="微软雅黑" pitchFamily="34" charset="-122"/>
              </a:rPr>
              <a:t>指定</a:t>
            </a:r>
            <a:r>
              <a:rPr lang="zh-CN" altLang="en-US" sz="1800" b="1" dirty="0">
                <a:solidFill>
                  <a:srgbClr val="FF0000"/>
                </a:solidFill>
                <a:latin typeface="微软雅黑" pitchFamily="34" charset="-122"/>
                <a:ea typeface="微软雅黑" pitchFamily="34" charset="-122"/>
              </a:rPr>
              <a:t>android:columnCount</a:t>
            </a:r>
            <a:r>
              <a:rPr lang="zh-CN" altLang="en-US" sz="1800" dirty="0">
                <a:solidFill>
                  <a:schemeClr val="tx2"/>
                </a:solidFill>
                <a:latin typeface="微软雅黑" pitchFamily="34" charset="-122"/>
                <a:ea typeface="微软雅黑" pitchFamily="34" charset="-122"/>
              </a:rPr>
              <a:t>设置列数的属性后，控件会自动换行进行排列</a:t>
            </a:r>
          </a:p>
        </p:txBody>
      </p:sp>
      <p:pic>
        <p:nvPicPr>
          <p:cNvPr id="7" name="图片 6">
            <a:extLst>
              <a:ext uri="{FF2B5EF4-FFF2-40B4-BE49-F238E27FC236}">
                <a16:creationId xmlns:a16="http://schemas.microsoft.com/office/drawing/2014/main" id="{3B470186-0D8E-4441-960C-A272822BA002}"/>
              </a:ext>
            </a:extLst>
          </p:cNvPr>
          <p:cNvPicPr>
            <a:picLocks noChangeAspect="1"/>
          </p:cNvPicPr>
          <p:nvPr/>
        </p:nvPicPr>
        <p:blipFill>
          <a:blip r:embed="rId3"/>
          <a:stretch>
            <a:fillRect/>
          </a:stretch>
        </p:blipFill>
        <p:spPr>
          <a:xfrm>
            <a:off x="5724128" y="906282"/>
            <a:ext cx="2430806" cy="4320000"/>
          </a:xfrm>
          <a:prstGeom prst="rect">
            <a:avLst/>
          </a:prstGeom>
        </p:spPr>
      </p:pic>
    </p:spTree>
    <p:extLst>
      <p:ext uri="{BB962C8B-B14F-4D97-AF65-F5344CB8AC3E}">
        <p14:creationId xmlns:p14="http://schemas.microsoft.com/office/powerpoint/2010/main" val="394433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100B-5CB8-4E45-A19D-8693CFD1FB1D}"/>
              </a:ext>
            </a:extLst>
          </p:cNvPr>
          <p:cNvSpPr>
            <a:spLocks noGrp="1"/>
          </p:cNvSpPr>
          <p:nvPr>
            <p:ph type="title"/>
          </p:nvPr>
        </p:nvSpPr>
        <p:spPr/>
        <p:txBody>
          <a:bodyPr/>
          <a:lstStyle/>
          <a:p>
            <a:r>
              <a:rPr lang="en-US" altLang="zh-CN" dirty="0"/>
              <a:t>3.4.5 </a:t>
            </a:r>
            <a:r>
              <a:rPr lang="zh-CN" altLang="en-US" dirty="0"/>
              <a:t>网格布局（</a:t>
            </a:r>
            <a:r>
              <a:rPr lang="en-US" altLang="zh-CN" dirty="0" err="1"/>
              <a:t>GridLayout</a:t>
            </a:r>
            <a:r>
              <a:rPr lang="zh-CN" altLang="en-US" dirty="0"/>
              <a:t>）</a:t>
            </a:r>
          </a:p>
        </p:txBody>
      </p:sp>
      <p:sp>
        <p:nvSpPr>
          <p:cNvPr id="3" name="内容占位符 2">
            <a:extLst>
              <a:ext uri="{FF2B5EF4-FFF2-40B4-BE49-F238E27FC236}">
                <a16:creationId xmlns:a16="http://schemas.microsoft.com/office/drawing/2014/main" id="{86C2579D-87C6-42AA-8C78-C7D30275664B}"/>
              </a:ext>
            </a:extLst>
          </p:cNvPr>
          <p:cNvSpPr>
            <a:spLocks noGrp="1"/>
          </p:cNvSpPr>
          <p:nvPr>
            <p:ph idx="1"/>
          </p:nvPr>
        </p:nvSpPr>
        <p:spPr/>
        <p:txBody>
          <a:bodyPr>
            <a:normAutofit/>
          </a:bodyPr>
          <a:lstStyle/>
          <a:p>
            <a:pPr>
              <a:lnSpc>
                <a:spcPct val="150000"/>
              </a:lnSpc>
              <a:spcBef>
                <a:spcPct val="20000"/>
              </a:spcBef>
              <a:buClr>
                <a:srgbClr val="4286C8"/>
              </a:buClr>
              <a:buFont typeface="Wingdings" pitchFamily="2" charset="2"/>
              <a:buChar char="v"/>
            </a:pPr>
            <a:r>
              <a:rPr lang="zh-CN" altLang="en-US" sz="2000" dirty="0">
                <a:solidFill>
                  <a:schemeClr val="tx2"/>
                </a:solidFill>
                <a:latin typeface="微软雅黑" pitchFamily="34" charset="-122"/>
                <a:ea typeface="微软雅黑" pitchFamily="34" charset="-122"/>
              </a:rPr>
              <a:t>指定某控件显示在固定的行或列，只需设置该子控件的</a:t>
            </a:r>
            <a:r>
              <a:rPr lang="en-US" altLang="zh-CN" sz="2000" b="1" dirty="0" err="1">
                <a:solidFill>
                  <a:srgbClr val="FF0000"/>
                </a:solidFill>
                <a:latin typeface="微软雅黑" pitchFamily="34" charset="-122"/>
                <a:ea typeface="微软雅黑" pitchFamily="34" charset="-122"/>
              </a:rPr>
              <a:t>android:layout_row</a:t>
            </a:r>
            <a:r>
              <a:rPr lang="zh-CN" altLang="en-US" sz="2000" dirty="0">
                <a:solidFill>
                  <a:schemeClr val="tx2"/>
                </a:solidFill>
                <a:latin typeface="微软雅黑" pitchFamily="34" charset="-122"/>
                <a:ea typeface="微软雅黑" pitchFamily="34" charset="-122"/>
              </a:rPr>
              <a:t>和</a:t>
            </a:r>
            <a:r>
              <a:rPr lang="en-US" altLang="zh-CN" sz="2000" b="1" dirty="0" err="1">
                <a:solidFill>
                  <a:srgbClr val="FF0000"/>
                </a:solidFill>
                <a:latin typeface="微软雅黑" pitchFamily="34" charset="-122"/>
                <a:ea typeface="微软雅黑" pitchFamily="34" charset="-122"/>
              </a:rPr>
              <a:t>android:layout_column</a:t>
            </a:r>
            <a:r>
              <a:rPr lang="zh-CN" altLang="en-US" sz="2000" dirty="0">
                <a:solidFill>
                  <a:schemeClr val="tx2"/>
                </a:solidFill>
                <a:latin typeface="微软雅黑" pitchFamily="34" charset="-122"/>
                <a:ea typeface="微软雅黑" pitchFamily="34" charset="-122"/>
              </a:rPr>
              <a:t>属性即可，计数从</a:t>
            </a:r>
            <a:r>
              <a:rPr lang="en-US" altLang="zh-CN" sz="2000" dirty="0">
                <a:solidFill>
                  <a:schemeClr val="tx2"/>
                </a:solidFill>
                <a:latin typeface="微软雅黑" pitchFamily="34" charset="-122"/>
                <a:ea typeface="微软雅黑" pitchFamily="34" charset="-122"/>
              </a:rPr>
              <a:t>0</a:t>
            </a:r>
            <a:r>
              <a:rPr lang="zh-CN" altLang="en-US" sz="2000" dirty="0">
                <a:solidFill>
                  <a:schemeClr val="tx2"/>
                </a:solidFill>
                <a:latin typeface="微软雅黑" pitchFamily="34" charset="-122"/>
                <a:ea typeface="微软雅黑" pitchFamily="34" charset="-122"/>
              </a:rPr>
              <a:t>开始</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4286C8"/>
              </a:buClr>
              <a:buFont typeface="Wingdings" pitchFamily="2" charset="2"/>
              <a:buChar char="v"/>
            </a:pPr>
            <a:r>
              <a:rPr lang="zh-CN" altLang="en-US" sz="2000" dirty="0">
                <a:solidFill>
                  <a:schemeClr val="tx2"/>
                </a:solidFill>
                <a:latin typeface="微软雅黑" pitchFamily="34" charset="-122"/>
                <a:ea typeface="微软雅黑" pitchFamily="34" charset="-122"/>
              </a:rPr>
              <a:t>设置某控件跨越多行或多列，只需将该子控件的</a:t>
            </a:r>
            <a:r>
              <a:rPr lang="zh-CN" altLang="en-US" sz="2000" b="1" dirty="0">
                <a:solidFill>
                  <a:srgbClr val="FF0000"/>
                </a:solidFill>
                <a:latin typeface="微软雅黑" pitchFamily="34" charset="-122"/>
                <a:ea typeface="微软雅黑" pitchFamily="34" charset="-122"/>
              </a:rPr>
              <a:t>android:layout_rowSpan</a:t>
            </a:r>
            <a:r>
              <a:rPr lang="zh-CN" altLang="en-US" sz="2000" dirty="0">
                <a:solidFill>
                  <a:schemeClr val="tx2"/>
                </a:solidFill>
                <a:latin typeface="微软雅黑" pitchFamily="34" charset="-122"/>
                <a:ea typeface="微软雅黑" pitchFamily="34" charset="-122"/>
              </a:rPr>
              <a:t>或者</a:t>
            </a:r>
            <a:r>
              <a:rPr lang="zh-CN" altLang="en-US" sz="2000" b="1" dirty="0">
                <a:solidFill>
                  <a:srgbClr val="FF0000"/>
                </a:solidFill>
                <a:latin typeface="微软雅黑" pitchFamily="34" charset="-122"/>
                <a:ea typeface="微软雅黑" pitchFamily="34" charset="-122"/>
              </a:rPr>
              <a:t>layout_columnSpan</a:t>
            </a:r>
            <a:r>
              <a:rPr lang="zh-CN" altLang="en-US" sz="2000" dirty="0">
                <a:solidFill>
                  <a:schemeClr val="tx2"/>
                </a:solidFill>
                <a:latin typeface="微软雅黑" pitchFamily="34" charset="-122"/>
                <a:ea typeface="微软雅黑" pitchFamily="34" charset="-122"/>
              </a:rPr>
              <a:t>属性设置为数值，再设置其</a:t>
            </a:r>
            <a:r>
              <a:rPr lang="zh-CN" altLang="en-US" sz="2000" b="1" dirty="0">
                <a:solidFill>
                  <a:srgbClr val="FF0000"/>
                </a:solidFill>
                <a:latin typeface="微软雅黑" pitchFamily="34" charset="-122"/>
                <a:ea typeface="微软雅黑" pitchFamily="34" charset="-122"/>
              </a:rPr>
              <a:t>layout_gravity</a:t>
            </a:r>
            <a:r>
              <a:rPr lang="zh-CN" altLang="en-US" sz="2000" dirty="0">
                <a:solidFill>
                  <a:schemeClr val="tx2"/>
                </a:solidFill>
                <a:latin typeface="微软雅黑" pitchFamily="34" charset="-122"/>
                <a:ea typeface="微软雅黑" pitchFamily="34" charset="-122"/>
              </a:rPr>
              <a:t>属性为fill即可，前一个设置表明该控件跨越的行数或列数，后一个设置表明该控件填满所跨越的整行或整列。</a:t>
            </a:r>
          </a:p>
          <a:p>
            <a:endParaRPr lang="zh-CN" altLang="en-US" sz="2000" dirty="0"/>
          </a:p>
        </p:txBody>
      </p:sp>
    </p:spTree>
    <p:extLst>
      <p:ext uri="{BB962C8B-B14F-4D97-AF65-F5344CB8AC3E}">
        <p14:creationId xmlns:p14="http://schemas.microsoft.com/office/powerpoint/2010/main" val="390810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ea typeface="宋体" pitchFamily="2" charset="-122"/>
              </a:rPr>
              <a:t>3</a:t>
            </a:r>
            <a:r>
              <a:rPr lang="en-US" altLang="zh-CN" dirty="0">
                <a:ea typeface="宋体" pitchFamily="2" charset="-122"/>
              </a:rPr>
              <a:t>.4.6 </a:t>
            </a:r>
            <a:r>
              <a:rPr lang="en-US" altLang="en-US" dirty="0" err="1">
                <a:ea typeface="宋体" pitchFamily="2" charset="-122"/>
              </a:rPr>
              <a:t>绝对布局（AbsoluteLayout</a:t>
            </a:r>
            <a:r>
              <a:rPr lang="en-US" altLang="en-US" dirty="0">
                <a:ea typeface="宋体" pitchFamily="2" charset="-122"/>
              </a:rPr>
              <a:t>）</a:t>
            </a:r>
            <a:endParaRPr lang="zh-CN" altLang="en-US" dirty="0"/>
          </a:p>
        </p:txBody>
      </p:sp>
      <p:sp>
        <p:nvSpPr>
          <p:cNvPr id="3" name="内容占位符 2"/>
          <p:cNvSpPr>
            <a:spLocks noGrp="1"/>
          </p:cNvSpPr>
          <p:nvPr>
            <p:ph idx="1"/>
          </p:nvPr>
        </p:nvSpPr>
        <p:spPr>
          <a:xfrm>
            <a:off x="361024" y="877282"/>
            <a:ext cx="5040000" cy="4560507"/>
          </a:xfrm>
        </p:spPr>
        <p:txBody>
          <a:bodyPr>
            <a:normAutofit fontScale="77500" lnSpcReduction="20000"/>
          </a:bodyPr>
          <a:lstStyle/>
          <a:p>
            <a:pPr>
              <a:lnSpc>
                <a:spcPct val="150000"/>
              </a:lnSpc>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绝对布局（</a:t>
            </a:r>
            <a:r>
              <a:rPr lang="en-US" altLang="zh-CN" dirty="0" err="1">
                <a:solidFill>
                  <a:schemeClr val="tx2"/>
                </a:solidFill>
                <a:latin typeface="微软雅黑" pitchFamily="34" charset="-122"/>
                <a:ea typeface="微软雅黑" pitchFamily="34" charset="-122"/>
              </a:rPr>
              <a:t>AbsoluteLayout</a:t>
            </a:r>
            <a:r>
              <a:rPr lang="zh-CN" altLang="en-US" dirty="0">
                <a:solidFill>
                  <a:schemeClr val="tx2"/>
                </a:solidFill>
                <a:latin typeface="微软雅黑" pitchFamily="34" charset="-122"/>
                <a:ea typeface="微软雅黑" pitchFamily="34" charset="-122"/>
              </a:rPr>
              <a:t>）能通过指定界面元素的坐标位置，来确定用户界面的整体布局</a:t>
            </a:r>
            <a:endParaRPr lang="en-US" altLang="zh-CN" dirty="0">
              <a:solidFill>
                <a:schemeClr val="tx2"/>
              </a:solidFill>
              <a:latin typeface="微软雅黑" pitchFamily="34" charset="-122"/>
              <a:ea typeface="微软雅黑" pitchFamily="34" charset="-122"/>
            </a:endParaRPr>
          </a:p>
          <a:p>
            <a:pPr>
              <a:lnSpc>
                <a:spcPct val="150000"/>
              </a:lnSpc>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绝对布局是一种</a:t>
            </a:r>
            <a:r>
              <a:rPr lang="zh-CN" altLang="en-US" b="1" dirty="0">
                <a:solidFill>
                  <a:srgbClr val="FF0000"/>
                </a:solidFill>
                <a:latin typeface="微软雅黑" pitchFamily="34" charset="-122"/>
                <a:ea typeface="微软雅黑" pitchFamily="34" charset="-122"/>
              </a:rPr>
              <a:t>不推荐</a:t>
            </a:r>
            <a:r>
              <a:rPr lang="zh-CN" altLang="en-US" dirty="0">
                <a:solidFill>
                  <a:schemeClr val="tx2"/>
                </a:solidFill>
                <a:latin typeface="微软雅黑" pitchFamily="34" charset="-122"/>
                <a:ea typeface="微软雅黑" pitchFamily="34" charset="-122"/>
              </a:rPr>
              <a:t>使用的界面布局，因为通过</a:t>
            </a:r>
            <a:r>
              <a:rPr lang="en-US" altLang="zh-CN" dirty="0">
                <a:solidFill>
                  <a:schemeClr val="tx2"/>
                </a:solidFill>
                <a:latin typeface="微软雅黑" pitchFamily="34" charset="-122"/>
                <a:ea typeface="微软雅黑" pitchFamily="34" charset="-122"/>
              </a:rPr>
              <a:t>X</a:t>
            </a:r>
            <a:r>
              <a:rPr lang="zh-CN" altLang="en-US" dirty="0">
                <a:solidFill>
                  <a:schemeClr val="tx2"/>
                </a:solidFill>
                <a:latin typeface="微软雅黑" pitchFamily="34" charset="-122"/>
                <a:ea typeface="微软雅黑" pitchFamily="34" charset="-122"/>
              </a:rPr>
              <a:t>轴和</a:t>
            </a:r>
            <a:r>
              <a:rPr lang="en-US" altLang="zh-CN" dirty="0">
                <a:solidFill>
                  <a:schemeClr val="tx2"/>
                </a:solidFill>
                <a:latin typeface="微软雅黑" pitchFamily="34" charset="-122"/>
                <a:ea typeface="微软雅黑" pitchFamily="34" charset="-122"/>
              </a:rPr>
              <a:t>Y</a:t>
            </a:r>
            <a:r>
              <a:rPr lang="zh-CN" altLang="en-US" dirty="0">
                <a:solidFill>
                  <a:schemeClr val="tx2"/>
                </a:solidFill>
                <a:latin typeface="微软雅黑" pitchFamily="34" charset="-122"/>
                <a:ea typeface="微软雅黑" pitchFamily="34" charset="-122"/>
              </a:rPr>
              <a:t>轴确定界面元素位置后，</a:t>
            </a:r>
            <a:r>
              <a:rPr lang="en-US" altLang="zh-CN" dirty="0">
                <a:solidFill>
                  <a:schemeClr val="tx2"/>
                </a:solidFill>
                <a:latin typeface="微软雅黑" pitchFamily="34" charset="-122"/>
                <a:ea typeface="微软雅黑" pitchFamily="34" charset="-122"/>
              </a:rPr>
              <a:t>Android</a:t>
            </a:r>
            <a:r>
              <a:rPr lang="zh-CN" altLang="en-US" dirty="0">
                <a:solidFill>
                  <a:schemeClr val="tx2"/>
                </a:solidFill>
                <a:latin typeface="微软雅黑" pitchFamily="34" charset="-122"/>
                <a:ea typeface="微软雅黑" pitchFamily="34" charset="-122"/>
              </a:rPr>
              <a:t>系统不能够根据不同屏幕对界面元素的位置进行调整，降低了界面布局对不同类型和尺寸屏幕的适应能力。</a:t>
            </a:r>
            <a:r>
              <a:rPr lang="en-US" altLang="zh-CN" dirty="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p:txBody>
      </p:sp>
      <p:sp>
        <p:nvSpPr>
          <p:cNvPr id="6" name="矩形 1">
            <a:extLst>
              <a:ext uri="{FF2B5EF4-FFF2-40B4-BE49-F238E27FC236}">
                <a16:creationId xmlns:a16="http://schemas.microsoft.com/office/drawing/2014/main" id="{DDB83E45-4A81-4DCF-8B8B-4D5B9E1F6F4A}"/>
              </a:ext>
            </a:extLst>
          </p:cNvPr>
          <p:cNvSpPr>
            <a:spLocks noChangeArrowheads="1"/>
          </p:cNvSpPr>
          <p:nvPr/>
        </p:nvSpPr>
        <p:spPr bwMode="auto">
          <a:xfrm>
            <a:off x="5413265" y="4790025"/>
            <a:ext cx="3095625"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dirty="0">
                <a:latin typeface="微软雅黑" pitchFamily="34" charset="-122"/>
                <a:ea typeface="微软雅黑" pitchFamily="34" charset="-122"/>
              </a:rPr>
              <a:t>通过属性</a:t>
            </a:r>
            <a:r>
              <a:rPr lang="en-US" altLang="zh-CN" dirty="0" err="1">
                <a:latin typeface="微软雅黑" pitchFamily="34" charset="-122"/>
                <a:ea typeface="微软雅黑" pitchFamily="34" charset="-122"/>
              </a:rPr>
              <a:t>layout_x</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layout_y</a:t>
            </a:r>
            <a:r>
              <a:rPr lang="zh-CN" altLang="en-US" dirty="0">
                <a:latin typeface="微软雅黑" pitchFamily="34" charset="-122"/>
                <a:ea typeface="微软雅黑" pitchFamily="34" charset="-122"/>
              </a:rPr>
              <a:t>指定组件坐标</a:t>
            </a:r>
          </a:p>
        </p:txBody>
      </p:sp>
      <p:pic>
        <p:nvPicPr>
          <p:cNvPr id="8" name="图片 7">
            <a:extLst>
              <a:ext uri="{FF2B5EF4-FFF2-40B4-BE49-F238E27FC236}">
                <a16:creationId xmlns:a16="http://schemas.microsoft.com/office/drawing/2014/main" id="{26E0DD0B-6A0B-4145-9ABE-7926BB8F133B}"/>
              </a:ext>
            </a:extLst>
          </p:cNvPr>
          <p:cNvPicPr>
            <a:picLocks noChangeAspect="1"/>
          </p:cNvPicPr>
          <p:nvPr/>
        </p:nvPicPr>
        <p:blipFill>
          <a:blip r:embed="rId2"/>
          <a:stretch>
            <a:fillRect/>
          </a:stretch>
        </p:blipFill>
        <p:spPr>
          <a:xfrm>
            <a:off x="5775397" y="877282"/>
            <a:ext cx="2324996" cy="3881095"/>
          </a:xfrm>
          <a:prstGeom prst="rect">
            <a:avLst/>
          </a:prstGeom>
          <a:ln>
            <a:solidFill>
              <a:schemeClr val="tx1"/>
            </a:solidFill>
          </a:ln>
        </p:spPr>
      </p:pic>
    </p:spTree>
    <p:extLst>
      <p:ext uri="{BB962C8B-B14F-4D97-AF65-F5344CB8AC3E}">
        <p14:creationId xmlns:p14="http://schemas.microsoft.com/office/powerpoint/2010/main" val="398579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2.3.8 </a:t>
            </a:r>
            <a:r>
              <a:rPr lang="zh-CN" altLang="en-US" dirty="0"/>
              <a:t>约束布局（</a:t>
            </a:r>
            <a:r>
              <a:rPr lang="en-US" altLang="zh-CN" dirty="0" err="1"/>
              <a:t>ConstraintLayout</a:t>
            </a:r>
            <a:r>
              <a:rPr lang="zh-CN" altLang="en-US" dirty="0"/>
              <a:t>）</a:t>
            </a:r>
          </a:p>
        </p:txBody>
      </p:sp>
      <p:sp>
        <p:nvSpPr>
          <p:cNvPr id="3" name="内容占位符 2"/>
          <p:cNvSpPr>
            <a:spLocks noGrp="1"/>
          </p:cNvSpPr>
          <p:nvPr>
            <p:ph idx="1"/>
          </p:nvPr>
        </p:nvSpPr>
        <p:spPr>
          <a:xfrm>
            <a:off x="467544" y="877282"/>
            <a:ext cx="5040000" cy="4560507"/>
          </a:xfrm>
        </p:spPr>
        <p:txBody>
          <a:bodyPr>
            <a:normAutofit/>
          </a:bodyPr>
          <a:lstStyle/>
          <a:p>
            <a:pPr>
              <a:lnSpc>
                <a:spcPct val="150000"/>
              </a:lnSpc>
            </a:pPr>
            <a:r>
              <a:rPr lang="en-US" altLang="zh-CN" sz="2000" dirty="0" err="1"/>
              <a:t>ConstraintLayout</a:t>
            </a:r>
            <a:r>
              <a:rPr lang="zh-CN" altLang="en-US" sz="2000" dirty="0"/>
              <a:t>是</a:t>
            </a:r>
            <a:r>
              <a:rPr lang="en-US" altLang="zh-CN" sz="2000" dirty="0"/>
              <a:t>Android Studio2.2</a:t>
            </a:r>
            <a:r>
              <a:rPr lang="zh-CN" altLang="en-US" sz="2000" dirty="0"/>
              <a:t>中主要的新增功能之一，可以在</a:t>
            </a:r>
            <a:r>
              <a:rPr lang="en-US" altLang="zh-CN" sz="2000" dirty="0"/>
              <a:t>API 9</a:t>
            </a:r>
            <a:r>
              <a:rPr lang="zh-CN" altLang="en-US" sz="2000" dirty="0"/>
              <a:t>以上的</a:t>
            </a:r>
            <a:r>
              <a:rPr lang="en-US" altLang="zh-CN" sz="2000" dirty="0"/>
              <a:t>Android</a:t>
            </a:r>
            <a:r>
              <a:rPr lang="zh-CN" altLang="en-US" sz="2000" dirty="0"/>
              <a:t>系统使用它，它的出现主要是为了解决布局嵌套过多的问题，并且适合使用可视化的方式来编写界面。</a:t>
            </a:r>
            <a:endParaRPr lang="en-US" altLang="zh-CN" sz="2000" dirty="0"/>
          </a:p>
          <a:p>
            <a:pPr>
              <a:lnSpc>
                <a:spcPct val="150000"/>
              </a:lnSpc>
            </a:pPr>
            <a:r>
              <a:rPr lang="zh-CN" altLang="en-US" sz="2000" dirty="0">
                <a:solidFill>
                  <a:schemeClr val="tx2"/>
                </a:solidFill>
                <a:latin typeface="微软雅黑" pitchFamily="34" charset="-122"/>
                <a:ea typeface="微软雅黑" pitchFamily="34" charset="-122"/>
              </a:rPr>
              <a:t>根据布局中其他元素或视图，确定</a:t>
            </a:r>
            <a:r>
              <a:rPr lang="en-US" altLang="zh-CN" sz="2000" dirty="0">
                <a:solidFill>
                  <a:schemeClr val="tx2"/>
                </a:solidFill>
                <a:latin typeface="微软雅黑" pitchFamily="34" charset="-122"/>
                <a:ea typeface="微软雅黑" pitchFamily="34" charset="-122"/>
              </a:rPr>
              <a:t>View</a:t>
            </a:r>
            <a:r>
              <a:rPr lang="zh-CN" altLang="en-US" sz="2000" dirty="0">
                <a:solidFill>
                  <a:schemeClr val="tx2"/>
                </a:solidFill>
                <a:latin typeface="微软雅黑" pitchFamily="34" charset="-122"/>
                <a:ea typeface="微软雅黑" pitchFamily="34" charset="-122"/>
              </a:rPr>
              <a:t>在屏幕中的位置，受到其他视图、父容器和基准线三类约束。</a:t>
            </a:r>
            <a:endParaRPr lang="en-US" altLang="zh-CN" sz="2000" dirty="0"/>
          </a:p>
        </p:txBody>
      </p:sp>
      <p:pic>
        <p:nvPicPr>
          <p:cNvPr id="7" name="图片 6">
            <a:extLst>
              <a:ext uri="{FF2B5EF4-FFF2-40B4-BE49-F238E27FC236}">
                <a16:creationId xmlns:a16="http://schemas.microsoft.com/office/drawing/2014/main" id="{8105F7B7-E3BC-44E6-A273-2262661D3A42}"/>
              </a:ext>
            </a:extLst>
          </p:cNvPr>
          <p:cNvPicPr>
            <a:picLocks noChangeAspect="1"/>
          </p:cNvPicPr>
          <p:nvPr/>
        </p:nvPicPr>
        <p:blipFill>
          <a:blip r:embed="rId3"/>
          <a:stretch>
            <a:fillRect/>
          </a:stretch>
        </p:blipFill>
        <p:spPr>
          <a:xfrm>
            <a:off x="5868144" y="1044306"/>
            <a:ext cx="2520000" cy="4226457"/>
          </a:xfrm>
          <a:prstGeom prst="rect">
            <a:avLst/>
          </a:prstGeom>
        </p:spPr>
      </p:pic>
    </p:spTree>
    <p:extLst>
      <p:ext uri="{BB962C8B-B14F-4D97-AF65-F5344CB8AC3E}">
        <p14:creationId xmlns:p14="http://schemas.microsoft.com/office/powerpoint/2010/main" val="1618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常用布局</a:t>
            </a:r>
          </a:p>
        </p:txBody>
      </p:sp>
      <p:sp>
        <p:nvSpPr>
          <p:cNvPr id="3" name="内容占位符 2"/>
          <p:cNvSpPr>
            <a:spLocks noGrp="1"/>
          </p:cNvSpPr>
          <p:nvPr>
            <p:ph idx="1"/>
          </p:nvPr>
        </p:nvSpPr>
        <p:spPr/>
        <p:txBody>
          <a:bodyPr>
            <a:normAutofit/>
          </a:bodyPr>
          <a:lstStyle/>
          <a:p>
            <a:pPr>
              <a:lnSpc>
                <a:spcPct val="150000"/>
              </a:lnSpc>
            </a:pPr>
            <a:r>
              <a:rPr lang="zh-CN" altLang="en-US" sz="2400" dirty="0"/>
              <a:t>在</a:t>
            </a:r>
            <a:r>
              <a:rPr lang="en-US" altLang="zh-CN" sz="2400" dirty="0"/>
              <a:t>Android</a:t>
            </a:r>
            <a:r>
              <a:rPr lang="zh-CN" altLang="en-US" sz="2400" dirty="0"/>
              <a:t>开发当中，界面的设计是通过布局文件实现的，布局文件采用</a:t>
            </a:r>
            <a:r>
              <a:rPr lang="en-US" altLang="zh-CN" sz="2400" dirty="0"/>
              <a:t>XML</a:t>
            </a:r>
            <a:r>
              <a:rPr lang="zh-CN" altLang="en-US" sz="2400" dirty="0"/>
              <a:t>的格式， 可以在布局文件中设置控件的大小、间距、排列及对齐方式等。</a:t>
            </a:r>
            <a:endParaRPr lang="en-US" altLang="zh-CN" sz="2400" dirty="0"/>
          </a:p>
          <a:p>
            <a:pPr>
              <a:lnSpc>
                <a:spcPct val="150000"/>
              </a:lnSpc>
            </a:pPr>
            <a:r>
              <a:rPr lang="zh-CN" altLang="en-US" sz="2400" dirty="0"/>
              <a:t>创建应用时，每个应用程序默认会创建一个</a:t>
            </a:r>
            <a:r>
              <a:rPr lang="en-US" altLang="zh-CN" sz="2400" dirty="0">
                <a:solidFill>
                  <a:srgbClr val="FF0000"/>
                </a:solidFill>
              </a:rPr>
              <a:t>activity_main.xml</a:t>
            </a:r>
            <a:r>
              <a:rPr lang="zh-CN" altLang="en-US" sz="2400" dirty="0"/>
              <a:t>布局文件，它是应用启动的界面。</a:t>
            </a:r>
          </a:p>
          <a:p>
            <a:pPr>
              <a:lnSpc>
                <a:spcPct val="150000"/>
              </a:lnSpc>
            </a:pPr>
            <a:r>
              <a:rPr lang="zh-CN" altLang="zh-CN" sz="2400" dirty="0">
                <a:latin typeface="宋体" pitchFamily="2" charset="-122"/>
              </a:rPr>
              <a:t>新创建的布局文件可以通过</a:t>
            </a:r>
            <a:r>
              <a:rPr lang="zh-CN" altLang="zh-CN" sz="2400" dirty="0">
                <a:solidFill>
                  <a:srgbClr val="FF0000"/>
                </a:solidFill>
                <a:latin typeface="宋体" pitchFamily="2" charset="-122"/>
              </a:rPr>
              <a:t>在xml文件中添加组件</a:t>
            </a:r>
            <a:r>
              <a:rPr lang="zh-CN" altLang="zh-CN" sz="2400" dirty="0">
                <a:latin typeface="宋体" pitchFamily="2" charset="-122"/>
              </a:rPr>
              <a:t>，也可以通过在</a:t>
            </a:r>
            <a:r>
              <a:rPr lang="zh-CN" altLang="zh-CN" sz="2400" dirty="0">
                <a:solidFill>
                  <a:srgbClr val="FF0000"/>
                </a:solidFill>
                <a:latin typeface="宋体" pitchFamily="2" charset="-122"/>
              </a:rPr>
              <a:t>图形用户界面上</a:t>
            </a:r>
            <a:r>
              <a:rPr lang="zh-CN" altLang="zh-CN" sz="2400" dirty="0">
                <a:latin typeface="宋体" pitchFamily="2" charset="-122"/>
              </a:rPr>
              <a:t>进行直接的拖拉操作，然后再次通过代码进行调整，这种方式减少了用户的代码编写量。</a:t>
            </a:r>
          </a:p>
        </p:txBody>
      </p:sp>
    </p:spTree>
    <p:extLst>
      <p:ext uri="{BB962C8B-B14F-4D97-AF65-F5344CB8AC3E}">
        <p14:creationId xmlns:p14="http://schemas.microsoft.com/office/powerpoint/2010/main" val="76315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2"/>
          <p:cNvSpPr>
            <a:spLocks noGrp="1"/>
          </p:cNvSpPr>
          <p:nvPr>
            <p:ph type="title"/>
          </p:nvPr>
        </p:nvSpPr>
        <p:spPr/>
        <p:txBody>
          <a:bodyPr/>
          <a:lstStyle/>
          <a:p>
            <a:pPr eaLnBrk="1" hangingPunct="1"/>
            <a:r>
              <a:rPr lang="zh-CN" altLang="en-US"/>
              <a:t>注册实例</a:t>
            </a:r>
          </a:p>
        </p:txBody>
      </p:sp>
      <p:pic>
        <p:nvPicPr>
          <p:cNvPr id="7" name="图片 6">
            <a:extLst>
              <a:ext uri="{FF2B5EF4-FFF2-40B4-BE49-F238E27FC236}">
                <a16:creationId xmlns:a16="http://schemas.microsoft.com/office/drawing/2014/main" id="{8EFA3C9C-5C34-44E0-B4A8-B2265A64C9C2}"/>
              </a:ext>
            </a:extLst>
          </p:cNvPr>
          <p:cNvPicPr>
            <a:picLocks noChangeAspect="1"/>
          </p:cNvPicPr>
          <p:nvPr/>
        </p:nvPicPr>
        <p:blipFill>
          <a:blip r:embed="rId2"/>
          <a:stretch>
            <a:fillRect/>
          </a:stretch>
        </p:blipFill>
        <p:spPr>
          <a:xfrm>
            <a:off x="696986" y="873328"/>
            <a:ext cx="2520000" cy="4183200"/>
          </a:xfrm>
          <a:prstGeom prst="rect">
            <a:avLst/>
          </a:prstGeom>
          <a:ln>
            <a:solidFill>
              <a:schemeClr val="tx1"/>
            </a:solidFill>
          </a:ln>
        </p:spPr>
      </p:pic>
      <p:pic>
        <p:nvPicPr>
          <p:cNvPr id="11" name="图片 10">
            <a:extLst>
              <a:ext uri="{FF2B5EF4-FFF2-40B4-BE49-F238E27FC236}">
                <a16:creationId xmlns:a16="http://schemas.microsoft.com/office/drawing/2014/main" id="{C5E9013D-AE25-43B7-95F9-F38AC54FDA9B}"/>
              </a:ext>
            </a:extLst>
          </p:cNvPr>
          <p:cNvPicPr>
            <a:picLocks noChangeAspect="1"/>
          </p:cNvPicPr>
          <p:nvPr/>
        </p:nvPicPr>
        <p:blipFill>
          <a:blip r:embed="rId3"/>
          <a:stretch>
            <a:fillRect/>
          </a:stretch>
        </p:blipFill>
        <p:spPr>
          <a:xfrm>
            <a:off x="3551786" y="873328"/>
            <a:ext cx="2520000" cy="4186926"/>
          </a:xfrm>
          <a:prstGeom prst="rect">
            <a:avLst/>
          </a:prstGeom>
        </p:spPr>
      </p:pic>
    </p:spTree>
    <p:extLst>
      <p:ext uri="{BB962C8B-B14F-4D97-AF65-F5344CB8AC3E}">
        <p14:creationId xmlns:p14="http://schemas.microsoft.com/office/powerpoint/2010/main" val="250293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335005" y="193204"/>
            <a:ext cx="8229600" cy="1062140"/>
          </a:xfrm>
        </p:spPr>
        <p:txBody>
          <a:bodyPr>
            <a:normAutofit fontScale="92500" lnSpcReduction="20000"/>
          </a:bodyPr>
          <a:lstStyle/>
          <a:p>
            <a:pPr marL="0" indent="0" eaLnBrk="1" hangingPunct="1">
              <a:buNone/>
            </a:pPr>
            <a:r>
              <a:rPr lang="zh-CN" altLang="en-US" sz="1800" dirty="0"/>
              <a:t>实现步骤：</a:t>
            </a:r>
          </a:p>
          <a:p>
            <a:pPr marL="0" indent="0" eaLnBrk="1" hangingPunct="1">
              <a:buNone/>
            </a:pPr>
            <a:r>
              <a:rPr lang="zh-CN" altLang="en-US" sz="1800" dirty="0"/>
              <a:t>（1）创建新项目。</a:t>
            </a:r>
          </a:p>
          <a:p>
            <a:pPr marL="0" indent="0" eaLnBrk="1" hangingPunct="1">
              <a:buNone/>
            </a:pPr>
            <a:r>
              <a:rPr lang="zh-CN" altLang="en-US" sz="1800" dirty="0"/>
              <a:t>（2）添加用户名和密码：首先放置标题、用户名、密码和确认密码，其中标题居中显示。这里都使用了android:layout_below属性。</a:t>
            </a:r>
          </a:p>
        </p:txBody>
      </p:sp>
      <p:sp>
        <p:nvSpPr>
          <p:cNvPr id="2" name="TextBox 1"/>
          <p:cNvSpPr txBox="1"/>
          <p:nvPr/>
        </p:nvSpPr>
        <p:spPr>
          <a:xfrm>
            <a:off x="508758" y="1334133"/>
            <a:ext cx="3824130" cy="2062103"/>
          </a:xfrm>
          <a:prstGeom prst="rect">
            <a:avLst/>
          </a:prstGeom>
          <a:noFill/>
          <a:ln>
            <a:solidFill>
              <a:schemeClr val="accent3"/>
            </a:solidFill>
          </a:ln>
        </p:spPr>
        <p:txBody>
          <a:bodyPr wrap="square" rtlCol="0">
            <a:spAutoFit/>
          </a:bodyPr>
          <a:lstStyle/>
          <a:p>
            <a:r>
              <a:rPr lang="en-US" altLang="zh-CN" sz="1600" dirty="0"/>
              <a:t>&lt;</a:t>
            </a:r>
            <a:r>
              <a:rPr lang="en-US" altLang="zh-CN" sz="1600" dirty="0" err="1"/>
              <a:t>TextView</a:t>
            </a:r>
            <a:r>
              <a:rPr lang="en-US" altLang="zh-CN" sz="1600" dirty="0"/>
              <a:t>    </a:t>
            </a:r>
          </a:p>
          <a:p>
            <a:r>
              <a:rPr lang="en-US" altLang="zh-CN" sz="1600" dirty="0" err="1"/>
              <a:t>android:id</a:t>
            </a:r>
            <a:r>
              <a:rPr lang="en-US" altLang="zh-CN" sz="1600" dirty="0"/>
              <a:t>="@+id/</a:t>
            </a:r>
            <a:r>
              <a:rPr lang="en-US" altLang="zh-CN" sz="1600" dirty="0" err="1"/>
              <a:t>signup_msg</a:t>
            </a:r>
            <a:r>
              <a:rPr lang="en-US" altLang="zh-CN" sz="1600" dirty="0"/>
              <a:t>"   </a:t>
            </a:r>
          </a:p>
          <a:p>
            <a:r>
              <a:rPr lang="en-US" altLang="zh-CN" sz="1600" dirty="0" err="1"/>
              <a:t>android:layout_width</a:t>
            </a:r>
            <a:r>
              <a:rPr lang="en-US" altLang="zh-CN" sz="1600" dirty="0"/>
              <a:t>="</a:t>
            </a:r>
            <a:r>
              <a:rPr lang="en-US" altLang="zh-CN" sz="1600" dirty="0" err="1"/>
              <a:t>wrap_content</a:t>
            </a:r>
            <a:r>
              <a:rPr lang="en-US" altLang="zh-CN" sz="1600" dirty="0"/>
              <a:t>"   </a:t>
            </a:r>
          </a:p>
          <a:p>
            <a:r>
              <a:rPr lang="en-US" altLang="zh-CN" sz="1600" dirty="0" err="1"/>
              <a:t>android:layout_height</a:t>
            </a:r>
            <a:r>
              <a:rPr lang="en-US" altLang="zh-CN" sz="1600" dirty="0"/>
              <a:t>="</a:t>
            </a:r>
            <a:r>
              <a:rPr lang="en-US" altLang="zh-CN" sz="1600" dirty="0" err="1"/>
              <a:t>wrap_content</a:t>
            </a:r>
            <a:r>
              <a:rPr lang="en-US" altLang="zh-CN" sz="1600" dirty="0"/>
              <a:t>"    </a:t>
            </a:r>
          </a:p>
          <a:p>
            <a:r>
              <a:rPr lang="en-US" altLang="zh-CN" sz="1600" dirty="0" err="1"/>
              <a:t>android:text</a:t>
            </a:r>
            <a:r>
              <a:rPr lang="en-US" altLang="zh-CN" sz="1600" dirty="0"/>
              <a:t>="</a:t>
            </a:r>
            <a:r>
              <a:rPr lang="zh-CN" altLang="en-US" sz="1600" dirty="0"/>
              <a:t>注册</a:t>
            </a:r>
            <a:r>
              <a:rPr lang="en-US" altLang="zh-CN" sz="1600" dirty="0"/>
              <a:t>"    </a:t>
            </a:r>
          </a:p>
          <a:p>
            <a:r>
              <a:rPr lang="en-US" altLang="zh-CN" sz="1600" dirty="0" err="1"/>
              <a:t>android:textSize</a:t>
            </a:r>
            <a:r>
              <a:rPr lang="en-US" altLang="zh-CN" sz="1600" dirty="0"/>
              <a:t>="25sp"   </a:t>
            </a:r>
          </a:p>
          <a:p>
            <a:r>
              <a:rPr lang="en-US" altLang="zh-CN" sz="1600" dirty="0" err="1"/>
              <a:t>android:layout_margin</a:t>
            </a:r>
            <a:r>
              <a:rPr lang="en-US" altLang="zh-CN" sz="1600" dirty="0"/>
              <a:t>="25dp"    </a:t>
            </a:r>
          </a:p>
          <a:p>
            <a:r>
              <a:rPr lang="en-US" altLang="zh-CN" sz="1600" dirty="0" err="1"/>
              <a:t>android:layout_centerHorizontal</a:t>
            </a:r>
            <a:r>
              <a:rPr lang="en-US" altLang="zh-CN" sz="1600" dirty="0"/>
              <a:t>="true" /&gt;</a:t>
            </a:r>
          </a:p>
        </p:txBody>
      </p:sp>
      <p:sp>
        <p:nvSpPr>
          <p:cNvPr id="3" name="矩形 2"/>
          <p:cNvSpPr/>
          <p:nvPr/>
        </p:nvSpPr>
        <p:spPr>
          <a:xfrm>
            <a:off x="4604165" y="1339373"/>
            <a:ext cx="3960440" cy="2062103"/>
          </a:xfrm>
          <a:prstGeom prst="rect">
            <a:avLst/>
          </a:prstGeom>
          <a:ln>
            <a:solidFill>
              <a:schemeClr val="accent3"/>
            </a:solidFill>
          </a:ln>
        </p:spPr>
        <p:txBody>
          <a:bodyPr wrap="square">
            <a:spAutoFit/>
          </a:bodyPr>
          <a:lstStyle/>
          <a:p>
            <a:r>
              <a:rPr lang="en-US" altLang="zh-CN" sz="1600" dirty="0"/>
              <a:t>&lt;</a:t>
            </a:r>
            <a:r>
              <a:rPr lang="en-US" altLang="zh-CN" sz="1600" dirty="0" err="1"/>
              <a:t>EditText</a:t>
            </a:r>
            <a:r>
              <a:rPr lang="en-US" altLang="zh-CN" sz="1600" dirty="0"/>
              <a:t>    </a:t>
            </a:r>
          </a:p>
          <a:p>
            <a:r>
              <a:rPr lang="en-US" altLang="zh-CN" sz="1600" dirty="0" err="1"/>
              <a:t>android:id</a:t>
            </a:r>
            <a:r>
              <a:rPr lang="en-US" altLang="zh-CN" sz="1600" dirty="0"/>
              <a:t>="@+id/</a:t>
            </a:r>
            <a:r>
              <a:rPr lang="en-US" altLang="zh-CN" sz="1600" dirty="0" err="1"/>
              <a:t>username_msg</a:t>
            </a:r>
            <a:r>
              <a:rPr lang="en-US" altLang="zh-CN" sz="1600" dirty="0"/>
              <a:t>"    </a:t>
            </a:r>
          </a:p>
          <a:p>
            <a:r>
              <a:rPr lang="en-US" altLang="zh-CN" sz="1600" dirty="0" err="1"/>
              <a:t>android:layout_width</a:t>
            </a:r>
            <a:r>
              <a:rPr lang="en-US" altLang="zh-CN" sz="1600" dirty="0"/>
              <a:t>="</a:t>
            </a:r>
            <a:r>
              <a:rPr lang="en-US" altLang="zh-CN" sz="1600" dirty="0" err="1"/>
              <a:t>match_parent</a:t>
            </a:r>
            <a:r>
              <a:rPr lang="en-US" altLang="zh-CN" sz="1600" dirty="0"/>
              <a:t>"    </a:t>
            </a:r>
            <a:r>
              <a:rPr lang="en-US" altLang="zh-CN" sz="1600" dirty="0" err="1"/>
              <a:t>android:layout_height</a:t>
            </a:r>
            <a:r>
              <a:rPr lang="en-US" altLang="zh-CN" sz="1600" dirty="0"/>
              <a:t>="</a:t>
            </a:r>
            <a:r>
              <a:rPr lang="en-US" altLang="zh-CN" sz="1600" dirty="0" err="1"/>
              <a:t>wrap_content</a:t>
            </a:r>
            <a:r>
              <a:rPr lang="en-US" altLang="zh-CN" sz="1600" dirty="0"/>
              <a:t>"    </a:t>
            </a:r>
          </a:p>
          <a:p>
            <a:r>
              <a:rPr lang="en-US" altLang="zh-CN" sz="1600" dirty="0" err="1"/>
              <a:t>android:layout_below</a:t>
            </a:r>
            <a:r>
              <a:rPr lang="en-US" altLang="zh-CN" sz="1600" dirty="0"/>
              <a:t>="@+id/</a:t>
            </a:r>
            <a:r>
              <a:rPr lang="en-US" altLang="zh-CN" sz="1600" dirty="0" err="1"/>
              <a:t>signup_msg</a:t>
            </a:r>
            <a:r>
              <a:rPr lang="en-US" altLang="zh-CN" sz="1600" dirty="0"/>
              <a:t>"    </a:t>
            </a:r>
          </a:p>
          <a:p>
            <a:r>
              <a:rPr lang="en-US" altLang="zh-CN" sz="1600" dirty="0" err="1"/>
              <a:t>android:singleLine</a:t>
            </a:r>
            <a:r>
              <a:rPr lang="en-US" altLang="zh-CN" sz="1600" dirty="0"/>
              <a:t>="true"    </a:t>
            </a:r>
          </a:p>
          <a:p>
            <a:r>
              <a:rPr lang="en-US" altLang="zh-CN" sz="1600" dirty="0" err="1"/>
              <a:t>android:hint</a:t>
            </a:r>
            <a:r>
              <a:rPr lang="en-US" altLang="zh-CN" sz="1600" dirty="0"/>
              <a:t>="</a:t>
            </a:r>
            <a:r>
              <a:rPr lang="zh-CN" altLang="en-US" sz="1600" dirty="0"/>
              <a:t>用户名</a:t>
            </a:r>
            <a:r>
              <a:rPr lang="en-US" altLang="zh-CN" sz="1600" dirty="0"/>
              <a:t>"/&gt;</a:t>
            </a:r>
          </a:p>
          <a:p>
            <a:endParaRPr lang="en-US" altLang="zh-CN" sz="1600" dirty="0"/>
          </a:p>
        </p:txBody>
      </p:sp>
      <p:sp>
        <p:nvSpPr>
          <p:cNvPr id="5" name="矩形 4"/>
          <p:cNvSpPr/>
          <p:nvPr/>
        </p:nvSpPr>
        <p:spPr>
          <a:xfrm>
            <a:off x="508758" y="3596037"/>
            <a:ext cx="4063242" cy="1569660"/>
          </a:xfrm>
          <a:prstGeom prst="rect">
            <a:avLst/>
          </a:prstGeom>
          <a:ln>
            <a:solidFill>
              <a:schemeClr val="accent3"/>
            </a:solidFill>
          </a:ln>
        </p:spPr>
        <p:txBody>
          <a:bodyPr wrap="square">
            <a:spAutoFit/>
          </a:bodyPr>
          <a:lstStyle/>
          <a:p>
            <a:r>
              <a:rPr lang="en-US" altLang="zh-CN" sz="1600" dirty="0"/>
              <a:t>&lt;</a:t>
            </a:r>
            <a:r>
              <a:rPr lang="en-US" altLang="zh-CN" sz="1600" dirty="0" err="1"/>
              <a:t>EditText</a:t>
            </a:r>
            <a:r>
              <a:rPr lang="en-US" altLang="zh-CN" sz="1600" dirty="0"/>
              <a:t>    </a:t>
            </a:r>
          </a:p>
          <a:p>
            <a:r>
              <a:rPr lang="en-US" altLang="zh-CN" sz="1600" dirty="0" err="1"/>
              <a:t>android:id</a:t>
            </a:r>
            <a:r>
              <a:rPr lang="en-US" altLang="zh-CN" sz="1600" dirty="0"/>
              <a:t>="@+id/</a:t>
            </a:r>
            <a:r>
              <a:rPr lang="en-US" altLang="zh-CN" sz="1600" dirty="0" err="1"/>
              <a:t>pwd_msg</a:t>
            </a:r>
            <a:r>
              <a:rPr lang="en-US" altLang="zh-CN" sz="1600" dirty="0"/>
              <a:t>"    </a:t>
            </a:r>
          </a:p>
          <a:p>
            <a:r>
              <a:rPr lang="en-US" altLang="zh-CN" sz="1600" dirty="0" err="1"/>
              <a:t>android:layout_width</a:t>
            </a:r>
            <a:r>
              <a:rPr lang="en-US" altLang="zh-CN" sz="1600" dirty="0"/>
              <a:t>="</a:t>
            </a:r>
            <a:r>
              <a:rPr lang="en-US" altLang="zh-CN" sz="1600" dirty="0" err="1"/>
              <a:t>match_parent</a:t>
            </a:r>
            <a:r>
              <a:rPr lang="en-US" altLang="zh-CN" sz="1600" dirty="0"/>
              <a:t>"    </a:t>
            </a:r>
            <a:r>
              <a:rPr lang="en-US" altLang="zh-CN" sz="1600" dirty="0" err="1"/>
              <a:t>android:layout_height</a:t>
            </a:r>
            <a:r>
              <a:rPr lang="en-US" altLang="zh-CN" sz="1600" dirty="0"/>
              <a:t>="</a:t>
            </a:r>
            <a:r>
              <a:rPr lang="en-US" altLang="zh-CN" sz="1600" dirty="0" err="1"/>
              <a:t>wrap_content</a:t>
            </a:r>
            <a:r>
              <a:rPr lang="en-US" altLang="zh-CN" sz="1600" dirty="0"/>
              <a:t>"    </a:t>
            </a:r>
            <a:r>
              <a:rPr lang="en-US" altLang="zh-CN" sz="1600" dirty="0" err="1"/>
              <a:t>android:layout_below</a:t>
            </a:r>
            <a:r>
              <a:rPr lang="en-US" altLang="zh-CN" sz="1600" dirty="0"/>
              <a:t>="@+id/</a:t>
            </a:r>
            <a:r>
              <a:rPr lang="en-US" altLang="zh-CN" sz="1600" dirty="0" err="1"/>
              <a:t>username_msg</a:t>
            </a:r>
            <a:r>
              <a:rPr lang="en-US" altLang="zh-CN" sz="1600" dirty="0"/>
              <a:t>"    </a:t>
            </a:r>
          </a:p>
          <a:p>
            <a:r>
              <a:rPr lang="en-US" altLang="zh-CN" sz="1600" dirty="0" err="1"/>
              <a:t>android:hint</a:t>
            </a:r>
            <a:r>
              <a:rPr lang="en-US" altLang="zh-CN" sz="1600" dirty="0"/>
              <a:t>="</a:t>
            </a:r>
            <a:r>
              <a:rPr lang="zh-CN" altLang="en-US" sz="1600" dirty="0"/>
              <a:t>密码</a:t>
            </a:r>
            <a:r>
              <a:rPr lang="en-US" altLang="zh-CN" sz="1600" dirty="0"/>
              <a:t>"/&gt;</a:t>
            </a:r>
          </a:p>
        </p:txBody>
      </p:sp>
      <p:sp>
        <p:nvSpPr>
          <p:cNvPr id="6" name="矩形 5"/>
          <p:cNvSpPr/>
          <p:nvPr/>
        </p:nvSpPr>
        <p:spPr>
          <a:xfrm>
            <a:off x="4748181" y="3606572"/>
            <a:ext cx="3816424" cy="1569660"/>
          </a:xfrm>
          <a:prstGeom prst="rect">
            <a:avLst/>
          </a:prstGeom>
          <a:ln>
            <a:solidFill>
              <a:schemeClr val="accent3"/>
            </a:solidFill>
          </a:ln>
        </p:spPr>
        <p:txBody>
          <a:bodyPr wrap="square">
            <a:spAutoFit/>
          </a:bodyPr>
          <a:lstStyle/>
          <a:p>
            <a:r>
              <a:rPr lang="en-US" altLang="zh-CN" sz="1600" dirty="0"/>
              <a:t>&lt;</a:t>
            </a:r>
            <a:r>
              <a:rPr lang="en-US" altLang="zh-CN" sz="1600" dirty="0" err="1"/>
              <a:t>EditText</a:t>
            </a:r>
            <a:r>
              <a:rPr lang="en-US" altLang="zh-CN" sz="1600" dirty="0"/>
              <a:t>    </a:t>
            </a:r>
          </a:p>
          <a:p>
            <a:r>
              <a:rPr lang="en-US" altLang="zh-CN" sz="1600" dirty="0" err="1"/>
              <a:t>android:id</a:t>
            </a:r>
            <a:r>
              <a:rPr lang="en-US" altLang="zh-CN" sz="1600" dirty="0"/>
              <a:t>="@+id/</a:t>
            </a:r>
            <a:r>
              <a:rPr lang="en-US" altLang="zh-CN" sz="1600" dirty="0" err="1"/>
              <a:t>rpwd_msg</a:t>
            </a:r>
            <a:r>
              <a:rPr lang="en-US" altLang="zh-CN" sz="1600" dirty="0"/>
              <a:t>"    </a:t>
            </a:r>
          </a:p>
          <a:p>
            <a:r>
              <a:rPr lang="en-US" altLang="zh-CN" sz="1600" dirty="0" err="1"/>
              <a:t>android:layout_width</a:t>
            </a:r>
            <a:r>
              <a:rPr lang="en-US" altLang="zh-CN" sz="1600" dirty="0"/>
              <a:t>="</a:t>
            </a:r>
            <a:r>
              <a:rPr lang="en-US" altLang="zh-CN" sz="1600" dirty="0" err="1"/>
              <a:t>match_parent</a:t>
            </a:r>
            <a:r>
              <a:rPr lang="en-US" altLang="zh-CN" sz="1600" dirty="0"/>
              <a:t>"    </a:t>
            </a:r>
            <a:r>
              <a:rPr lang="en-US" altLang="zh-CN" sz="1600" dirty="0" err="1"/>
              <a:t>android:layout_height</a:t>
            </a:r>
            <a:r>
              <a:rPr lang="en-US" altLang="zh-CN" sz="1600" dirty="0"/>
              <a:t>="</a:t>
            </a:r>
            <a:r>
              <a:rPr lang="en-US" altLang="zh-CN" sz="1600" dirty="0" err="1"/>
              <a:t>wrap_content</a:t>
            </a:r>
            <a:r>
              <a:rPr lang="en-US" altLang="zh-CN" sz="1600" dirty="0"/>
              <a:t>"    </a:t>
            </a:r>
          </a:p>
          <a:p>
            <a:r>
              <a:rPr lang="en-US" altLang="zh-CN" sz="1600" dirty="0" err="1"/>
              <a:t>android:layout_below</a:t>
            </a:r>
            <a:r>
              <a:rPr lang="en-US" altLang="zh-CN" sz="1600" dirty="0"/>
              <a:t>="@+id/</a:t>
            </a:r>
            <a:r>
              <a:rPr lang="en-US" altLang="zh-CN" sz="1600" dirty="0" err="1"/>
              <a:t>pwd_msg</a:t>
            </a:r>
            <a:r>
              <a:rPr lang="en-US" altLang="zh-CN" sz="1600" dirty="0"/>
              <a:t>"    </a:t>
            </a:r>
          </a:p>
          <a:p>
            <a:r>
              <a:rPr lang="en-US" altLang="zh-CN" sz="1600" dirty="0" err="1"/>
              <a:t>android:hint</a:t>
            </a:r>
            <a:r>
              <a:rPr lang="en-US" altLang="zh-CN" sz="1600" dirty="0"/>
              <a:t>="</a:t>
            </a:r>
            <a:r>
              <a:rPr lang="zh-CN" altLang="en-US" sz="1600" dirty="0"/>
              <a:t>确认密码</a:t>
            </a:r>
            <a:r>
              <a:rPr lang="en-US" altLang="zh-CN" sz="1600" dirty="0"/>
              <a:t>"/&gt;</a:t>
            </a:r>
          </a:p>
        </p:txBody>
      </p:sp>
    </p:spTree>
    <p:extLst>
      <p:ext uri="{BB962C8B-B14F-4D97-AF65-F5344CB8AC3E}">
        <p14:creationId xmlns:p14="http://schemas.microsoft.com/office/powerpoint/2010/main" val="219838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306272" y="193205"/>
            <a:ext cx="8531456" cy="1368152"/>
          </a:xfrm>
        </p:spPr>
        <p:txBody>
          <a:bodyPr/>
          <a:lstStyle/>
          <a:p>
            <a:pPr marL="0" indent="0" eaLnBrk="1" hangingPunct="1">
              <a:buNone/>
            </a:pPr>
            <a:r>
              <a:rPr lang="zh-CN" altLang="en-US" sz="1800" dirty="0">
                <a:sym typeface="+mn-ea"/>
              </a:rPr>
              <a:t>（3）添加性别控件：使用一个TextView显示提示文字“性别”，使用RadioGroup包含两个RadioButton控件。其中RadioGroup使用了两个属性：android:layout_below="@+id/rpwd_msg"和android:layout_toRightOf="@+id/sex_msg"，表示RadioGroup在确认密码的下方，提示文字的右侧。</a:t>
            </a:r>
            <a:endParaRPr lang="zh-CN" altLang="en-US" sz="1800" dirty="0"/>
          </a:p>
          <a:p>
            <a:pPr marL="0" indent="0" eaLnBrk="1" hangingPunct="1">
              <a:buNone/>
            </a:pPr>
            <a:endParaRPr lang="zh-CN" altLang="en-US" sz="1800" dirty="0"/>
          </a:p>
        </p:txBody>
      </p:sp>
      <p:sp>
        <p:nvSpPr>
          <p:cNvPr id="2" name="TextBox 1"/>
          <p:cNvSpPr txBox="1"/>
          <p:nvPr/>
        </p:nvSpPr>
        <p:spPr>
          <a:xfrm>
            <a:off x="443707" y="1561357"/>
            <a:ext cx="4056285" cy="2062103"/>
          </a:xfrm>
          <a:prstGeom prst="rect">
            <a:avLst/>
          </a:prstGeom>
          <a:noFill/>
          <a:ln>
            <a:solidFill>
              <a:schemeClr val="accent3"/>
            </a:solidFill>
          </a:ln>
        </p:spPr>
        <p:txBody>
          <a:bodyPr wrap="square" rtlCol="0">
            <a:spAutoFit/>
          </a:bodyPr>
          <a:lstStyle/>
          <a:p>
            <a:pPr lvl="0" eaLnBrk="1" hangingPunct="1"/>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TextView</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263525" lvl="1" eaLnBrk="1" hangingPunct="1"/>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android:id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sex_msg</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263525" lvl="1" eaLnBrk="1" hangingPunct="1"/>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android:layout_width</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263525" lvl="1" eaLnBrk="1" hangingPunct="1"/>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android:layout_height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263525" lvl="1" eaLnBrk="1" hangingPunct="1"/>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android:layout_below</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rpwd_msg</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263525" lvl="1" eaLnBrk="1" hangingPunct="1"/>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android:layout_marginTop</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="8dp" </a:t>
            </a:r>
          </a:p>
          <a:p>
            <a:pPr marL="263525" lvl="1" eaLnBrk="1" hangingPunct="1"/>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android:text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性别</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p>
          <a:p>
            <a:endParaRPr lang="zh-CN" altLang="en-US" sz="1600" dirty="0" err="1"/>
          </a:p>
        </p:txBody>
      </p:sp>
      <p:sp>
        <p:nvSpPr>
          <p:cNvPr id="3" name="矩形 2"/>
          <p:cNvSpPr/>
          <p:nvPr/>
        </p:nvSpPr>
        <p:spPr>
          <a:xfrm>
            <a:off x="4595838" y="1561357"/>
            <a:ext cx="4464496" cy="3798476"/>
          </a:xfrm>
          <a:prstGeom prst="rect">
            <a:avLst/>
          </a:prstGeom>
          <a:ln>
            <a:solidFill>
              <a:schemeClr val="accent3"/>
            </a:solidFill>
          </a:ln>
        </p:spPr>
        <p:txBody>
          <a:bodyPr wrap="square">
            <a:spAutoFit/>
          </a:bodyPr>
          <a:lstStyle/>
          <a:p>
            <a:pPr marL="177800" lvl="0" indent="-177800" eaLnBrk="1" hangingPunct="1">
              <a:lnSpc>
                <a:spcPts val="1700"/>
              </a:lnSpc>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RadioGroup</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android:id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rg_sex</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android:layout_width</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match_parent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android:layout_height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android:layout_below</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rpwd_msg</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android:layout_toRightOf</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sex_msg</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android:orientation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="horizontal"&gt;   </a:t>
            </a:r>
          </a:p>
          <a:p>
            <a:pPr marL="354013" lvl="0" indent="-176213" eaLnBrk="1" hangingPunct="1">
              <a:lnSpc>
                <a:spcPts val="1700"/>
              </a:lnSpc>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&lt;</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RadioButton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android:id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sex_male</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android:layout_width</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android:layout_height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android:text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android:checked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="true"/&gt;    </a:t>
            </a:r>
          </a:p>
          <a:p>
            <a:pPr marL="354013" lvl="0" indent="-176213" eaLnBrk="1" hangingPunct="1">
              <a:lnSpc>
                <a:spcPts val="1700"/>
              </a:lnSpc>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RadioButton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android:id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sex_female</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android:layout_width</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android:layout_height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wrap_content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android:text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p>
          <a:p>
            <a:pPr lvl="0" eaLnBrk="1" hangingPunct="1">
              <a:lnSpc>
                <a:spcPts val="1700"/>
              </a:lnSpc>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RadioGroup</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p>
        </p:txBody>
      </p:sp>
    </p:spTree>
    <p:extLst>
      <p:ext uri="{BB962C8B-B14F-4D97-AF65-F5344CB8AC3E}">
        <p14:creationId xmlns:p14="http://schemas.microsoft.com/office/powerpoint/2010/main" val="57513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9349" y="186158"/>
            <a:ext cx="8531456" cy="1004527"/>
          </a:xfrm>
        </p:spPr>
        <p:txBody>
          <a:bodyPr>
            <a:normAutofit fontScale="95000"/>
          </a:bodyPr>
          <a:lstStyle/>
          <a:p>
            <a:pPr marL="0" indent="0" eaLnBrk="1" fontAlgn="auto" hangingPunct="1">
              <a:spcAft>
                <a:spcPts val="0"/>
              </a:spcAft>
              <a:buClr>
                <a:schemeClr val="accent3"/>
              </a:buClr>
              <a:buNone/>
              <a:defRPr/>
            </a:pPr>
            <a:r>
              <a:rPr lang="zh-CN" altLang="en-US" sz="1800" b="1" dirty="0"/>
              <a:t>（4）添加学历</a:t>
            </a:r>
            <a:r>
              <a:rPr lang="zh-CN" altLang="en-US" sz="1800" dirty="0"/>
              <a:t>：使用spinner控件（列表选项框），其中的各列表选项内容可以在XML中指定。</a:t>
            </a:r>
          </a:p>
          <a:p>
            <a:pPr marL="274320" indent="-274320" eaLnBrk="1" fontAlgn="auto" hangingPunct="1">
              <a:spcAft>
                <a:spcPts val="0"/>
              </a:spcAft>
              <a:buClr>
                <a:schemeClr val="accent3"/>
              </a:buClr>
              <a:buFont typeface="Wingdings 2" panose="05020102010507070707"/>
              <a:buChar char=""/>
              <a:defRPr/>
            </a:pPr>
            <a:r>
              <a:rPr lang="zh-CN" altLang="en-US" sz="1800" dirty="0"/>
              <a:t>首先在string.xml中使用string-array构建数组，使用item添加数组元素：</a:t>
            </a:r>
          </a:p>
        </p:txBody>
      </p:sp>
      <p:sp>
        <p:nvSpPr>
          <p:cNvPr id="5" name="Rectangle 1">
            <a:extLst>
              <a:ext uri="{FF2B5EF4-FFF2-40B4-BE49-F238E27FC236}">
                <a16:creationId xmlns:a16="http://schemas.microsoft.com/office/drawing/2014/main" id="{3536A62D-8BE9-47D3-8621-29C540B7CE8D}"/>
              </a:ext>
            </a:extLst>
          </p:cNvPr>
          <p:cNvSpPr>
            <a:spLocks noChangeArrowheads="1"/>
          </p:cNvSpPr>
          <p:nvPr/>
        </p:nvSpPr>
        <p:spPr bwMode="auto">
          <a:xfrm>
            <a:off x="683568" y="1254906"/>
            <a:ext cx="345638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string-array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"academic"</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博士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硕士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大学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大专</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高中</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中专</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初中</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item</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string-array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876BEA78-A51D-4BCA-94D9-296CBC6B0FDB}"/>
              </a:ext>
            </a:extLst>
          </p:cNvPr>
          <p:cNvSpPr txBox="1"/>
          <p:nvPr/>
        </p:nvSpPr>
        <p:spPr>
          <a:xfrm>
            <a:off x="204597" y="3793604"/>
            <a:ext cx="4320480" cy="1661609"/>
          </a:xfrm>
          <a:prstGeom prst="rect">
            <a:avLst/>
          </a:prstGeom>
          <a:noFill/>
        </p:spPr>
        <p:txBody>
          <a:bodyPr wrap="square">
            <a:spAutoFit/>
          </a:bodyPr>
          <a:lstStyle/>
          <a:p>
            <a:pPr marL="274320" marR="0" lvl="0" indent="-274320" algn="l" defTabSz="914400" rtl="0" eaLnBrk="1" fontAlgn="auto" latinLnBrk="0" hangingPunct="1">
              <a:lnSpc>
                <a:spcPct val="130000"/>
              </a:lnSpc>
              <a:spcBef>
                <a:spcPct val="20000"/>
              </a:spcBef>
              <a:spcAft>
                <a:spcPts val="0"/>
              </a:spcAft>
              <a:buClr>
                <a:srgbClr val="9BBB59"/>
              </a:buClr>
              <a:buSzTx/>
              <a:buFont typeface="Wingdings 2" panose="05020102010507070707"/>
              <a:buChar char=""/>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然后在布局文件中，插入Spinner，设置spinnerMode为dialog 或dropdown ，指定选择列表时打开对话框或者下拉列表。设置spinner的prompt和</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enties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，分别指定对话框的标题和</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列表数据项来源</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3E5FF66E-CA56-442E-ACBA-EB4449674F51}"/>
              </a:ext>
            </a:extLst>
          </p:cNvPr>
          <p:cNvSpPr/>
          <p:nvPr/>
        </p:nvSpPr>
        <p:spPr>
          <a:xfrm>
            <a:off x="4572000" y="1190685"/>
            <a:ext cx="4464496" cy="4524315"/>
          </a:xfrm>
          <a:prstGeom prst="rect">
            <a:avLst/>
          </a:prstGeom>
          <a:solidFill>
            <a:schemeClr val="accent3">
              <a:lumMod val="20000"/>
              <a:lumOff val="80000"/>
            </a:schemeClr>
          </a:solidFill>
          <a:ln>
            <a:solidFill>
              <a:schemeClr val="accent3"/>
            </a:solidFill>
          </a:ln>
        </p:spPr>
        <p:txBody>
          <a:bodyPr wrap="square">
            <a:spAutoFit/>
          </a:bodyPr>
          <a:lstStyle/>
          <a:p>
            <a:pPr marL="177800" indent="-177800" eaLnBrk="1" fontAlgn="auto" hangingPunct="1">
              <a:spcBef>
                <a:spcPts val="0"/>
              </a:spcBef>
              <a:defRPr/>
            </a:pPr>
            <a:r>
              <a:rPr lang="en-US" altLang="zh-CN" sz="1600" dirty="0">
                <a:latin typeface="Times New Roman" panose="02020603050405020304" charset="0"/>
                <a:ea typeface="Times New Roman" panose="02020603050405020304" charset="0"/>
                <a:cs typeface="Times New Roman" panose="02020603050405020304" charset="0"/>
              </a:rPr>
              <a:t>&lt;</a:t>
            </a:r>
            <a:r>
              <a:rPr lang="en-US" altLang="zh-CN" sz="1600" dirty="0" err="1">
                <a:latin typeface="Times New Roman" panose="02020603050405020304" charset="0"/>
                <a:ea typeface="Times New Roman" panose="02020603050405020304" charset="0"/>
                <a:cs typeface="Times New Roman" panose="02020603050405020304" charset="0"/>
              </a:rPr>
              <a:t>TextView</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android:id</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academic_text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android:layout_width</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dirty="0" err="1">
                <a:latin typeface="Times New Roman" panose="02020603050405020304" charset="0"/>
                <a:ea typeface="Times New Roman" panose="02020603050405020304" charset="0"/>
                <a:cs typeface="Times New Roman" panose="02020603050405020304" charset="0"/>
              </a:rPr>
              <a:t>wrap_content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android:layout_height</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dirty="0" err="1">
                <a:latin typeface="Times New Roman" panose="02020603050405020304" charset="0"/>
                <a:ea typeface="Times New Roman" panose="02020603050405020304" charset="0"/>
                <a:cs typeface="Times New Roman" panose="02020603050405020304" charset="0"/>
              </a:rPr>
              <a:t>wrap_content</a:t>
            </a:r>
            <a:r>
              <a:rPr lang="en-US" altLang="zh-CN" sz="1600" dirty="0">
                <a:latin typeface="Times New Roman" panose="02020603050405020304" charset="0"/>
                <a:ea typeface="Times New Roman" panose="02020603050405020304" charset="0"/>
                <a:cs typeface="Times New Roman" panose="02020603050405020304" charset="0"/>
              </a:rPr>
              <a:t>"    </a:t>
            </a:r>
            <a:br>
              <a:rPr lang="en-US" altLang="zh-CN" sz="1600" dirty="0">
                <a:latin typeface="Times New Roman" panose="02020603050405020304" charset="0"/>
                <a:ea typeface="Times New Roman" panose="02020603050405020304" charset="0"/>
                <a:cs typeface="Times New Roman" panose="02020603050405020304" charset="0"/>
              </a:rPr>
            </a:br>
            <a:r>
              <a:rPr lang="en-US" altLang="zh-CN" sz="1600" dirty="0" err="1">
                <a:latin typeface="Times New Roman" panose="02020603050405020304" charset="0"/>
                <a:ea typeface="Times New Roman" panose="02020603050405020304" charset="0"/>
                <a:cs typeface="Times New Roman" panose="02020603050405020304" charset="0"/>
              </a:rPr>
              <a:t>android:text</a:t>
            </a:r>
            <a:r>
              <a:rPr lang="en-US" altLang="zh-CN" sz="1600" dirty="0">
                <a:latin typeface="Times New Roman" panose="02020603050405020304" charset="0"/>
                <a:ea typeface="Times New Roman" panose="02020603050405020304" charset="0"/>
                <a:cs typeface="Times New Roman" panose="02020603050405020304" charset="0"/>
              </a:rPr>
              <a:t>="</a:t>
            </a:r>
            <a:r>
              <a:rPr lang="zh-CN" altLang="en-US" sz="1600" dirty="0">
                <a:latin typeface="宋体" panose="02010600030101010101" pitchFamily="2" charset="-122"/>
                <a:cs typeface="宋体" panose="02010600030101010101" pitchFamily="2" charset="-122"/>
              </a:rPr>
              <a:t>学历</a:t>
            </a:r>
            <a:r>
              <a:rPr lang="en-US" altLang="zh-CN" sz="1600" dirty="0">
                <a:latin typeface="Times New Roman" panose="02020603050405020304" charset="0"/>
                <a:ea typeface="Times New Roman" panose="02020603050405020304" charset="0"/>
                <a:cs typeface="Times New Roman" panose="02020603050405020304" charset="0"/>
              </a:rPr>
              <a:t>"    </a:t>
            </a:r>
            <a:br>
              <a:rPr lang="en-US" altLang="zh-CN" sz="1600" dirty="0">
                <a:latin typeface="Times New Roman" panose="02020603050405020304" charset="0"/>
                <a:ea typeface="Times New Roman" panose="02020603050405020304" charset="0"/>
                <a:cs typeface="Times New Roman" panose="02020603050405020304" charset="0"/>
              </a:rPr>
            </a:br>
            <a:r>
              <a:rPr lang="en-US" altLang="zh-CN" sz="1600" dirty="0" err="1">
                <a:latin typeface="Times New Roman" panose="02020603050405020304" charset="0"/>
                <a:ea typeface="Times New Roman" panose="02020603050405020304" charset="0"/>
                <a:cs typeface="Times New Roman" panose="02020603050405020304" charset="0"/>
              </a:rPr>
              <a:t>android:layout_below</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rg_sex</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android:layout_marginTop</a:t>
            </a:r>
            <a:r>
              <a:rPr lang="en-US" altLang="zh-CN" sz="1600" dirty="0">
                <a:latin typeface="Times New Roman" panose="02020603050405020304" charset="0"/>
                <a:ea typeface="Times New Roman" panose="02020603050405020304" charset="0"/>
                <a:cs typeface="Times New Roman" panose="02020603050405020304" charset="0"/>
              </a:rPr>
              <a:t>="10dp"/&gt;</a:t>
            </a:r>
          </a:p>
          <a:p>
            <a:pPr marL="177800" indent="-177800" eaLnBrk="1" fontAlgn="auto" hangingPunct="1">
              <a:defRPr/>
            </a:pPr>
            <a:r>
              <a:rPr lang="en-US" altLang="zh-CN" sz="1600" dirty="0">
                <a:latin typeface="Times New Roman" panose="02020603050405020304" charset="0"/>
                <a:ea typeface="Times New Roman" panose="02020603050405020304" charset="0"/>
                <a:cs typeface="Times New Roman" panose="02020603050405020304" charset="0"/>
              </a:rPr>
              <a:t>&lt;Spinner    </a:t>
            </a:r>
            <a:r>
              <a:rPr lang="en-US" altLang="zh-CN" sz="1600" dirty="0" err="1">
                <a:latin typeface="Times New Roman" panose="02020603050405020304" charset="0"/>
                <a:ea typeface="Times New Roman" panose="02020603050405020304" charset="0"/>
                <a:cs typeface="Times New Roman" panose="02020603050405020304" charset="0"/>
              </a:rPr>
              <a:t>android:id</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academic_msg</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android:layout_width</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dirty="0" err="1">
                <a:latin typeface="Times New Roman" panose="02020603050405020304" charset="0"/>
                <a:ea typeface="Times New Roman" panose="02020603050405020304" charset="0"/>
                <a:cs typeface="Times New Roman" panose="02020603050405020304" charset="0"/>
              </a:rPr>
              <a:t>match_parent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android:layout_height</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dirty="0" err="1">
                <a:latin typeface="Times New Roman" panose="02020603050405020304" charset="0"/>
                <a:ea typeface="Times New Roman" panose="02020603050405020304" charset="0"/>
                <a:cs typeface="Times New Roman" panose="02020603050405020304" charset="0"/>
              </a:rPr>
              <a:t>wrap_content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b="1" dirty="0" err="1">
                <a:solidFill>
                  <a:srgbClr val="FF0000"/>
                </a:solidFill>
                <a:latin typeface="Times New Roman" panose="02020603050405020304" charset="0"/>
                <a:ea typeface="Times New Roman" panose="02020603050405020304" charset="0"/>
                <a:cs typeface="Times New Roman" panose="02020603050405020304" charset="0"/>
              </a:rPr>
              <a:t>android:prompt</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b="1" dirty="0">
                <a:solidFill>
                  <a:srgbClr val="7030A0"/>
                </a:solidFill>
                <a:latin typeface="Times New Roman" panose="02020603050405020304" charset="0"/>
                <a:ea typeface="Times New Roman" panose="02020603050405020304" charset="0"/>
                <a:cs typeface="Times New Roman" panose="02020603050405020304" charset="0"/>
              </a:rPr>
              <a:t>@string/</a:t>
            </a:r>
            <a:r>
              <a:rPr lang="en-US" altLang="zh-CN" sz="1600" b="1" dirty="0" err="1">
                <a:solidFill>
                  <a:srgbClr val="7030A0"/>
                </a:solidFill>
                <a:latin typeface="Times New Roman" panose="02020603050405020304" charset="0"/>
                <a:ea typeface="Times New Roman" panose="02020603050405020304" charset="0"/>
                <a:cs typeface="Times New Roman" panose="02020603050405020304" charset="0"/>
              </a:rPr>
              <a:t>academic_prompt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b="1" dirty="0" err="1">
                <a:solidFill>
                  <a:srgbClr val="FF0000"/>
                </a:solidFill>
                <a:latin typeface="Times New Roman" panose="02020603050405020304" charset="0"/>
                <a:ea typeface="Times New Roman" panose="02020603050405020304" charset="0"/>
                <a:cs typeface="Times New Roman" panose="02020603050405020304" charset="0"/>
              </a:rPr>
              <a:t>android:entries</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b="1" dirty="0">
                <a:solidFill>
                  <a:srgbClr val="7030A0"/>
                </a:solidFill>
                <a:latin typeface="Times New Roman" panose="02020603050405020304" charset="0"/>
                <a:ea typeface="Times New Roman" panose="02020603050405020304" charset="0"/>
                <a:cs typeface="Times New Roman" panose="02020603050405020304" charset="0"/>
              </a:rPr>
              <a:t>@array/academic</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b="1" dirty="0" err="1">
                <a:solidFill>
                  <a:srgbClr val="FF0000"/>
                </a:solidFill>
                <a:latin typeface="Times New Roman" panose="02020603050405020304" charset="0"/>
                <a:ea typeface="Times New Roman" panose="02020603050405020304" charset="0"/>
                <a:cs typeface="Times New Roman" panose="02020603050405020304" charset="0"/>
              </a:rPr>
              <a:t>android:spinnerMode</a:t>
            </a:r>
            <a:r>
              <a:rPr lang="en-US" altLang="zh-CN" sz="1600" dirty="0">
                <a:latin typeface="Times New Roman" panose="02020603050405020304" charset="0"/>
                <a:ea typeface="Times New Roman" panose="02020603050405020304" charset="0"/>
                <a:cs typeface="Times New Roman" panose="02020603050405020304" charset="0"/>
              </a:rPr>
              <a:t>="</a:t>
            </a:r>
            <a:r>
              <a:rPr lang="en-US" altLang="zh-CN" sz="1600" b="1" dirty="0">
                <a:solidFill>
                  <a:srgbClr val="7030A0"/>
                </a:solidFill>
                <a:latin typeface="Times New Roman" panose="02020603050405020304" charset="0"/>
                <a:ea typeface="Times New Roman" panose="02020603050405020304" charset="0"/>
                <a:cs typeface="Times New Roman" panose="02020603050405020304" charset="0"/>
              </a:rPr>
              <a:t>dialog</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android:layout_below</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rg_sex</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android:layout_toRightOf</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academic_text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android:layout_toEndOf</a:t>
            </a:r>
            <a:r>
              <a:rPr lang="en-US" altLang="zh-CN" sz="1600" dirty="0">
                <a:latin typeface="Times New Roman" panose="02020603050405020304" charset="0"/>
                <a:ea typeface="Times New Roman" panose="02020603050405020304" charset="0"/>
                <a:cs typeface="Times New Roman" panose="02020603050405020304" charset="0"/>
              </a:rPr>
              <a:t>="@+id/</a:t>
            </a:r>
            <a:r>
              <a:rPr lang="en-US" altLang="zh-CN" sz="1600" dirty="0" err="1">
                <a:latin typeface="Times New Roman" panose="02020603050405020304" charset="0"/>
                <a:ea typeface="Times New Roman" panose="02020603050405020304" charset="0"/>
                <a:cs typeface="Times New Roman" panose="02020603050405020304" charset="0"/>
              </a:rPr>
              <a:t>academic_text</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android:fadeScrollbars</a:t>
            </a:r>
            <a:r>
              <a:rPr lang="en-US" altLang="zh-CN" sz="1600" dirty="0">
                <a:latin typeface="Times New Roman" panose="02020603050405020304" charset="0"/>
                <a:ea typeface="Times New Roman" panose="02020603050405020304" charset="0"/>
                <a:cs typeface="Times New Roman" panose="02020603050405020304" charset="0"/>
              </a:rPr>
              <a:t>="true"    </a:t>
            </a:r>
            <a:br>
              <a:rPr lang="en-US" altLang="zh-CN" sz="1600" dirty="0">
                <a:latin typeface="Times New Roman" panose="02020603050405020304" charset="0"/>
                <a:ea typeface="Times New Roman" panose="02020603050405020304" charset="0"/>
                <a:cs typeface="Times New Roman" panose="02020603050405020304" charset="0"/>
              </a:rPr>
            </a:br>
            <a:r>
              <a:rPr lang="en-US" altLang="zh-CN" sz="1600" dirty="0" err="1">
                <a:latin typeface="Times New Roman" panose="02020603050405020304" charset="0"/>
                <a:ea typeface="Times New Roman" panose="02020603050405020304" charset="0"/>
                <a:cs typeface="Times New Roman" panose="02020603050405020304" charset="0"/>
              </a:rPr>
              <a:t>android:scrollIndicators</a:t>
            </a:r>
            <a:r>
              <a:rPr lang="en-US" altLang="zh-CN" sz="1600" dirty="0">
                <a:latin typeface="Times New Roman" panose="02020603050405020304" charset="0"/>
                <a:ea typeface="Times New Roman" panose="02020603050405020304" charset="0"/>
                <a:cs typeface="Times New Roman" panose="02020603050405020304" charset="0"/>
              </a:rPr>
              <a:t>="right"&gt;</a:t>
            </a:r>
          </a:p>
          <a:p>
            <a:pPr eaLnBrk="1" fontAlgn="auto" hangingPunct="1">
              <a:spcAft>
                <a:spcPts val="0"/>
              </a:spcAft>
              <a:defRPr/>
            </a:pPr>
            <a:r>
              <a:rPr lang="en-US" altLang="zh-CN" sz="1600" dirty="0">
                <a:latin typeface="Times New Roman" panose="02020603050405020304" charset="0"/>
                <a:ea typeface="Times New Roman" panose="02020603050405020304" charset="0"/>
                <a:cs typeface="Times New Roman" panose="02020603050405020304" charset="0"/>
              </a:rPr>
              <a:t>&lt;/Spinner&gt;</a:t>
            </a:r>
          </a:p>
        </p:txBody>
      </p:sp>
    </p:spTree>
    <p:extLst>
      <p:ext uri="{BB962C8B-B14F-4D97-AF65-F5344CB8AC3E}">
        <p14:creationId xmlns:p14="http://schemas.microsoft.com/office/powerpoint/2010/main" val="399583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223274" y="121196"/>
            <a:ext cx="4392488" cy="3657864"/>
          </a:xfrm>
        </p:spPr>
        <p:txBody>
          <a:bodyPr>
            <a:normAutofit/>
          </a:bodyPr>
          <a:lstStyle/>
          <a:p>
            <a:pPr marL="0" indent="0" eaLnBrk="1" hangingPunct="1">
              <a:lnSpc>
                <a:spcPct val="150000"/>
              </a:lnSpc>
              <a:buNone/>
            </a:pPr>
            <a:r>
              <a:rPr lang="en-US" altLang="zh-CN" sz="1800" b="1" dirty="0"/>
              <a:t>(5 ) </a:t>
            </a:r>
            <a:r>
              <a:rPr lang="zh-CN" altLang="en-US" sz="1800" b="1" dirty="0"/>
              <a:t>添加爱好</a:t>
            </a:r>
            <a:r>
              <a:rPr lang="zh-CN" altLang="en-US" sz="1800" dirty="0"/>
              <a:t>：</a:t>
            </a:r>
            <a:endParaRPr lang="en-US" altLang="zh-CN" sz="1800" dirty="0"/>
          </a:p>
          <a:p>
            <a:pPr>
              <a:lnSpc>
                <a:spcPct val="150000"/>
              </a:lnSpc>
            </a:pPr>
            <a:r>
              <a:rPr lang="zh-CN" altLang="en-US" sz="1600" dirty="0"/>
              <a:t>使用checkbox控件。</a:t>
            </a:r>
            <a:endParaRPr lang="en-US" altLang="zh-CN" sz="1600" dirty="0"/>
          </a:p>
          <a:p>
            <a:pPr>
              <a:lnSpc>
                <a:spcPct val="150000"/>
              </a:lnSpc>
            </a:pPr>
            <a:r>
              <a:rPr lang="zh-CN" altLang="en-US" sz="1600" dirty="0"/>
              <a:t>先用LinearLayout线性布局，再添加</a:t>
            </a:r>
            <a:r>
              <a:rPr lang="en-US" altLang="zh-CN" sz="1600" dirty="0"/>
              <a:t>3</a:t>
            </a:r>
            <a:r>
              <a:rPr lang="zh-CN" altLang="en-US" sz="1600" dirty="0"/>
              <a:t>个checkbox控件，水平方向排列。</a:t>
            </a:r>
            <a:endParaRPr lang="en-US" altLang="zh-CN" sz="1600" dirty="0"/>
          </a:p>
          <a:p>
            <a:pPr>
              <a:lnSpc>
                <a:spcPct val="150000"/>
              </a:lnSpc>
            </a:pPr>
            <a:r>
              <a:rPr lang="zh-CN" altLang="en-US" sz="1600" dirty="0"/>
              <a:t>LinearLayout线性布局置于学历控件的下方，设置LinearLayout的layout_below属性即可。 </a:t>
            </a:r>
            <a:r>
              <a:rPr lang="en-US" altLang="zh-CN" sz="1600" dirty="0"/>
              <a:t>	</a:t>
            </a:r>
          </a:p>
        </p:txBody>
      </p:sp>
      <p:sp>
        <p:nvSpPr>
          <p:cNvPr id="5" name="Rectangle 1">
            <a:extLst>
              <a:ext uri="{FF2B5EF4-FFF2-40B4-BE49-F238E27FC236}">
                <a16:creationId xmlns:a16="http://schemas.microsoft.com/office/drawing/2014/main" id="{B7B59887-DECA-4441-8406-618DE2EC140F}"/>
              </a:ext>
            </a:extLst>
          </p:cNvPr>
          <p:cNvSpPr>
            <a:spLocks noChangeArrowheads="1"/>
          </p:cNvSpPr>
          <p:nvPr/>
        </p:nvSpPr>
        <p:spPr bwMode="auto">
          <a:xfrm>
            <a:off x="4680000" y="43954"/>
            <a:ext cx="4464000" cy="569386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"@+id/hobby_msg"</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:layout_below=</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"@+id/academic_msg"</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:layout_marginTop=</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"10dp"</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TextView</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"爱好"</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CheckBox</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"@+id/hobby_swim"</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"游泳"</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CheckBox</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"@+id/hobby_music"</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"音乐"</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CheckBox</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"@+id/hobby_book"</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"读书"</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591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179511" y="85068"/>
            <a:ext cx="8453619" cy="783156"/>
          </a:xfrm>
        </p:spPr>
        <p:txBody>
          <a:bodyPr>
            <a:normAutofit/>
          </a:bodyPr>
          <a:lstStyle/>
          <a:p>
            <a:pPr marL="534988" indent="-534988" eaLnBrk="1" hangingPunct="1">
              <a:buNone/>
            </a:pPr>
            <a:r>
              <a:rPr lang="zh-CN" altLang="en-US" sz="1800" b="1" dirty="0"/>
              <a:t>（6）添加注册按钮</a:t>
            </a:r>
            <a:r>
              <a:rPr lang="zh-CN" altLang="en-US" sz="1800" dirty="0"/>
              <a:t>：通过layout_below属性指定位置，通过设置onClick属性指定按钮单击时的事件处理方法。</a:t>
            </a:r>
          </a:p>
        </p:txBody>
      </p:sp>
      <p:sp>
        <p:nvSpPr>
          <p:cNvPr id="9" name="内容占位符 1">
            <a:extLst>
              <a:ext uri="{FF2B5EF4-FFF2-40B4-BE49-F238E27FC236}">
                <a16:creationId xmlns:a16="http://schemas.microsoft.com/office/drawing/2014/main" id="{8B32DEB3-01A0-4285-A445-78A5DDB6C2F0}"/>
              </a:ext>
            </a:extLst>
          </p:cNvPr>
          <p:cNvSpPr txBox="1">
            <a:spLocks/>
          </p:cNvSpPr>
          <p:nvPr/>
        </p:nvSpPr>
        <p:spPr>
          <a:xfrm>
            <a:off x="198501" y="3133685"/>
            <a:ext cx="8229600" cy="1914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黑体" pitchFamily="49" charset="-122"/>
                <a:cs typeface="+mn-cs"/>
              </a:defRPr>
            </a:lvl1pPr>
            <a:lvl2pPr marL="630238" indent="-274638" algn="l" defTabSz="914400" rtl="0" eaLnBrk="1" latinLnBrk="0" hangingPunct="1">
              <a:spcBef>
                <a:spcPct val="20000"/>
              </a:spcBef>
              <a:buFont typeface="Arial" pitchFamily="34" charset="0"/>
              <a:buChar char="–"/>
              <a:defRPr sz="2400" kern="1200">
                <a:solidFill>
                  <a:schemeClr val="tx1"/>
                </a:solidFill>
                <a:latin typeface="+mn-lt"/>
                <a:ea typeface="黑体" pitchFamily="49" charset="-122"/>
                <a:cs typeface="+mn-cs"/>
              </a:defRPr>
            </a:lvl2pPr>
            <a:lvl3pPr marL="896938" indent="-266700" algn="l" defTabSz="914400" rtl="0" eaLnBrk="1" latinLnBrk="0" hangingPunct="1">
              <a:spcBef>
                <a:spcPct val="20000"/>
              </a:spcBef>
              <a:buFont typeface="Arial" pitchFamily="34" charset="0"/>
              <a:buChar char="•"/>
              <a:defRPr sz="2200" kern="1200">
                <a:solidFill>
                  <a:schemeClr val="tx1"/>
                </a:solidFill>
                <a:latin typeface="+mn-lt"/>
                <a:ea typeface="黑体" pitchFamily="49" charset="-122"/>
                <a:cs typeface="+mn-cs"/>
              </a:defRPr>
            </a:lvl3pPr>
            <a:lvl4pPr marL="1163638" indent="-266700"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4pPr>
            <a:lvl5pPr marL="1438275" indent="-274638"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800" b="1" dirty="0"/>
              <a:t>（7）注册事件</a:t>
            </a:r>
            <a:r>
              <a:rPr lang="zh-CN" altLang="en-US" sz="1800" dirty="0"/>
              <a:t>：</a:t>
            </a:r>
          </a:p>
          <a:p>
            <a:pPr lvl="1"/>
            <a:r>
              <a:rPr lang="zh-CN" altLang="en-US" sz="1600" dirty="0"/>
              <a:t>首先在活动的onCreate</a:t>
            </a:r>
            <a:r>
              <a:rPr lang="en-US" altLang="zh-CN" sz="1600" dirty="0"/>
              <a:t>()</a:t>
            </a:r>
            <a:r>
              <a:rPr lang="zh-CN" altLang="en-US" sz="1600" dirty="0"/>
              <a:t> 中获取spinner，其他控件的获取类似。</a:t>
            </a:r>
          </a:p>
          <a:p>
            <a:pPr lvl="2"/>
            <a:r>
              <a:rPr lang="zh-CN" altLang="en-US" sz="1600" dirty="0"/>
              <a:t>spinner = (Spinner)findViewById(R.id.academic_msg);</a:t>
            </a:r>
          </a:p>
          <a:p>
            <a:pPr lvl="1"/>
            <a:r>
              <a:rPr lang="zh-CN" altLang="en-US" sz="1600" dirty="0"/>
              <a:t>然后在活动中实现onRegClick</a:t>
            </a:r>
            <a:r>
              <a:rPr lang="en-US" altLang="zh-CN" sz="1600" dirty="0"/>
              <a:t>()</a:t>
            </a:r>
            <a:r>
              <a:rPr lang="zh-CN" altLang="en-US" sz="1600" dirty="0"/>
              <a:t>方法，对注册信息进行处理。</a:t>
            </a:r>
          </a:p>
        </p:txBody>
      </p:sp>
      <p:sp>
        <p:nvSpPr>
          <p:cNvPr id="6" name="Rectangle 1">
            <a:extLst>
              <a:ext uri="{FF2B5EF4-FFF2-40B4-BE49-F238E27FC236}">
                <a16:creationId xmlns:a16="http://schemas.microsoft.com/office/drawing/2014/main" id="{288C2B4B-7CED-4809-8809-C6E770841CCE}"/>
              </a:ext>
            </a:extLst>
          </p:cNvPr>
          <p:cNvSpPr>
            <a:spLocks noChangeArrowheads="1"/>
          </p:cNvSpPr>
          <p:nvPr/>
        </p:nvSpPr>
        <p:spPr bwMode="auto">
          <a:xfrm>
            <a:off x="827584" y="828411"/>
            <a:ext cx="4104456"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"@+id/reg_button"</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:layout_below=</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"@+id/hobby_msg"</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:layout_marginTop=</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"10dp"</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:layout_centerHorizontal=</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"注册"</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:onClick=</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"onRegClick"</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4F5154B-8B5A-438C-963D-90A8CF4BA6F8}"/>
              </a:ext>
            </a:extLst>
          </p:cNvPr>
          <p:cNvSpPr/>
          <p:nvPr/>
        </p:nvSpPr>
        <p:spPr>
          <a:xfrm>
            <a:off x="1259632" y="2538170"/>
            <a:ext cx="2520280" cy="299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a:extLst>
              <a:ext uri="{FF2B5EF4-FFF2-40B4-BE49-F238E27FC236}">
                <a16:creationId xmlns:a16="http://schemas.microsoft.com/office/drawing/2014/main" id="{9EAA7A43-7159-4593-A1A8-B8044FDBF2D1}"/>
              </a:ext>
            </a:extLst>
          </p:cNvPr>
          <p:cNvSpPr>
            <a:spLocks noChangeArrowheads="1"/>
          </p:cNvSpPr>
          <p:nvPr/>
        </p:nvSpPr>
        <p:spPr bwMode="auto">
          <a:xfrm>
            <a:off x="827584" y="4498342"/>
            <a:ext cx="8229600" cy="10199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1" i="0" u="none" strike="noStrike" cap="none" normalizeH="0" dirty="0">
                <a:ln>
                  <a:noFill/>
                </a:ln>
                <a:solidFill>
                  <a:srgbClr val="000080"/>
                </a:solidFill>
                <a:effectLst/>
                <a:latin typeface="Cambria" panose="02040503050406030204" pitchFamily="18" charset="0"/>
                <a:ea typeface="宋体" panose="02010600030101010101" pitchFamily="2" charset="-122"/>
              </a:rPr>
              <a:t>public void </a:t>
            </a: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onRegClick(View v){</a:t>
            </a:r>
            <a:b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b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    Toast.</a:t>
            </a:r>
            <a:r>
              <a:rPr kumimoji="0" lang="zh-CN" altLang="zh-CN" sz="1400" b="0" i="1" u="none" strike="noStrike" cap="none" normalizeH="0" dirty="0">
                <a:ln>
                  <a:noFill/>
                </a:ln>
                <a:solidFill>
                  <a:srgbClr val="000000"/>
                </a:solidFill>
                <a:effectLst/>
                <a:latin typeface="Cambria" panose="02040503050406030204" pitchFamily="18" charset="0"/>
                <a:ea typeface="宋体" panose="02010600030101010101" pitchFamily="2" charset="-122"/>
              </a:rPr>
              <a:t>makeText</a:t>
            </a: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a:t>
            </a:r>
            <a:r>
              <a:rPr kumimoji="0" lang="zh-CN" altLang="zh-CN" sz="1400" b="1" i="0" u="none" strike="noStrike" cap="none" normalizeH="0" dirty="0">
                <a:ln>
                  <a:noFill/>
                </a:ln>
                <a:solidFill>
                  <a:srgbClr val="000080"/>
                </a:solidFill>
                <a:effectLst/>
                <a:latin typeface="Cambria" panose="02040503050406030204" pitchFamily="18" charset="0"/>
                <a:ea typeface="宋体" panose="02010600030101010101" pitchFamily="2" charset="-122"/>
              </a:rPr>
              <a:t>this</a:t>
            </a: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a:t>
            </a:r>
            <a:r>
              <a:rPr kumimoji="0" lang="zh-CN" altLang="zh-CN" sz="1400" b="1" i="0" u="none" strike="noStrike" cap="none" normalizeH="0" dirty="0">
                <a:ln>
                  <a:noFill/>
                </a:ln>
                <a:solidFill>
                  <a:srgbClr val="660E7A"/>
                </a:solidFill>
                <a:effectLst/>
                <a:latin typeface="Cambria" panose="02040503050406030204" pitchFamily="18" charset="0"/>
                <a:ea typeface="宋体" panose="02010600030101010101" pitchFamily="2" charset="-122"/>
              </a:rPr>
              <a:t>spinner</a:t>
            </a: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.getSelectedItem().toString(),Toast.</a:t>
            </a:r>
            <a:r>
              <a:rPr kumimoji="0" lang="zh-CN" altLang="zh-CN" sz="1400" b="1" i="1" u="none" strike="noStrike" cap="none" normalizeH="0" dirty="0">
                <a:ln>
                  <a:noFill/>
                </a:ln>
                <a:solidFill>
                  <a:srgbClr val="660E7A"/>
                </a:solidFill>
                <a:effectLst/>
                <a:latin typeface="Cambria" panose="02040503050406030204" pitchFamily="18" charset="0"/>
                <a:ea typeface="宋体" panose="02010600030101010101" pitchFamily="2" charset="-122"/>
              </a:rPr>
              <a:t>LENGTH_SHORT</a:t>
            </a: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).show();</a:t>
            </a:r>
            <a:b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br>
            <a:r>
              <a:rPr kumimoji="0" lang="zh-CN" altLang="zh-CN" sz="1400" b="0" i="0" u="none" strike="noStrike" cap="none" normalizeH="0" dirty="0">
                <a:ln>
                  <a:noFill/>
                </a:ln>
                <a:solidFill>
                  <a:srgbClr val="000000"/>
                </a:solidFill>
                <a:effectLst/>
                <a:latin typeface="Cambria" panose="02040503050406030204" pitchFamily="18" charset="0"/>
                <a:ea typeface="宋体" panose="02010600030101010101" pitchFamily="2" charset="-122"/>
              </a:rPr>
              <a:t>}</a:t>
            </a:r>
            <a:endParaRPr kumimoji="0" lang="zh-CN" altLang="zh-CN" sz="3200" b="0" i="0" u="none" strike="noStrike" cap="none" normalizeH="0" dirty="0">
              <a:ln>
                <a:noFill/>
              </a:ln>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22066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0B4F2-EDA1-4D45-A052-359129960797}"/>
              </a:ext>
            </a:extLst>
          </p:cNvPr>
          <p:cNvSpPr>
            <a:spLocks noGrp="1"/>
          </p:cNvSpPr>
          <p:nvPr>
            <p:ph type="title"/>
          </p:nvPr>
        </p:nvSpPr>
        <p:spPr/>
        <p:txBody>
          <a:bodyPr/>
          <a:lstStyle/>
          <a:p>
            <a:r>
              <a:rPr lang="zh-CN" altLang="en-US" dirty="0"/>
              <a:t>常用布局小结</a:t>
            </a:r>
          </a:p>
        </p:txBody>
      </p:sp>
      <p:sp>
        <p:nvSpPr>
          <p:cNvPr id="3" name="内容占位符 2">
            <a:extLst>
              <a:ext uri="{FF2B5EF4-FFF2-40B4-BE49-F238E27FC236}">
                <a16:creationId xmlns:a16="http://schemas.microsoft.com/office/drawing/2014/main" id="{8FC0DF93-CE8B-46F9-85C8-AD3717A4979B}"/>
              </a:ext>
            </a:extLst>
          </p:cNvPr>
          <p:cNvSpPr>
            <a:spLocks noGrp="1"/>
          </p:cNvSpPr>
          <p:nvPr>
            <p:ph idx="1"/>
          </p:nvPr>
        </p:nvSpPr>
        <p:spPr/>
        <p:txBody>
          <a:bodyPr/>
          <a:lstStyle/>
          <a:p>
            <a:r>
              <a:rPr lang="zh-CN" altLang="en-US" dirty="0"/>
              <a:t>线性布局：水平，垂直</a:t>
            </a:r>
            <a:endParaRPr lang="en-US" altLang="zh-CN" dirty="0"/>
          </a:p>
          <a:p>
            <a:pPr lvl="1"/>
            <a:r>
              <a:rPr lang="en-US" altLang="zh-CN" dirty="0"/>
              <a:t>gravity:</a:t>
            </a:r>
            <a:r>
              <a:rPr lang="zh-CN" altLang="en-US" dirty="0"/>
              <a:t>对齐，设置到布局</a:t>
            </a:r>
            <a:endParaRPr lang="en-US" altLang="zh-CN" dirty="0"/>
          </a:p>
          <a:p>
            <a:pPr lvl="1"/>
            <a:r>
              <a:rPr lang="en-US" altLang="zh-CN" dirty="0" err="1"/>
              <a:t>layout_gravity</a:t>
            </a:r>
            <a:r>
              <a:rPr lang="en-US" altLang="zh-CN" dirty="0"/>
              <a:t>:</a:t>
            </a:r>
            <a:r>
              <a:rPr lang="zh-CN" altLang="en-US" dirty="0"/>
              <a:t> 对齐，子元素设置</a:t>
            </a:r>
            <a:endParaRPr lang="en-US" altLang="zh-CN" dirty="0"/>
          </a:p>
          <a:p>
            <a:pPr lvl="1"/>
            <a:r>
              <a:rPr lang="en-US" altLang="zh-CN" dirty="0" err="1"/>
              <a:t>layout_weight</a:t>
            </a:r>
            <a:r>
              <a:rPr lang="en-US" altLang="zh-CN" dirty="0"/>
              <a:t>:</a:t>
            </a:r>
            <a:r>
              <a:rPr lang="zh-CN" altLang="en-US" dirty="0"/>
              <a:t>权重</a:t>
            </a:r>
            <a:endParaRPr lang="en-US" altLang="zh-CN" dirty="0"/>
          </a:p>
          <a:p>
            <a:r>
              <a:rPr lang="zh-CN" altLang="en-US" dirty="0"/>
              <a:t>相对布局：</a:t>
            </a:r>
            <a:endParaRPr lang="en-US" altLang="zh-CN" dirty="0"/>
          </a:p>
          <a:p>
            <a:pPr lvl="1"/>
            <a:r>
              <a:rPr lang="zh-CN" altLang="en-US" dirty="0"/>
              <a:t>父容器</a:t>
            </a:r>
            <a:endParaRPr lang="en-US" altLang="zh-CN" dirty="0"/>
          </a:p>
          <a:p>
            <a:pPr lvl="1"/>
            <a:r>
              <a:rPr lang="zh-CN" altLang="en-US" dirty="0"/>
              <a:t>兄弟组件</a:t>
            </a:r>
            <a:endParaRPr lang="en-US" altLang="zh-CN" dirty="0"/>
          </a:p>
          <a:p>
            <a:pPr lvl="1"/>
            <a:r>
              <a:rPr lang="en-US" altLang="zh-CN" dirty="0"/>
              <a:t>margin</a:t>
            </a:r>
          </a:p>
          <a:p>
            <a:pPr lvl="1"/>
            <a:r>
              <a:rPr lang="en-US" altLang="zh-CN" dirty="0"/>
              <a:t>padding</a:t>
            </a:r>
            <a:endParaRPr lang="zh-CN" altLang="en-US" dirty="0"/>
          </a:p>
        </p:txBody>
      </p:sp>
    </p:spTree>
    <p:extLst>
      <p:ext uri="{BB962C8B-B14F-4D97-AF65-F5344CB8AC3E}">
        <p14:creationId xmlns:p14="http://schemas.microsoft.com/office/powerpoint/2010/main" val="114597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05166" y="3690482"/>
            <a:ext cx="2867781" cy="498598"/>
            <a:chOff x="4211960" y="3567677"/>
            <a:chExt cx="2867781" cy="598316"/>
          </a:xfrm>
        </p:grpSpPr>
        <p:sp>
          <p:nvSpPr>
            <p:cNvPr id="3" name="圆角矩形​​ 10"/>
            <p:cNvSpPr>
              <a:spLocks noChangeArrowheads="1"/>
            </p:cNvSpPr>
            <p:nvPr userDrawn="1"/>
          </p:nvSpPr>
          <p:spPr bwMode="auto">
            <a:xfrm>
              <a:off x="4211960" y="3605018"/>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4</a:t>
              </a:r>
              <a:endParaRPr lang="zh-CN" altLang="en-US" sz="3200" dirty="0">
                <a:solidFill>
                  <a:srgbClr val="FFFFFF"/>
                </a:solidFill>
                <a:ea typeface="微软雅黑" pitchFamily="34" charset="-122"/>
                <a:cs typeface="Arial" pitchFamily="34" charset="0"/>
              </a:endParaRPr>
            </a:p>
          </p:txBody>
        </p:sp>
        <p:sp>
          <p:nvSpPr>
            <p:cNvPr id="4" name="TextBox 11"/>
            <p:cNvSpPr txBox="1"/>
            <p:nvPr userDrawn="1"/>
          </p:nvSpPr>
          <p:spPr bwMode="auto">
            <a:xfrm>
              <a:off x="4740639" y="3567677"/>
              <a:ext cx="2339102" cy="598316"/>
            </a:xfrm>
            <a:prstGeom prst="rect">
              <a:avLst/>
            </a:prstGeom>
            <a:solidFill>
              <a:srgbClr val="FF6600"/>
            </a:solidFill>
            <a:ln>
              <a:noFill/>
            </a:ln>
            <a:effectLst>
              <a:outerShdw blurRad="107950" dist="12700" dir="5400000" algn="ctr">
                <a:srgbClr val="000000"/>
              </a:outerShdw>
            </a:effectLst>
          </p:spPr>
          <p:txBody>
            <a:bodyPr wrap="none">
              <a:spAutoFit/>
            </a:bodyPr>
            <a:lstStyle>
              <a:defPPr>
                <a:defRPr lang="zh-CN"/>
              </a:defPPr>
              <a:lvl1pPr defTabSz="914377">
                <a:lnSpc>
                  <a:spcPct val="110000"/>
                </a:lnSpc>
                <a:defRPr sz="2400" b="1">
                  <a:solidFill>
                    <a:schemeClr val="bg1"/>
                  </a:solidFill>
                  <a:latin typeface="微软雅黑" pitchFamily="34" charset="-122"/>
                  <a:ea typeface="微软雅黑" pitchFamily="34" charset="-122"/>
                </a:defRPr>
              </a:lvl1pPr>
            </a:lstStyle>
            <a:p>
              <a:r>
                <a:rPr lang="zh-CN" altLang="en-US" dirty="0"/>
                <a:t>控件与布局美化</a:t>
              </a:r>
            </a:p>
          </p:txBody>
        </p:sp>
      </p:grpSp>
    </p:spTree>
    <p:extLst>
      <p:ext uri="{BB962C8B-B14F-4D97-AF65-F5344CB8AC3E}">
        <p14:creationId xmlns:p14="http://schemas.microsoft.com/office/powerpoint/2010/main" val="1393914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024" y="877282"/>
            <a:ext cx="4427000" cy="4777711"/>
          </a:xfrm>
        </p:spPr>
        <p:txBody>
          <a:bodyPr>
            <a:normAutofit fontScale="97500"/>
          </a:bodyPr>
          <a:lstStyle/>
          <a:p>
            <a:pPr marL="274320" indent="-274320" algn="just">
              <a:buClr>
                <a:schemeClr val="accent3"/>
              </a:buClr>
              <a:buFont typeface="Wingdings 2" panose="05020102010507070707"/>
              <a:buChar char=""/>
              <a:defRPr/>
            </a:pPr>
            <a:r>
              <a:rPr lang="zh-CN" altLang="en-US" sz="2500" dirty="0"/>
              <a:t>在Android程序开发中，经常会用到Shape去定义各种各样的形状，画出想要的背景，相对于图片来说，使用</a:t>
            </a:r>
            <a:r>
              <a:rPr lang="en-US" altLang="zh-CN" sz="2500" dirty="0"/>
              <a:t>shape</a:t>
            </a:r>
            <a:r>
              <a:rPr lang="zh-CN" altLang="en-US" sz="2500" dirty="0"/>
              <a:t>可以减少安装包的大小，而且能够更好的适配不同的手机。</a:t>
            </a:r>
            <a:endParaRPr lang="en-US" altLang="zh-CN" sz="2500" dirty="0"/>
          </a:p>
          <a:p>
            <a:pPr marL="274320" indent="-274320" algn="just">
              <a:buClr>
                <a:schemeClr val="accent3"/>
              </a:buClr>
              <a:buFont typeface="Wingdings 2" panose="05020102010507070707"/>
              <a:buChar char=""/>
              <a:defRPr/>
            </a:pPr>
            <a:r>
              <a:rPr lang="en-US" altLang="zh-CN" sz="2500" dirty="0"/>
              <a:t>shape</a:t>
            </a:r>
            <a:r>
              <a:rPr lang="zh-CN" altLang="en-US" sz="2500" dirty="0"/>
              <a:t>可以画</a:t>
            </a:r>
            <a:r>
              <a:rPr lang="en-US" altLang="zh-CN" sz="2500" b="1" dirty="0">
                <a:solidFill>
                  <a:srgbClr val="C00000"/>
                </a:solidFill>
              </a:rPr>
              <a:t>4</a:t>
            </a:r>
            <a:r>
              <a:rPr lang="zh-CN" altLang="en-US" sz="2500" b="1" dirty="0">
                <a:solidFill>
                  <a:srgbClr val="C00000"/>
                </a:solidFill>
              </a:rPr>
              <a:t>种图形</a:t>
            </a:r>
            <a:r>
              <a:rPr lang="zh-CN" altLang="en-US" sz="2500" dirty="0"/>
              <a:t>：</a:t>
            </a:r>
            <a:r>
              <a:rPr lang="zh-CN" altLang="en-US" sz="2100" dirty="0"/>
              <a:t>矩形（</a:t>
            </a:r>
            <a:r>
              <a:rPr lang="en-US" altLang="zh-CN" sz="2100" dirty="0"/>
              <a:t>rectangle</a:t>
            </a:r>
            <a:r>
              <a:rPr lang="zh-CN" altLang="en-US" sz="2100" dirty="0"/>
              <a:t>）、椭圆（</a:t>
            </a:r>
            <a:r>
              <a:rPr lang="en-US" altLang="zh-CN" sz="2100" dirty="0"/>
              <a:t>oval</a:t>
            </a:r>
            <a:r>
              <a:rPr lang="zh-CN" altLang="en-US" sz="2100" dirty="0"/>
              <a:t>）、线（</a:t>
            </a:r>
            <a:r>
              <a:rPr lang="en-US" altLang="zh-CN" sz="2100" dirty="0"/>
              <a:t>line</a:t>
            </a:r>
            <a:r>
              <a:rPr lang="zh-CN" altLang="en-US" sz="2100" dirty="0"/>
              <a:t>）、圆环（</a:t>
            </a:r>
            <a:r>
              <a:rPr lang="en-US" altLang="zh-CN" sz="2100" dirty="0"/>
              <a:t>ring</a:t>
            </a:r>
            <a:r>
              <a:rPr lang="zh-CN" altLang="en-US" sz="2100" dirty="0"/>
              <a:t>）</a:t>
            </a:r>
            <a:r>
              <a:rPr lang="zh-CN" altLang="en-US" sz="2500" dirty="0"/>
              <a:t>。</a:t>
            </a:r>
            <a:endParaRPr lang="en-US" altLang="zh-CN" sz="2500" dirty="0"/>
          </a:p>
          <a:p>
            <a:pPr marL="274320" indent="-274320" algn="just">
              <a:buClr>
                <a:schemeClr val="accent3"/>
              </a:buClr>
              <a:buFont typeface="Wingdings 2" panose="05020102010507070707"/>
              <a:buChar char=""/>
              <a:defRPr/>
            </a:pPr>
            <a:r>
              <a:rPr lang="zh-CN" altLang="en-US" sz="2500" dirty="0">
                <a:solidFill>
                  <a:srgbClr val="FF0000"/>
                </a:solidFill>
              </a:rPr>
              <a:t>利用 </a:t>
            </a:r>
            <a:r>
              <a:rPr lang="en-US" altLang="zh-CN" sz="2500" dirty="0">
                <a:solidFill>
                  <a:srgbClr val="FF0000"/>
                </a:solidFill>
              </a:rPr>
              <a:t>xml </a:t>
            </a:r>
            <a:r>
              <a:rPr lang="zh-CN" altLang="en-US" sz="2500" dirty="0">
                <a:solidFill>
                  <a:srgbClr val="FF0000"/>
                </a:solidFill>
              </a:rPr>
              <a:t>文件描述</a:t>
            </a:r>
            <a:r>
              <a:rPr lang="zh-CN" altLang="en-US" sz="2500" dirty="0"/>
              <a:t>，作为一种资源，放于</a:t>
            </a:r>
            <a:r>
              <a:rPr lang="en-US" altLang="zh-CN" sz="2500" dirty="0"/>
              <a:t>drawable</a:t>
            </a:r>
            <a:r>
              <a:rPr lang="zh-CN" altLang="en-US" sz="2500" dirty="0"/>
              <a:t>目录。</a:t>
            </a:r>
          </a:p>
          <a:p>
            <a:pPr marL="274320" indent="-274320" algn="just">
              <a:buClr>
                <a:schemeClr val="accent3"/>
              </a:buClr>
              <a:buFont typeface="Wingdings 2" panose="05020102010507070707"/>
              <a:buChar char=""/>
              <a:defRPr/>
            </a:pPr>
            <a:endParaRPr lang="zh-CN" altLang="en-US" sz="2500" dirty="0"/>
          </a:p>
        </p:txBody>
      </p:sp>
      <p:sp>
        <p:nvSpPr>
          <p:cNvPr id="59395" name="标题 2"/>
          <p:cNvSpPr>
            <a:spLocks noGrp="1"/>
          </p:cNvSpPr>
          <p:nvPr>
            <p:ph type="title"/>
          </p:nvPr>
        </p:nvSpPr>
        <p:spPr/>
        <p:txBody>
          <a:bodyPr/>
          <a:lstStyle/>
          <a:p>
            <a:pPr eaLnBrk="1" hangingPunct="1"/>
            <a:r>
              <a:rPr lang="en-US" altLang="zh-CN" dirty="0"/>
              <a:t>4.1 </a:t>
            </a:r>
            <a:r>
              <a:rPr lang="zh-CN" altLang="en-US" dirty="0"/>
              <a:t>Shape</a:t>
            </a:r>
          </a:p>
        </p:txBody>
      </p:sp>
      <p:pic>
        <p:nvPicPr>
          <p:cNvPr id="3" name="图片 2">
            <a:extLst>
              <a:ext uri="{FF2B5EF4-FFF2-40B4-BE49-F238E27FC236}">
                <a16:creationId xmlns:a16="http://schemas.microsoft.com/office/drawing/2014/main" id="{EF5F5CED-8A68-4D61-AA24-3D73CA03E8AD}"/>
              </a:ext>
            </a:extLst>
          </p:cNvPr>
          <p:cNvPicPr>
            <a:picLocks noChangeAspect="1"/>
          </p:cNvPicPr>
          <p:nvPr/>
        </p:nvPicPr>
        <p:blipFill>
          <a:blip r:embed="rId3"/>
          <a:stretch>
            <a:fillRect/>
          </a:stretch>
        </p:blipFill>
        <p:spPr>
          <a:xfrm>
            <a:off x="5788519" y="195760"/>
            <a:ext cx="2994457" cy="5323479"/>
          </a:xfrm>
          <a:prstGeom prst="rect">
            <a:avLst/>
          </a:prstGeom>
          <a:ln>
            <a:solidFill>
              <a:schemeClr val="accent1"/>
            </a:solidFill>
          </a:ln>
        </p:spPr>
      </p:pic>
    </p:spTree>
    <p:extLst>
      <p:ext uri="{BB962C8B-B14F-4D97-AF65-F5344CB8AC3E}">
        <p14:creationId xmlns:p14="http://schemas.microsoft.com/office/powerpoint/2010/main" val="200890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024" y="877282"/>
            <a:ext cx="4427000" cy="4777711"/>
          </a:xfrm>
        </p:spPr>
        <p:txBody>
          <a:bodyPr>
            <a:normAutofit fontScale="97500"/>
          </a:bodyPr>
          <a:lstStyle/>
          <a:p>
            <a:pPr marL="274320" indent="-274320" algn="just">
              <a:buClr>
                <a:schemeClr val="accent3"/>
              </a:buClr>
              <a:buFont typeface="Wingdings 2" panose="05020102010507070707"/>
              <a:buChar char=""/>
              <a:defRPr/>
            </a:pPr>
            <a:r>
              <a:rPr lang="en-US" altLang="zh-CN" sz="2500" dirty="0"/>
              <a:t>shape</a:t>
            </a:r>
            <a:r>
              <a:rPr lang="zh-CN" altLang="en-US" sz="2500" dirty="0"/>
              <a:t>可以画</a:t>
            </a:r>
            <a:r>
              <a:rPr lang="en-US" altLang="zh-CN" sz="2500" b="1" dirty="0">
                <a:solidFill>
                  <a:srgbClr val="C00000"/>
                </a:solidFill>
              </a:rPr>
              <a:t>4</a:t>
            </a:r>
            <a:r>
              <a:rPr lang="zh-CN" altLang="en-US" sz="2500" b="1" dirty="0">
                <a:solidFill>
                  <a:srgbClr val="C00000"/>
                </a:solidFill>
              </a:rPr>
              <a:t>种图形</a:t>
            </a:r>
            <a:r>
              <a:rPr lang="zh-CN" altLang="en-US" sz="2500" dirty="0"/>
              <a:t>：</a:t>
            </a:r>
            <a:r>
              <a:rPr lang="zh-CN" altLang="en-US" sz="2100" dirty="0"/>
              <a:t>矩形（</a:t>
            </a:r>
            <a:r>
              <a:rPr lang="en-US" altLang="zh-CN" sz="2100" dirty="0"/>
              <a:t>rectangle</a:t>
            </a:r>
            <a:r>
              <a:rPr lang="zh-CN" altLang="en-US" sz="2100" dirty="0"/>
              <a:t>）、椭圆（</a:t>
            </a:r>
            <a:r>
              <a:rPr lang="en-US" altLang="zh-CN" sz="2100" dirty="0"/>
              <a:t>oval</a:t>
            </a:r>
            <a:r>
              <a:rPr lang="zh-CN" altLang="en-US" sz="2100" dirty="0"/>
              <a:t>）、线（</a:t>
            </a:r>
            <a:r>
              <a:rPr lang="en-US" altLang="zh-CN" sz="2100" dirty="0"/>
              <a:t>line</a:t>
            </a:r>
            <a:r>
              <a:rPr lang="zh-CN" altLang="en-US" sz="2100" dirty="0"/>
              <a:t>）、圆环（</a:t>
            </a:r>
            <a:r>
              <a:rPr lang="en-US" altLang="zh-CN" sz="2100" dirty="0"/>
              <a:t>ring</a:t>
            </a:r>
            <a:r>
              <a:rPr lang="zh-CN" altLang="en-US" sz="2100" dirty="0"/>
              <a:t>）</a:t>
            </a:r>
            <a:r>
              <a:rPr lang="zh-CN" altLang="en-US" sz="2500" dirty="0"/>
              <a:t>。</a:t>
            </a:r>
            <a:endParaRPr lang="en-US" altLang="zh-CN" sz="2500" dirty="0"/>
          </a:p>
          <a:p>
            <a:pPr marL="274320" indent="-274320" algn="just">
              <a:buClr>
                <a:schemeClr val="accent3"/>
              </a:buClr>
              <a:buFont typeface="Wingdings 2" panose="05020102010507070707"/>
              <a:buChar char=""/>
              <a:defRPr/>
            </a:pPr>
            <a:r>
              <a:rPr lang="en-US" altLang="zh-CN" sz="2500" b="1" dirty="0">
                <a:solidFill>
                  <a:srgbClr val="C00000"/>
                </a:solidFill>
              </a:rPr>
              <a:t>5</a:t>
            </a:r>
            <a:r>
              <a:rPr lang="zh-CN" altLang="en-US" sz="2500" b="1" dirty="0">
                <a:solidFill>
                  <a:srgbClr val="C00000"/>
                </a:solidFill>
              </a:rPr>
              <a:t>种效果</a:t>
            </a:r>
            <a:r>
              <a:rPr lang="zh-CN" altLang="en-US" sz="2500" dirty="0"/>
              <a:t>：</a:t>
            </a:r>
            <a:r>
              <a:rPr lang="en-US" altLang="zh-CN" sz="2100" dirty="0"/>
              <a:t>solid</a:t>
            </a:r>
            <a:r>
              <a:rPr lang="zh-CN" altLang="en-US" sz="2100" dirty="0"/>
              <a:t>填充；</a:t>
            </a:r>
            <a:r>
              <a:rPr lang="en-US" altLang="zh-CN" sz="2100" dirty="0"/>
              <a:t> gradient</a:t>
            </a:r>
            <a:r>
              <a:rPr lang="zh-CN" altLang="en-US" sz="2100" dirty="0"/>
              <a:t>渐变；</a:t>
            </a:r>
            <a:r>
              <a:rPr lang="en-US" altLang="zh-CN" sz="2100" dirty="0"/>
              <a:t>stroke</a:t>
            </a:r>
            <a:r>
              <a:rPr lang="zh-CN" altLang="en-US" sz="2100" dirty="0"/>
              <a:t>描边；</a:t>
            </a:r>
            <a:r>
              <a:rPr lang="en-US" altLang="zh-CN" sz="2100" dirty="0"/>
              <a:t>corners</a:t>
            </a:r>
            <a:r>
              <a:rPr lang="zh-CN" altLang="en-US" sz="2100" dirty="0"/>
              <a:t>圆角；</a:t>
            </a:r>
            <a:r>
              <a:rPr lang="en-US" altLang="zh-CN" sz="2100" dirty="0" err="1"/>
              <a:t>padding间隔</a:t>
            </a:r>
            <a:r>
              <a:rPr lang="zh-CN" altLang="en-US" sz="2100" dirty="0"/>
              <a:t>。</a:t>
            </a:r>
            <a:endParaRPr lang="en-US" altLang="zh-CN" sz="2100" dirty="0"/>
          </a:p>
          <a:p>
            <a:pPr marL="274320" indent="-274320" algn="just">
              <a:buClr>
                <a:schemeClr val="accent3"/>
              </a:buClr>
              <a:buFont typeface="Wingdings 2" panose="05020102010507070707"/>
              <a:buChar char=""/>
              <a:defRPr/>
            </a:pPr>
            <a:r>
              <a:rPr lang="zh-CN" altLang="en-US" sz="2400" dirty="0"/>
              <a:t>利用 </a:t>
            </a:r>
            <a:r>
              <a:rPr lang="en-US" altLang="zh-CN" sz="2400" dirty="0">
                <a:solidFill>
                  <a:srgbClr val="FF0000"/>
                </a:solidFill>
              </a:rPr>
              <a:t>xml </a:t>
            </a:r>
            <a:r>
              <a:rPr lang="zh-CN" altLang="en-US" sz="2400" dirty="0">
                <a:solidFill>
                  <a:srgbClr val="FF0000"/>
                </a:solidFill>
              </a:rPr>
              <a:t>文件</a:t>
            </a:r>
            <a:r>
              <a:rPr lang="zh-CN" altLang="en-US" sz="2400" dirty="0"/>
              <a:t>描述，作为一种资源，放于</a:t>
            </a:r>
            <a:r>
              <a:rPr lang="en-US" altLang="zh-CN" sz="2400" dirty="0"/>
              <a:t>drawable</a:t>
            </a:r>
            <a:r>
              <a:rPr lang="zh-CN" altLang="en-US" sz="2400" dirty="0"/>
              <a:t>目录。</a:t>
            </a:r>
            <a:endParaRPr lang="en-US" altLang="zh-CN" sz="2100" dirty="0"/>
          </a:p>
          <a:p>
            <a:pPr marL="274320" indent="-274320" algn="just">
              <a:buClr>
                <a:schemeClr val="accent3"/>
              </a:buClr>
              <a:buFont typeface="Wingdings 2" panose="05020102010507070707"/>
              <a:buChar char=""/>
              <a:defRPr/>
            </a:pPr>
            <a:endParaRPr lang="zh-CN" altLang="en-US" sz="2500" dirty="0"/>
          </a:p>
          <a:p>
            <a:pPr marL="274320" indent="-274320" algn="just">
              <a:buClr>
                <a:schemeClr val="accent3"/>
              </a:buClr>
              <a:buFont typeface="Wingdings 2" panose="05020102010507070707"/>
              <a:buChar char=""/>
              <a:defRPr/>
            </a:pPr>
            <a:endParaRPr lang="zh-CN" altLang="en-US" sz="2500" dirty="0"/>
          </a:p>
        </p:txBody>
      </p:sp>
      <p:sp>
        <p:nvSpPr>
          <p:cNvPr id="59395" name="标题 2"/>
          <p:cNvSpPr>
            <a:spLocks noGrp="1"/>
          </p:cNvSpPr>
          <p:nvPr>
            <p:ph type="title"/>
          </p:nvPr>
        </p:nvSpPr>
        <p:spPr/>
        <p:txBody>
          <a:bodyPr/>
          <a:lstStyle/>
          <a:p>
            <a:pPr eaLnBrk="1" hangingPunct="1"/>
            <a:r>
              <a:rPr lang="en-US" altLang="zh-CN" dirty="0"/>
              <a:t>4.1 </a:t>
            </a:r>
            <a:r>
              <a:rPr lang="zh-CN" altLang="en-US" dirty="0"/>
              <a:t>Shape</a:t>
            </a:r>
          </a:p>
        </p:txBody>
      </p:sp>
      <p:pic>
        <p:nvPicPr>
          <p:cNvPr id="3" name="图片 2">
            <a:extLst>
              <a:ext uri="{FF2B5EF4-FFF2-40B4-BE49-F238E27FC236}">
                <a16:creationId xmlns:a16="http://schemas.microsoft.com/office/drawing/2014/main" id="{EF5F5CED-8A68-4D61-AA24-3D73CA03E8AD}"/>
              </a:ext>
            </a:extLst>
          </p:cNvPr>
          <p:cNvPicPr>
            <a:picLocks noChangeAspect="1"/>
          </p:cNvPicPr>
          <p:nvPr/>
        </p:nvPicPr>
        <p:blipFill>
          <a:blip r:embed="rId3"/>
          <a:stretch>
            <a:fillRect/>
          </a:stretch>
        </p:blipFill>
        <p:spPr>
          <a:xfrm>
            <a:off x="5788519" y="195760"/>
            <a:ext cx="2994457" cy="5323479"/>
          </a:xfrm>
          <a:prstGeom prst="rect">
            <a:avLst/>
          </a:prstGeom>
          <a:ln>
            <a:solidFill>
              <a:schemeClr val="accent1"/>
            </a:solidFill>
          </a:ln>
        </p:spPr>
      </p:pic>
    </p:spTree>
    <p:extLst>
      <p:ext uri="{BB962C8B-B14F-4D97-AF65-F5344CB8AC3E}">
        <p14:creationId xmlns:p14="http://schemas.microsoft.com/office/powerpoint/2010/main" val="297169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常用布局</a:t>
            </a:r>
          </a:p>
        </p:txBody>
      </p:sp>
      <p:sp>
        <p:nvSpPr>
          <p:cNvPr id="3" name="内容占位符 2"/>
          <p:cNvSpPr>
            <a:spLocks noGrp="1"/>
          </p:cNvSpPr>
          <p:nvPr>
            <p:ph idx="1"/>
          </p:nvPr>
        </p:nvSpPr>
        <p:spPr/>
        <p:txBody>
          <a:bodyPr>
            <a:normAutofit fontScale="92500" lnSpcReduction="10000"/>
          </a:bodyPr>
          <a:lstStyle/>
          <a:p>
            <a:pPr>
              <a:lnSpc>
                <a:spcPct val="150000"/>
              </a:lnSpc>
              <a:buFont typeface="Wingdings 3" charset="2"/>
              <a:buChar char=""/>
              <a:defRPr/>
            </a:pPr>
            <a:r>
              <a:rPr lang="zh-CN" altLang="en-US" sz="2400" dirty="0">
                <a:latin typeface="宋体" panose="02010600030101010101" pitchFamily="2" charset="-122"/>
              </a:rPr>
              <a:t>一个优秀的布局设计对</a:t>
            </a:r>
            <a:r>
              <a:rPr lang="en-US" altLang="zh-CN" sz="2400" dirty="0">
                <a:latin typeface="宋体" panose="02010600030101010101" pitchFamily="2" charset="-122"/>
              </a:rPr>
              <a:t>UI</a:t>
            </a:r>
            <a:r>
              <a:rPr lang="zh-CN" altLang="en-US" sz="2400" dirty="0">
                <a:latin typeface="宋体" panose="02010600030101010101" pitchFamily="2" charset="-122"/>
              </a:rPr>
              <a:t>界面起到重要的作用，在</a:t>
            </a:r>
            <a:r>
              <a:rPr lang="en-US" altLang="zh-CN" sz="2400" dirty="0">
                <a:latin typeface="宋体" panose="02010600030101010101" pitchFamily="2" charset="-122"/>
              </a:rPr>
              <a:t>Android</a:t>
            </a:r>
            <a:r>
              <a:rPr lang="zh-CN" altLang="en-US" sz="2400" dirty="0">
                <a:latin typeface="宋体" panose="02010600030101010101" pitchFamily="2" charset="-122"/>
              </a:rPr>
              <a:t>中常用布局主要有</a:t>
            </a:r>
            <a:r>
              <a:rPr lang="en-US" altLang="zh-CN" sz="2400" dirty="0">
                <a:latin typeface="宋体" panose="02010600030101010101" pitchFamily="2" charset="-122"/>
              </a:rPr>
              <a:t>7</a:t>
            </a:r>
            <a:r>
              <a:rPr lang="zh-CN" altLang="en-US" sz="2400" dirty="0">
                <a:latin typeface="宋体" panose="02010600030101010101" pitchFamily="2" charset="-122"/>
              </a:rPr>
              <a:t>种，分别是：</a:t>
            </a:r>
            <a:endParaRPr lang="en-US" altLang="zh-CN" sz="2400" dirty="0">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solidFill>
                  <a:srgbClr val="FF0000"/>
                </a:solidFill>
                <a:latin typeface="宋体" panose="02010600030101010101" pitchFamily="2" charset="-122"/>
              </a:rPr>
              <a:t> 线性布局（</a:t>
            </a:r>
            <a:r>
              <a:rPr lang="en-US" altLang="zh-CN" sz="2400" dirty="0" err="1">
                <a:solidFill>
                  <a:srgbClr val="FF0000"/>
                </a:solidFill>
                <a:latin typeface="宋体" panose="02010600030101010101" pitchFamily="2" charset="-122"/>
              </a:rPr>
              <a:t>LinearLayout</a:t>
            </a:r>
            <a:r>
              <a:rPr lang="zh-CN" altLang="en-US" sz="2400" dirty="0">
                <a:solidFill>
                  <a:srgbClr val="FF0000"/>
                </a:solidFill>
                <a:latin typeface="宋体" panose="02010600030101010101" pitchFamily="2" charset="-122"/>
              </a:rPr>
              <a:t>）</a:t>
            </a:r>
            <a:endParaRPr lang="en-US" altLang="zh-CN" sz="2400" dirty="0">
              <a:solidFill>
                <a:srgbClr val="FF0000"/>
              </a:solidFill>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solidFill>
                  <a:srgbClr val="FF0000"/>
                </a:solidFill>
                <a:latin typeface="宋体" panose="02010600030101010101" pitchFamily="2" charset="-122"/>
              </a:rPr>
              <a:t> 相对布局（</a:t>
            </a:r>
            <a:r>
              <a:rPr lang="en-US" altLang="zh-CN" sz="2400" dirty="0" err="1">
                <a:solidFill>
                  <a:srgbClr val="FF0000"/>
                </a:solidFill>
                <a:latin typeface="宋体" panose="02010600030101010101" pitchFamily="2" charset="-122"/>
              </a:rPr>
              <a:t>RelativeLayout</a:t>
            </a:r>
            <a:r>
              <a:rPr lang="zh-CN" altLang="en-US" sz="2400" dirty="0">
                <a:solidFill>
                  <a:srgbClr val="FF0000"/>
                </a:solidFill>
                <a:latin typeface="宋体" panose="02010600030101010101" pitchFamily="2" charset="-122"/>
              </a:rPr>
              <a:t>）</a:t>
            </a:r>
            <a:endParaRPr lang="en-US" altLang="zh-CN" sz="2400" dirty="0">
              <a:solidFill>
                <a:srgbClr val="FF0000"/>
              </a:solidFill>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latin typeface="宋体" panose="02010600030101010101" pitchFamily="2" charset="-122"/>
              </a:rPr>
              <a:t> 表格布局（</a:t>
            </a:r>
            <a:r>
              <a:rPr lang="en-US" altLang="zh-CN" sz="2400" dirty="0">
                <a:latin typeface="宋体" panose="02010600030101010101" pitchFamily="2" charset="-122"/>
              </a:rPr>
              <a:t>TableLayout</a:t>
            </a:r>
            <a:r>
              <a:rPr lang="zh-CN" altLang="en-US" sz="2400" dirty="0">
                <a:latin typeface="宋体" panose="02010600030101010101" pitchFamily="2" charset="-122"/>
              </a:rPr>
              <a:t>）</a:t>
            </a:r>
            <a:endParaRPr lang="en-US" altLang="zh-CN" sz="2400" dirty="0">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latin typeface="宋体" panose="02010600030101010101" pitchFamily="2" charset="-122"/>
              </a:rPr>
              <a:t> 网格布局（</a:t>
            </a:r>
            <a:r>
              <a:rPr lang="en-US" altLang="zh-CN" sz="2400" dirty="0" err="1">
                <a:latin typeface="宋体" panose="02010600030101010101" pitchFamily="2" charset="-122"/>
              </a:rPr>
              <a:t>GridLayout</a:t>
            </a:r>
            <a:r>
              <a:rPr lang="zh-CN" altLang="en-US" sz="2400" dirty="0">
                <a:latin typeface="宋体" panose="02010600030101010101" pitchFamily="2" charset="-122"/>
              </a:rPr>
              <a:t>）</a:t>
            </a:r>
            <a:endParaRPr lang="en-US" altLang="zh-CN" sz="2400" dirty="0">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latin typeface="宋体" panose="02010600030101010101" pitchFamily="2" charset="-122"/>
              </a:rPr>
              <a:t> 绝对布局（</a:t>
            </a:r>
            <a:r>
              <a:rPr lang="en-US" altLang="zh-CN" sz="2400" dirty="0" err="1">
                <a:latin typeface="宋体" panose="02010600030101010101" pitchFamily="2" charset="-122"/>
              </a:rPr>
              <a:t>AbsoluteLayout</a:t>
            </a:r>
            <a:r>
              <a:rPr lang="zh-CN" altLang="en-US" sz="2400" dirty="0">
                <a:latin typeface="宋体" panose="02010600030101010101" pitchFamily="2" charset="-122"/>
              </a:rPr>
              <a:t>）</a:t>
            </a:r>
            <a:endParaRPr lang="en-US" altLang="zh-CN" sz="2400" dirty="0">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latin typeface="宋体" panose="02010600030101010101" pitchFamily="2" charset="-122"/>
              </a:rPr>
              <a:t> </a:t>
            </a:r>
            <a:r>
              <a:rPr lang="zh-CN" altLang="en-US" sz="2400" dirty="0">
                <a:solidFill>
                  <a:srgbClr val="FF0000"/>
                </a:solidFill>
                <a:latin typeface="宋体" panose="02010600030101010101" pitchFamily="2" charset="-122"/>
              </a:rPr>
              <a:t>帧布局（</a:t>
            </a:r>
            <a:r>
              <a:rPr lang="en-US" altLang="zh-CN" sz="2400" dirty="0" err="1">
                <a:solidFill>
                  <a:srgbClr val="FF0000"/>
                </a:solidFill>
                <a:latin typeface="宋体" panose="02010600030101010101" pitchFamily="2" charset="-122"/>
              </a:rPr>
              <a:t>FrameLayout</a:t>
            </a:r>
            <a:r>
              <a:rPr lang="zh-CN" altLang="en-US" sz="2400" dirty="0">
                <a:latin typeface="宋体" panose="02010600030101010101" pitchFamily="2" charset="-122"/>
              </a:rPr>
              <a:t>）</a:t>
            </a:r>
            <a:endParaRPr lang="en-US" altLang="zh-CN" sz="2400" dirty="0">
              <a:latin typeface="宋体" panose="02010600030101010101" pitchFamily="2" charset="-122"/>
            </a:endParaRPr>
          </a:p>
          <a:p>
            <a:pPr indent="12700">
              <a:lnSpc>
                <a:spcPct val="150000"/>
              </a:lnSpc>
              <a:spcBef>
                <a:spcPts val="0"/>
              </a:spcBef>
              <a:buClr>
                <a:srgbClr val="1D22DD"/>
              </a:buClr>
              <a:buFont typeface="Wingdings" panose="05000000000000000000" pitchFamily="2" charset="2"/>
              <a:buChar char="l"/>
              <a:defRPr/>
            </a:pPr>
            <a:r>
              <a:rPr lang="zh-CN" altLang="en-US" sz="2400" dirty="0">
                <a:latin typeface="宋体" panose="02010600030101010101" pitchFamily="2" charset="-122"/>
              </a:rPr>
              <a:t> </a:t>
            </a:r>
            <a:r>
              <a:rPr lang="zh-CN" altLang="en-US" sz="2400" b="1" dirty="0">
                <a:solidFill>
                  <a:srgbClr val="0033CC"/>
                </a:solidFill>
                <a:latin typeface="宋体" panose="02010600030101010101" pitchFamily="2" charset="-122"/>
              </a:rPr>
              <a:t>约束布局（</a:t>
            </a:r>
            <a:r>
              <a:rPr lang="en-US" altLang="zh-CN" sz="2400" b="1" dirty="0" err="1">
                <a:solidFill>
                  <a:srgbClr val="0033CC"/>
                </a:solidFill>
                <a:latin typeface="宋体" panose="02010600030101010101" pitchFamily="2" charset="-122"/>
              </a:rPr>
              <a:t>ConstraintLayout</a:t>
            </a:r>
            <a:r>
              <a:rPr lang="zh-CN" altLang="en-US" sz="2400" b="1" dirty="0">
                <a:solidFill>
                  <a:srgbClr val="0033CC"/>
                </a:solidFill>
                <a:latin typeface="宋体" panose="02010600030101010101" pitchFamily="2" charset="-122"/>
              </a:rPr>
              <a:t>）：可视化方式编写界面</a:t>
            </a:r>
            <a:endParaRPr lang="zh-CN" altLang="zh-CN" sz="2400" b="1" dirty="0">
              <a:solidFill>
                <a:srgbClr val="0033CC"/>
              </a:solidFill>
              <a:latin typeface="宋体" pitchFamily="2" charset="-122"/>
            </a:endParaRPr>
          </a:p>
          <a:p>
            <a:endParaRPr lang="zh-CN" altLang="zh-CN" sz="2400" dirty="0">
              <a:latin typeface="宋体" pitchFamily="2" charset="-122"/>
            </a:endParaRPr>
          </a:p>
        </p:txBody>
      </p:sp>
    </p:spTree>
    <p:extLst>
      <p:ext uri="{BB962C8B-B14F-4D97-AF65-F5344CB8AC3E}">
        <p14:creationId xmlns:p14="http://schemas.microsoft.com/office/powerpoint/2010/main" val="381400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024" y="877282"/>
            <a:ext cx="8531456" cy="4777711"/>
          </a:xfrm>
        </p:spPr>
        <p:txBody>
          <a:bodyPr>
            <a:normAutofit fontScale="90000" lnSpcReduction="10000"/>
          </a:bodyPr>
          <a:lstStyle/>
          <a:p>
            <a:pPr marL="0" indent="0" eaLnBrk="1" fontAlgn="auto" hangingPunct="1">
              <a:spcAft>
                <a:spcPts val="0"/>
              </a:spcAft>
              <a:buClr>
                <a:schemeClr val="accent3"/>
              </a:buClr>
              <a:buNone/>
              <a:defRPr/>
            </a:pPr>
            <a:r>
              <a:rPr lang="en-US" altLang="zh-CN" dirty="0"/>
              <a:t>(1) </a:t>
            </a:r>
            <a:r>
              <a:rPr lang="zh-CN" altLang="en-US" dirty="0"/>
              <a:t>solid：填充</a:t>
            </a:r>
          </a:p>
          <a:p>
            <a:pPr marL="735965" lvl="1" indent="-342900">
              <a:defRPr/>
            </a:pPr>
            <a:r>
              <a:rPr lang="zh-CN" altLang="en-US" dirty="0"/>
              <a:t>android:color指定填充的颜色；</a:t>
            </a:r>
          </a:p>
          <a:p>
            <a:pPr marL="0" indent="0" eaLnBrk="1" fontAlgn="auto" hangingPunct="1">
              <a:spcAft>
                <a:spcPts val="0"/>
              </a:spcAft>
              <a:buClr>
                <a:schemeClr val="accent3"/>
              </a:buClr>
              <a:buNone/>
              <a:defRPr/>
            </a:pPr>
            <a:r>
              <a:rPr lang="en-US" altLang="zh-CN" dirty="0"/>
              <a:t>(2) </a:t>
            </a:r>
            <a:r>
              <a:rPr lang="zh-CN" altLang="en-US" dirty="0"/>
              <a:t>gradient：渐变</a:t>
            </a:r>
          </a:p>
          <a:p>
            <a:pPr marL="735965" lvl="1" indent="-342900">
              <a:defRPr/>
            </a:pPr>
            <a:r>
              <a:rPr lang="zh-CN" altLang="en-US" dirty="0"/>
              <a:t>android:startColor和android:endColor分别为起始和结束颜色，android:angle是渐变角度，必须为45的整数倍。另外渐变默认的模式为android:type="linear"，即线性渐变，可以指定渐变为径向渐变，android:type="radial"，径向渐变需要指定半径android:gradientRadius="50"。</a:t>
            </a:r>
          </a:p>
          <a:p>
            <a:pPr marL="0" indent="0" eaLnBrk="1" fontAlgn="auto" hangingPunct="1">
              <a:spcAft>
                <a:spcPts val="0"/>
              </a:spcAft>
              <a:buClr>
                <a:schemeClr val="accent3"/>
              </a:buClr>
              <a:buNone/>
              <a:defRPr/>
            </a:pPr>
            <a:r>
              <a:rPr lang="en-US" altLang="zh-CN" dirty="0"/>
              <a:t>(3) </a:t>
            </a:r>
            <a:r>
              <a:rPr lang="zh-CN" altLang="en-US" dirty="0"/>
              <a:t>stroke：描边</a:t>
            </a:r>
          </a:p>
          <a:p>
            <a:pPr marL="735965" lvl="1" indent="-342900">
              <a:defRPr/>
            </a:pPr>
            <a:r>
              <a:rPr lang="zh-CN" altLang="en-US" dirty="0"/>
              <a:t>android:width="2dp" 描边的宽度，android:color 描边的颜色。</a:t>
            </a:r>
          </a:p>
          <a:p>
            <a:pPr marL="735965" lvl="1" indent="-342900">
              <a:defRPr/>
            </a:pPr>
            <a:r>
              <a:rPr lang="zh-CN" altLang="en-US" dirty="0"/>
              <a:t>还可以把描边为虚线的形式，设置方式为：</a:t>
            </a:r>
            <a:endParaRPr lang="en-US" altLang="zh-CN" dirty="0"/>
          </a:p>
          <a:p>
            <a:pPr marL="1010602" lvl="2" indent="-342900">
              <a:defRPr/>
            </a:pPr>
            <a:r>
              <a:rPr lang="zh-CN" altLang="en-US" dirty="0"/>
              <a:t>android:dashWidth="5dp" </a:t>
            </a:r>
          </a:p>
          <a:p>
            <a:pPr marL="1010602" lvl="2" indent="-342900">
              <a:defRPr/>
            </a:pPr>
            <a:r>
              <a:rPr lang="zh-CN" altLang="en-US" dirty="0"/>
              <a:t>android:dashGap="3dp"</a:t>
            </a:r>
          </a:p>
        </p:txBody>
      </p:sp>
      <p:sp>
        <p:nvSpPr>
          <p:cNvPr id="59395" name="标题 2"/>
          <p:cNvSpPr>
            <a:spLocks noGrp="1"/>
          </p:cNvSpPr>
          <p:nvPr>
            <p:ph type="title"/>
          </p:nvPr>
        </p:nvSpPr>
        <p:spPr/>
        <p:txBody>
          <a:bodyPr/>
          <a:lstStyle/>
          <a:p>
            <a:pPr eaLnBrk="1" hangingPunct="1"/>
            <a:r>
              <a:rPr lang="en-US" altLang="zh-CN" dirty="0"/>
              <a:t>4.1 </a:t>
            </a:r>
            <a:r>
              <a:rPr lang="zh-CN" altLang="en-US" dirty="0"/>
              <a:t>Shape</a:t>
            </a:r>
          </a:p>
        </p:txBody>
      </p:sp>
    </p:spTree>
    <p:extLst>
      <p:ext uri="{BB962C8B-B14F-4D97-AF65-F5344CB8AC3E}">
        <p14:creationId xmlns:p14="http://schemas.microsoft.com/office/powerpoint/2010/main" val="228193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normAutofit lnSpcReduction="10000"/>
          </a:bodyPr>
          <a:lstStyle/>
          <a:p>
            <a:pPr marL="0" indent="0" eaLnBrk="1" hangingPunct="1">
              <a:buNone/>
            </a:pPr>
            <a:r>
              <a:rPr lang="en-US" altLang="zh-CN" dirty="0"/>
              <a:t>(4) </a:t>
            </a:r>
            <a:r>
              <a:rPr lang="zh-CN" altLang="en-US" dirty="0"/>
              <a:t>corners：圆角</a:t>
            </a:r>
          </a:p>
          <a:p>
            <a:pPr lvl="1" eaLnBrk="1" hangingPunct="1"/>
            <a:r>
              <a:rPr lang="zh-CN" altLang="en-US" dirty="0"/>
              <a:t>android:radius为角的弧度，值越大角越圆。</a:t>
            </a:r>
          </a:p>
          <a:p>
            <a:pPr lvl="1" eaLnBrk="1" hangingPunct="1"/>
            <a:r>
              <a:rPr lang="zh-CN" altLang="en-US" dirty="0"/>
              <a:t>可以把四个角设定成不同的角度，同时设置五个属性，则Radius属性无效。</a:t>
            </a:r>
          </a:p>
          <a:p>
            <a:pPr lvl="2" eaLnBrk="1" hangingPunct="1"/>
            <a:r>
              <a:rPr lang="en-US" altLang="zh-CN" dirty="0" err="1"/>
              <a:t>android:Radius</a:t>
            </a:r>
            <a:r>
              <a:rPr lang="en-US" altLang="zh-CN" dirty="0"/>
              <a:t>="20dp"               </a:t>
            </a:r>
            <a:r>
              <a:rPr lang="en-US" altLang="zh-CN" dirty="0" err="1"/>
              <a:t>设置四个角的半径</a:t>
            </a:r>
            <a:endParaRPr lang="en-US" altLang="zh-CN" dirty="0"/>
          </a:p>
          <a:p>
            <a:pPr lvl="2" eaLnBrk="1" hangingPunct="1"/>
            <a:r>
              <a:rPr lang="en-US" altLang="zh-CN" dirty="0" err="1"/>
              <a:t>android:topLeftRadius</a:t>
            </a:r>
            <a:r>
              <a:rPr lang="en-US" altLang="zh-CN" dirty="0"/>
              <a:t>="20dp"         </a:t>
            </a:r>
            <a:r>
              <a:rPr lang="en-US" altLang="zh-CN" dirty="0" err="1"/>
              <a:t>设置左上角的半径</a:t>
            </a:r>
            <a:r>
              <a:rPr lang="en-US" altLang="zh-CN" dirty="0"/>
              <a:t> </a:t>
            </a:r>
          </a:p>
          <a:p>
            <a:pPr lvl="2" eaLnBrk="1" hangingPunct="1"/>
            <a:r>
              <a:rPr lang="en-US" altLang="zh-CN" dirty="0" err="1"/>
              <a:t>android:topRightRadius</a:t>
            </a:r>
            <a:r>
              <a:rPr lang="en-US" altLang="zh-CN" dirty="0"/>
              <a:t>="20dp"        </a:t>
            </a:r>
            <a:r>
              <a:rPr lang="en-US" altLang="zh-CN" dirty="0" err="1"/>
              <a:t>设置右上角的半径</a:t>
            </a:r>
            <a:r>
              <a:rPr lang="en-US" altLang="zh-CN" dirty="0"/>
              <a:t> </a:t>
            </a:r>
          </a:p>
          <a:p>
            <a:pPr lvl="2" eaLnBrk="1" hangingPunct="1"/>
            <a:r>
              <a:rPr lang="en-US" altLang="zh-CN" dirty="0" err="1"/>
              <a:t>android:bottomLeftRadius</a:t>
            </a:r>
            <a:r>
              <a:rPr lang="en-US" altLang="zh-CN" dirty="0"/>
              <a:t>="20dp"      </a:t>
            </a:r>
            <a:r>
              <a:rPr lang="en-US" altLang="zh-CN" dirty="0" err="1"/>
              <a:t>设置右下角的半径</a:t>
            </a:r>
            <a:r>
              <a:rPr lang="en-US" altLang="zh-CN" dirty="0"/>
              <a:t> </a:t>
            </a:r>
          </a:p>
          <a:p>
            <a:pPr lvl="2" eaLnBrk="1" hangingPunct="1"/>
            <a:r>
              <a:rPr lang="en-US" altLang="zh-CN" dirty="0" err="1"/>
              <a:t>android:bottomRightRadius</a:t>
            </a:r>
            <a:r>
              <a:rPr lang="en-US" altLang="zh-CN" dirty="0"/>
              <a:t>="20dp"     </a:t>
            </a:r>
            <a:r>
              <a:rPr lang="en-US" altLang="zh-CN" dirty="0" err="1"/>
              <a:t>设置左下角的半径</a:t>
            </a:r>
            <a:endParaRPr lang="en-US" altLang="zh-CN" dirty="0"/>
          </a:p>
          <a:p>
            <a:pPr marL="0" indent="0" eaLnBrk="1" hangingPunct="1">
              <a:buNone/>
            </a:pPr>
            <a:r>
              <a:rPr lang="en-US" altLang="zh-CN" dirty="0"/>
              <a:t>(5) </a:t>
            </a:r>
            <a:r>
              <a:rPr lang="en-US" altLang="zh-CN" dirty="0" err="1"/>
              <a:t>padding：间隔</a:t>
            </a:r>
            <a:endParaRPr lang="en-US" altLang="zh-CN" dirty="0"/>
          </a:p>
          <a:p>
            <a:pPr lvl="1" eaLnBrk="1" hangingPunct="1"/>
            <a:r>
              <a:rPr lang="en-US" altLang="zh-CN" dirty="0" err="1"/>
              <a:t>可以设置上下左右四个方向的间隔</a:t>
            </a:r>
            <a:r>
              <a:rPr lang="en-US" altLang="zh-CN" dirty="0"/>
              <a:t>。</a:t>
            </a:r>
          </a:p>
        </p:txBody>
      </p:sp>
      <p:sp>
        <p:nvSpPr>
          <p:cNvPr id="60419" name="标题 2"/>
          <p:cNvSpPr>
            <a:spLocks noGrp="1"/>
          </p:cNvSpPr>
          <p:nvPr>
            <p:ph type="title"/>
          </p:nvPr>
        </p:nvSpPr>
        <p:spPr/>
        <p:txBody>
          <a:bodyPr/>
          <a:lstStyle/>
          <a:p>
            <a:pPr eaLnBrk="1" hangingPunct="1"/>
            <a:r>
              <a:rPr lang="en-US" altLang="zh-CN" dirty="0"/>
              <a:t>4.1 Shape</a:t>
            </a:r>
          </a:p>
        </p:txBody>
      </p:sp>
    </p:spTree>
    <p:extLst>
      <p:ext uri="{BB962C8B-B14F-4D97-AF65-F5344CB8AC3E}">
        <p14:creationId xmlns:p14="http://schemas.microsoft.com/office/powerpoint/2010/main" val="361097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A3A5C-6B2A-4A8D-9922-0E5979C281CE}"/>
              </a:ext>
            </a:extLst>
          </p:cNvPr>
          <p:cNvSpPr>
            <a:spLocks noGrp="1"/>
          </p:cNvSpPr>
          <p:nvPr>
            <p:ph type="title"/>
          </p:nvPr>
        </p:nvSpPr>
        <p:spPr/>
        <p:txBody>
          <a:bodyPr/>
          <a:lstStyle/>
          <a:p>
            <a:r>
              <a:rPr lang="en-US" altLang="zh-CN" dirty="0"/>
              <a:t>4.1 Shape</a:t>
            </a:r>
            <a:endParaRPr lang="zh-CN" altLang="en-US" dirty="0"/>
          </a:p>
        </p:txBody>
      </p:sp>
      <p:sp>
        <p:nvSpPr>
          <p:cNvPr id="3" name="内容占位符 2">
            <a:extLst>
              <a:ext uri="{FF2B5EF4-FFF2-40B4-BE49-F238E27FC236}">
                <a16:creationId xmlns:a16="http://schemas.microsoft.com/office/drawing/2014/main" id="{8C9C372C-6FD7-456F-BA89-F31904C4CC8D}"/>
              </a:ext>
            </a:extLst>
          </p:cNvPr>
          <p:cNvSpPr>
            <a:spLocks noGrp="1"/>
          </p:cNvSpPr>
          <p:nvPr>
            <p:ph idx="1"/>
          </p:nvPr>
        </p:nvSpPr>
        <p:spPr>
          <a:xfrm>
            <a:off x="395130" y="1663957"/>
            <a:ext cx="8531456" cy="3751159"/>
          </a:xfrm>
          <a:solidFill>
            <a:schemeClr val="accent3">
              <a:lumMod val="20000"/>
              <a:lumOff val="80000"/>
            </a:schemeClr>
          </a:solidFill>
          <a:ln>
            <a:solidFill>
              <a:schemeClr val="accent1"/>
            </a:solidFill>
          </a:ln>
        </p:spPr>
        <p:txBody>
          <a:bodyPr>
            <a:normAutofit/>
          </a:bodyPr>
          <a:lstStyle/>
          <a:p>
            <a:pPr marL="0" indent="0">
              <a:buNone/>
            </a:pPr>
            <a:r>
              <a:rPr lang="en-US" altLang="zh-CN" sz="2000" dirty="0"/>
              <a:t>&lt;?xml version="1.0" encoding="utf-8"?&gt;</a:t>
            </a:r>
          </a:p>
          <a:p>
            <a:pPr marL="0" indent="0">
              <a:buNone/>
            </a:pPr>
            <a:r>
              <a:rPr lang="en-US" altLang="zh-CN" sz="2000" dirty="0"/>
              <a:t>&lt;</a:t>
            </a:r>
            <a:r>
              <a:rPr lang="en-US" altLang="zh-CN" sz="2000" b="1" dirty="0">
                <a:solidFill>
                  <a:srgbClr val="C00000"/>
                </a:solidFill>
              </a:rPr>
              <a:t>shape</a:t>
            </a:r>
            <a:r>
              <a:rPr lang="en-US" altLang="zh-CN" sz="2000" dirty="0"/>
              <a:t> </a:t>
            </a:r>
            <a:r>
              <a:rPr lang="en-US" altLang="zh-CN" sz="2000" dirty="0" err="1"/>
              <a:t>xmlns:android</a:t>
            </a:r>
            <a:r>
              <a:rPr lang="en-US" altLang="zh-CN" sz="2000" dirty="0"/>
              <a:t>="http://schemas.android.com/</a:t>
            </a:r>
            <a:r>
              <a:rPr lang="en-US" altLang="zh-CN" sz="2000" dirty="0" err="1"/>
              <a:t>apk</a:t>
            </a:r>
            <a:r>
              <a:rPr lang="en-US" altLang="zh-CN" sz="2000" dirty="0"/>
              <a:t>/res/android"</a:t>
            </a:r>
          </a:p>
          <a:p>
            <a:pPr marL="0" indent="0">
              <a:buNone/>
            </a:pPr>
            <a:r>
              <a:rPr lang="en-US" altLang="zh-CN" sz="2000" dirty="0"/>
              <a:t>    </a:t>
            </a:r>
            <a:r>
              <a:rPr lang="en-US" altLang="zh-CN" sz="2000" dirty="0" err="1"/>
              <a:t>android:shape</a:t>
            </a:r>
            <a:r>
              <a:rPr lang="en-US" altLang="zh-CN" sz="2000" dirty="0"/>
              <a:t>="</a:t>
            </a:r>
            <a:r>
              <a:rPr lang="en-US" altLang="zh-CN" sz="2000" b="1" dirty="0">
                <a:solidFill>
                  <a:srgbClr val="C00000"/>
                </a:solidFill>
              </a:rPr>
              <a:t>rectangle</a:t>
            </a:r>
            <a:r>
              <a:rPr lang="en-US" altLang="zh-CN" sz="2000" dirty="0"/>
              <a:t>"&gt;</a:t>
            </a:r>
          </a:p>
          <a:p>
            <a:pPr marL="0" indent="0">
              <a:buNone/>
            </a:pPr>
            <a:r>
              <a:rPr lang="en-US" altLang="zh-CN" sz="2000" dirty="0"/>
              <a:t>    &lt;</a:t>
            </a:r>
            <a:r>
              <a:rPr lang="en-US" altLang="zh-CN" sz="2000" b="1" dirty="0">
                <a:solidFill>
                  <a:srgbClr val="C00000"/>
                </a:solidFill>
              </a:rPr>
              <a:t>corners</a:t>
            </a:r>
            <a:r>
              <a:rPr lang="en-US" altLang="zh-CN" sz="2000" dirty="0"/>
              <a:t> </a:t>
            </a:r>
            <a:r>
              <a:rPr lang="en-US" altLang="zh-CN" sz="2000" dirty="0" err="1"/>
              <a:t>android:radius</a:t>
            </a:r>
            <a:r>
              <a:rPr lang="en-US" altLang="zh-CN" sz="2000" dirty="0"/>
              <a:t>="10dp"&gt;&lt;/corners&gt;</a:t>
            </a:r>
          </a:p>
          <a:p>
            <a:pPr marL="0" indent="0">
              <a:buNone/>
            </a:pPr>
            <a:r>
              <a:rPr lang="en-US" altLang="zh-CN" sz="2000" dirty="0"/>
              <a:t>    &lt;</a:t>
            </a:r>
            <a:r>
              <a:rPr lang="en-US" altLang="zh-CN" sz="2000" b="1" dirty="0"/>
              <a:t>solid</a:t>
            </a:r>
            <a:r>
              <a:rPr lang="en-US" altLang="zh-CN" sz="2000" dirty="0"/>
              <a:t> </a:t>
            </a:r>
            <a:r>
              <a:rPr lang="en-US" altLang="zh-CN" sz="2000" dirty="0" err="1"/>
              <a:t>android:color</a:t>
            </a:r>
            <a:r>
              <a:rPr lang="en-US" altLang="zh-CN" sz="2000" dirty="0"/>
              <a:t>="@color/</a:t>
            </a:r>
            <a:r>
              <a:rPr lang="en-US" altLang="zh-CN" sz="2000" dirty="0" err="1"/>
              <a:t>colorPrimary</a:t>
            </a:r>
            <a:r>
              <a:rPr lang="en-US" altLang="zh-CN" sz="2000" dirty="0"/>
              <a:t>"&gt;&lt;/solid&gt;</a:t>
            </a:r>
          </a:p>
          <a:p>
            <a:pPr marL="0" indent="0">
              <a:buNone/>
            </a:pPr>
            <a:r>
              <a:rPr lang="en-US" altLang="zh-CN" sz="2000" dirty="0"/>
              <a:t>    &lt;</a:t>
            </a:r>
            <a:r>
              <a:rPr lang="en-US" altLang="zh-CN" sz="2000" b="1" dirty="0"/>
              <a:t>padding</a:t>
            </a:r>
            <a:r>
              <a:rPr lang="en-US" altLang="zh-CN" sz="2000" dirty="0"/>
              <a:t> </a:t>
            </a:r>
            <a:r>
              <a:rPr lang="en-US" altLang="zh-CN" sz="2000" dirty="0" err="1"/>
              <a:t>android:bottom</a:t>
            </a:r>
            <a:r>
              <a:rPr lang="en-US" altLang="zh-CN" sz="2000" dirty="0"/>
              <a:t>="12dp"</a:t>
            </a:r>
          </a:p>
          <a:p>
            <a:pPr marL="0" indent="0">
              <a:buNone/>
            </a:pPr>
            <a:r>
              <a:rPr lang="en-US" altLang="zh-CN" sz="2000" dirty="0"/>
              <a:t>        </a:t>
            </a:r>
            <a:r>
              <a:rPr lang="en-US" altLang="zh-CN" sz="2000" dirty="0" err="1"/>
              <a:t>android:left</a:t>
            </a:r>
            <a:r>
              <a:rPr lang="en-US" altLang="zh-CN" sz="2000" dirty="0"/>
              <a:t>="12dp"</a:t>
            </a:r>
          </a:p>
          <a:p>
            <a:pPr marL="0" indent="0">
              <a:buNone/>
            </a:pPr>
            <a:r>
              <a:rPr lang="en-US" altLang="zh-CN" sz="2000" dirty="0"/>
              <a:t>        </a:t>
            </a:r>
            <a:r>
              <a:rPr lang="en-US" altLang="zh-CN" sz="2000" dirty="0" err="1"/>
              <a:t>android:right</a:t>
            </a:r>
            <a:r>
              <a:rPr lang="en-US" altLang="zh-CN" sz="2000" dirty="0"/>
              <a:t>="12dp"</a:t>
            </a:r>
          </a:p>
          <a:p>
            <a:pPr marL="0" indent="0">
              <a:buNone/>
            </a:pPr>
            <a:r>
              <a:rPr lang="en-US" altLang="zh-CN" sz="2000" dirty="0"/>
              <a:t>        </a:t>
            </a:r>
            <a:r>
              <a:rPr lang="en-US" altLang="zh-CN" sz="2000" dirty="0" err="1"/>
              <a:t>android:top</a:t>
            </a:r>
            <a:r>
              <a:rPr lang="en-US" altLang="zh-CN" sz="2000" dirty="0"/>
              <a:t>="12dp"&gt;&lt;/padding&gt;</a:t>
            </a:r>
          </a:p>
          <a:p>
            <a:pPr marL="0" indent="0">
              <a:buNone/>
            </a:pPr>
            <a:r>
              <a:rPr lang="en-US" altLang="zh-CN" sz="2000" dirty="0"/>
              <a:t>&lt;/shape&gt;</a:t>
            </a:r>
            <a:endParaRPr lang="zh-CN" altLang="en-US" sz="2000" dirty="0"/>
          </a:p>
        </p:txBody>
      </p:sp>
      <p:sp>
        <p:nvSpPr>
          <p:cNvPr id="7" name="文本框 6">
            <a:extLst>
              <a:ext uri="{FF2B5EF4-FFF2-40B4-BE49-F238E27FC236}">
                <a16:creationId xmlns:a16="http://schemas.microsoft.com/office/drawing/2014/main" id="{9534B083-E01F-4AA2-BB65-04C09E37DE3B}"/>
              </a:ext>
            </a:extLst>
          </p:cNvPr>
          <p:cNvSpPr txBox="1"/>
          <p:nvPr/>
        </p:nvSpPr>
        <p:spPr>
          <a:xfrm>
            <a:off x="395130" y="874552"/>
            <a:ext cx="7849278" cy="707886"/>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定义一个填充色为指定填充色的圆角角矩形，放到</a:t>
            </a:r>
            <a:r>
              <a:rPr lang="en-US" altLang="zh-CN" sz="2000" b="1" dirty="0">
                <a:latin typeface="黑体" panose="02010609060101010101" pitchFamily="49" charset="-122"/>
                <a:ea typeface="黑体" panose="02010609060101010101" pitchFamily="49" charset="-122"/>
              </a:rPr>
              <a:t>drawable</a:t>
            </a:r>
            <a:r>
              <a:rPr lang="zh-CN" altLang="en-US" sz="2000" b="1" dirty="0">
                <a:latin typeface="黑体" panose="02010609060101010101" pitchFamily="49" charset="-122"/>
                <a:ea typeface="黑体" panose="02010609060101010101" pitchFamily="49" charset="-122"/>
              </a:rPr>
              <a:t>目录。然后可以为</a:t>
            </a:r>
            <a:r>
              <a:rPr lang="en-US" altLang="zh-CN" sz="2000" b="1" dirty="0">
                <a:latin typeface="黑体" panose="02010609060101010101" pitchFamily="49" charset="-122"/>
                <a:ea typeface="黑体" panose="02010609060101010101" pitchFamily="49" charset="-122"/>
              </a:rPr>
              <a:t>Button</a:t>
            </a:r>
            <a:r>
              <a:rPr lang="zh-CN" altLang="en-US" sz="2000" b="1" dirty="0">
                <a:latin typeface="黑体" panose="02010609060101010101" pitchFamily="49" charset="-122"/>
                <a:ea typeface="黑体" panose="02010609060101010101" pitchFamily="49" charset="-122"/>
              </a:rPr>
              <a:t>设置属性：</a:t>
            </a:r>
            <a:r>
              <a:rPr lang="en-US" altLang="zh-CN" sz="2000" b="1" dirty="0">
                <a:latin typeface="黑体" panose="02010609060101010101" pitchFamily="49" charset="-122"/>
                <a:ea typeface="黑体" panose="02010609060101010101" pitchFamily="49" charset="-122"/>
              </a:rPr>
              <a:t>background = “”</a:t>
            </a:r>
            <a:endParaRPr lang="zh-CN" altLang="en-US" sz="2000" b="1" dirty="0">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4CA3F128-BDFD-43CE-8B16-E2A988C03FDB}"/>
              </a:ext>
            </a:extLst>
          </p:cNvPr>
          <p:cNvPicPr>
            <a:picLocks noChangeAspect="1"/>
          </p:cNvPicPr>
          <p:nvPr/>
        </p:nvPicPr>
        <p:blipFill>
          <a:blip r:embed="rId2"/>
          <a:stretch>
            <a:fillRect/>
          </a:stretch>
        </p:blipFill>
        <p:spPr>
          <a:xfrm>
            <a:off x="4572000" y="4592231"/>
            <a:ext cx="4354586" cy="713539"/>
          </a:xfrm>
          <a:prstGeom prst="rect">
            <a:avLst/>
          </a:prstGeom>
        </p:spPr>
      </p:pic>
    </p:spTree>
    <p:extLst>
      <p:ext uri="{BB962C8B-B14F-4D97-AF65-F5344CB8AC3E}">
        <p14:creationId xmlns:p14="http://schemas.microsoft.com/office/powerpoint/2010/main" val="236808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395536" y="913284"/>
            <a:ext cx="8229600" cy="4392488"/>
          </a:xfrm>
        </p:spPr>
        <p:txBody>
          <a:bodyPr>
            <a:normAutofit lnSpcReduction="10000"/>
          </a:bodyPr>
          <a:lstStyle/>
          <a:p>
            <a:pPr>
              <a:lnSpc>
                <a:spcPct val="150000"/>
              </a:lnSpc>
            </a:pPr>
            <a:r>
              <a:rPr lang="en-US" altLang="zh-CN" sz="2400" dirty="0"/>
              <a:t>Selector</a:t>
            </a:r>
            <a:r>
              <a:rPr lang="zh-CN" altLang="en-US" sz="2400" dirty="0"/>
              <a:t>主要是用来改变</a:t>
            </a:r>
            <a:r>
              <a:rPr lang="en-US" altLang="zh-CN" sz="2400" dirty="0" err="1"/>
              <a:t>ListView</a:t>
            </a:r>
            <a:r>
              <a:rPr lang="zh-CN" altLang="en-US" sz="2400" dirty="0"/>
              <a:t>和</a:t>
            </a:r>
            <a:r>
              <a:rPr lang="en-US" altLang="zh-CN" sz="2400" dirty="0"/>
              <a:t>Button</a:t>
            </a:r>
            <a:r>
              <a:rPr lang="zh-CN" altLang="en-US" sz="2400" dirty="0"/>
              <a:t>控件的默认背景。</a:t>
            </a:r>
            <a:endParaRPr lang="en-US" altLang="zh-CN" sz="2400" dirty="0"/>
          </a:p>
          <a:p>
            <a:pPr lvl="1">
              <a:lnSpc>
                <a:spcPct val="150000"/>
              </a:lnSpc>
            </a:pPr>
            <a:r>
              <a:rPr lang="zh-CN" altLang="en-US" sz="2000" dirty="0"/>
              <a:t>比如：一个按钮的背景，默认时是一个形状，按下时是一个形状，不可操作时又是另一个形状。有时候，不同状态下改变的不只是背景、图片等，文字颜色也会相应改变。</a:t>
            </a:r>
            <a:endParaRPr lang="en-US" altLang="zh-CN" sz="2000" dirty="0"/>
          </a:p>
          <a:p>
            <a:pPr lvl="1">
              <a:lnSpc>
                <a:spcPct val="150000"/>
              </a:lnSpc>
            </a:pPr>
            <a:r>
              <a:rPr lang="en-US" altLang="zh-CN" sz="2000" dirty="0"/>
              <a:t>selector</a:t>
            </a:r>
            <a:r>
              <a:rPr lang="zh-CN" altLang="en-US" sz="2000" dirty="0"/>
              <a:t>标签中可以添加一个或多个</a:t>
            </a:r>
            <a:r>
              <a:rPr lang="en-US" altLang="zh-CN" sz="2000" b="1" dirty="0"/>
              <a:t>item</a:t>
            </a:r>
            <a:r>
              <a:rPr lang="zh-CN" altLang="en-US" sz="2000" b="1" dirty="0"/>
              <a:t>子标签</a:t>
            </a:r>
            <a:r>
              <a:rPr lang="zh-CN" altLang="en-US" sz="2000" dirty="0"/>
              <a:t>，而相应的状态是在</a:t>
            </a:r>
            <a:r>
              <a:rPr lang="en-US" altLang="zh-CN" sz="2000" dirty="0"/>
              <a:t>item</a:t>
            </a:r>
            <a:r>
              <a:rPr lang="zh-CN" altLang="en-US" sz="2000" dirty="0"/>
              <a:t>标签中定义的。</a:t>
            </a:r>
            <a:endParaRPr lang="en-US" altLang="zh-CN" sz="2000" dirty="0"/>
          </a:p>
          <a:p>
            <a:pPr lvl="1">
              <a:lnSpc>
                <a:spcPct val="150000"/>
              </a:lnSpc>
            </a:pPr>
            <a:r>
              <a:rPr lang="zh-CN" altLang="en-US" sz="2000" dirty="0">
                <a:solidFill>
                  <a:srgbClr val="FF0000"/>
                </a:solidFill>
              </a:rPr>
              <a:t>利用 </a:t>
            </a:r>
            <a:r>
              <a:rPr lang="en-US" altLang="zh-CN" sz="2000" dirty="0">
                <a:solidFill>
                  <a:srgbClr val="FF0000"/>
                </a:solidFill>
              </a:rPr>
              <a:t>xml </a:t>
            </a:r>
            <a:r>
              <a:rPr lang="zh-CN" altLang="en-US" sz="2000" dirty="0">
                <a:solidFill>
                  <a:srgbClr val="FF0000"/>
                </a:solidFill>
              </a:rPr>
              <a:t>文件</a:t>
            </a:r>
            <a:r>
              <a:rPr lang="zh-CN" altLang="en-US" sz="2000" dirty="0"/>
              <a:t>描述，可以作为两种资源使用：</a:t>
            </a:r>
            <a:r>
              <a:rPr lang="en-US" altLang="zh-CN" sz="2000" dirty="0"/>
              <a:t>drawable</a:t>
            </a:r>
            <a:r>
              <a:rPr lang="zh-CN" altLang="en-US" sz="2000" dirty="0"/>
              <a:t>和</a:t>
            </a:r>
            <a:r>
              <a:rPr lang="en-US" altLang="zh-CN" sz="2000" dirty="0"/>
              <a:t>color</a:t>
            </a:r>
            <a:r>
              <a:rPr lang="zh-CN" altLang="en-US" sz="2000" dirty="0"/>
              <a:t>。作为</a:t>
            </a:r>
            <a:r>
              <a:rPr lang="en-US" altLang="zh-CN" sz="2000" dirty="0"/>
              <a:t>drawable</a:t>
            </a:r>
            <a:r>
              <a:rPr lang="zh-CN" altLang="en-US" sz="2000" dirty="0"/>
              <a:t>资源使用时，一般和</a:t>
            </a:r>
            <a:r>
              <a:rPr lang="en-US" altLang="zh-CN" sz="2000" dirty="0"/>
              <a:t>shape</a:t>
            </a:r>
            <a:r>
              <a:rPr lang="zh-CN" altLang="en-US" sz="2000" dirty="0"/>
              <a:t>一样放于</a:t>
            </a:r>
            <a:r>
              <a:rPr lang="en-US" altLang="zh-CN" sz="2000" b="1" dirty="0"/>
              <a:t>drawable</a:t>
            </a:r>
            <a:r>
              <a:rPr lang="zh-CN" altLang="en-US" sz="2000" b="1" dirty="0"/>
              <a:t>目录</a:t>
            </a:r>
            <a:r>
              <a:rPr lang="zh-CN" altLang="en-US" sz="2000" dirty="0"/>
              <a:t>下。作为</a:t>
            </a:r>
            <a:r>
              <a:rPr lang="en-US" altLang="zh-CN" sz="2000" dirty="0"/>
              <a:t>color</a:t>
            </a:r>
            <a:r>
              <a:rPr lang="zh-CN" altLang="en-US" sz="2000" dirty="0"/>
              <a:t>资源使用时，则放于</a:t>
            </a:r>
            <a:r>
              <a:rPr lang="en-US" altLang="zh-CN" sz="2000" b="1" dirty="0"/>
              <a:t>color</a:t>
            </a:r>
            <a:r>
              <a:rPr lang="zh-CN" altLang="en-US" sz="2000" b="1" dirty="0"/>
              <a:t>目录</a:t>
            </a:r>
            <a:r>
              <a:rPr lang="zh-CN" altLang="en-US" sz="2000" dirty="0"/>
              <a:t>下。</a:t>
            </a:r>
          </a:p>
          <a:p>
            <a:pPr lvl="1">
              <a:lnSpc>
                <a:spcPct val="150000"/>
              </a:lnSpc>
            </a:pPr>
            <a:endParaRPr lang="zh-CN" altLang="en-US" sz="2000" dirty="0"/>
          </a:p>
        </p:txBody>
      </p:sp>
      <p:sp>
        <p:nvSpPr>
          <p:cNvPr id="61443" name="标题 2"/>
          <p:cNvSpPr>
            <a:spLocks noGrp="1"/>
          </p:cNvSpPr>
          <p:nvPr>
            <p:ph type="title"/>
          </p:nvPr>
        </p:nvSpPr>
        <p:spPr/>
        <p:txBody>
          <a:bodyPr/>
          <a:lstStyle/>
          <a:p>
            <a:pPr eaLnBrk="1" hangingPunct="1"/>
            <a:r>
              <a:rPr lang="en-US" altLang="zh-CN" dirty="0"/>
              <a:t>4.2 </a:t>
            </a:r>
            <a:r>
              <a:rPr lang="zh-CN" altLang="en-US" dirty="0"/>
              <a:t>Selector</a:t>
            </a:r>
          </a:p>
        </p:txBody>
      </p:sp>
    </p:spTree>
    <p:extLst>
      <p:ext uri="{BB962C8B-B14F-4D97-AF65-F5344CB8AC3E}">
        <p14:creationId xmlns:p14="http://schemas.microsoft.com/office/powerpoint/2010/main" val="339499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BEA45C-EFF8-4BC5-A2ED-81C7D706E06D}"/>
              </a:ext>
            </a:extLst>
          </p:cNvPr>
          <p:cNvSpPr>
            <a:spLocks noGrp="1"/>
          </p:cNvSpPr>
          <p:nvPr>
            <p:ph idx="1"/>
          </p:nvPr>
        </p:nvSpPr>
        <p:spPr>
          <a:xfrm>
            <a:off x="0" y="1057300"/>
            <a:ext cx="9144000" cy="4015039"/>
          </a:xfrm>
          <a:solidFill>
            <a:schemeClr val="accent3">
              <a:lumMod val="20000"/>
              <a:lumOff val="80000"/>
            </a:schemeClr>
          </a:solidFill>
        </p:spPr>
        <p:txBody>
          <a:bodyPr>
            <a:normAutofit/>
          </a:bodyPr>
          <a:lstStyle/>
          <a:p>
            <a:pPr marL="0" indent="0">
              <a:lnSpc>
                <a:spcPct val="110000"/>
              </a:lnSpc>
              <a:spcBef>
                <a:spcPts val="0"/>
              </a:spcBef>
              <a:buNone/>
            </a:pPr>
            <a:r>
              <a:rPr lang="en-US" altLang="zh-CN" sz="1800" dirty="0"/>
              <a:t>&lt;?xml version="1.0" encoding="utf-8"?&gt;</a:t>
            </a:r>
          </a:p>
          <a:p>
            <a:pPr marL="0" indent="0">
              <a:lnSpc>
                <a:spcPct val="110000"/>
              </a:lnSpc>
              <a:spcBef>
                <a:spcPts val="0"/>
              </a:spcBef>
              <a:buNone/>
            </a:pPr>
            <a:r>
              <a:rPr lang="en-US" altLang="zh-CN" sz="1800" dirty="0"/>
              <a:t>&lt;</a:t>
            </a:r>
            <a:r>
              <a:rPr lang="en-US" altLang="zh-CN" sz="1800" b="1" dirty="0">
                <a:solidFill>
                  <a:srgbClr val="C00000"/>
                </a:solidFill>
              </a:rPr>
              <a:t>selector</a:t>
            </a:r>
            <a:r>
              <a:rPr lang="en-US" altLang="zh-CN" sz="1800" dirty="0"/>
              <a:t> </a:t>
            </a:r>
            <a:r>
              <a:rPr lang="en-US" altLang="zh-CN" sz="1800" dirty="0" err="1"/>
              <a:t>xmlns:android</a:t>
            </a:r>
            <a:r>
              <a:rPr lang="en-US" altLang="zh-CN" sz="1800" dirty="0"/>
              <a:t>="http://schemas.android.com/</a:t>
            </a:r>
            <a:r>
              <a:rPr lang="en-US" altLang="zh-CN" sz="1800" dirty="0" err="1"/>
              <a:t>apk</a:t>
            </a:r>
            <a:r>
              <a:rPr lang="en-US" altLang="zh-CN" sz="1800" dirty="0"/>
              <a:t>/res/android"&gt;</a:t>
            </a:r>
          </a:p>
          <a:p>
            <a:pPr marL="0" indent="0">
              <a:lnSpc>
                <a:spcPct val="110000"/>
              </a:lnSpc>
              <a:spcBef>
                <a:spcPts val="0"/>
              </a:spcBef>
              <a:buNone/>
            </a:pPr>
            <a:r>
              <a:rPr lang="en-US" altLang="zh-CN" sz="1800" dirty="0">
                <a:solidFill>
                  <a:schemeClr val="tx1">
                    <a:lumMod val="50000"/>
                    <a:lumOff val="50000"/>
                  </a:schemeClr>
                </a:solidFill>
              </a:rPr>
              <a:t>    &lt;!-- </a:t>
            </a:r>
            <a:r>
              <a:rPr lang="zh-CN" altLang="en-US" sz="1800" dirty="0">
                <a:solidFill>
                  <a:schemeClr val="tx1">
                    <a:lumMod val="50000"/>
                    <a:lumOff val="50000"/>
                  </a:schemeClr>
                </a:solidFill>
              </a:rPr>
              <a:t>不可用时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a:t>
            </a:r>
            <a:r>
              <a:rPr lang="en-US" altLang="zh-CN" sz="1800" b="1" dirty="0" err="1">
                <a:solidFill>
                  <a:srgbClr val="FF0000"/>
                </a:solidFill>
              </a:rPr>
              <a:t>drawable</a:t>
            </a:r>
            <a:r>
              <a:rPr lang="en-US" altLang="zh-CN" sz="1800" dirty="0"/>
              <a:t>="@drawable/</a:t>
            </a:r>
            <a:r>
              <a:rPr lang="en-US" altLang="zh-CN" sz="1800" dirty="0" err="1"/>
              <a:t>bg_btn_disable</a:t>
            </a:r>
            <a:r>
              <a:rPr lang="en-US" altLang="zh-CN" sz="1800" dirty="0"/>
              <a:t>" </a:t>
            </a:r>
            <a:r>
              <a:rPr lang="en-US" altLang="zh-CN" sz="1800" dirty="0" err="1"/>
              <a:t>android:</a:t>
            </a:r>
            <a:r>
              <a:rPr lang="en-US" altLang="zh-CN" sz="1800" b="1" dirty="0" err="1"/>
              <a:t>state_enabled</a:t>
            </a:r>
            <a:r>
              <a:rPr lang="en-US" altLang="zh-CN" sz="1800" dirty="0"/>
              <a:t>="false"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按压时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android:drawable</a:t>
            </a:r>
            <a:r>
              <a:rPr lang="en-US" altLang="zh-CN" sz="1800" dirty="0"/>
              <a:t>="@drawable/</a:t>
            </a:r>
            <a:r>
              <a:rPr lang="en-US" altLang="zh-CN" sz="1800" dirty="0" err="1"/>
              <a:t>bg_btn_pressed</a:t>
            </a:r>
            <a:r>
              <a:rPr lang="en-US" altLang="zh-CN" sz="1800" dirty="0"/>
              <a:t>" </a:t>
            </a:r>
            <a:r>
              <a:rPr lang="en-US" altLang="zh-CN" sz="1800" dirty="0" err="1"/>
              <a:t>android:</a:t>
            </a:r>
            <a:r>
              <a:rPr lang="en-US" altLang="zh-CN" sz="1800" b="1" dirty="0" err="1"/>
              <a:t>state_pressed</a:t>
            </a:r>
            <a:r>
              <a:rPr lang="en-US" altLang="zh-CN" sz="1800" dirty="0"/>
              <a:t>="true" /&gt;</a:t>
            </a:r>
          </a:p>
          <a:p>
            <a:pPr marL="0" indent="0">
              <a:lnSpc>
                <a:spcPct val="110000"/>
              </a:lnSpc>
              <a:spcBef>
                <a:spcPts val="0"/>
              </a:spcBef>
              <a:buNone/>
            </a:pPr>
            <a:r>
              <a:rPr lang="en-US" altLang="zh-CN" sz="1800" dirty="0">
                <a:solidFill>
                  <a:schemeClr val="tx1">
                    <a:lumMod val="50000"/>
                    <a:lumOff val="50000"/>
                  </a:schemeClr>
                </a:solidFill>
              </a:rPr>
              <a:t>    &lt;!-- </a:t>
            </a:r>
            <a:r>
              <a:rPr lang="zh-CN" altLang="en-US" sz="1800" dirty="0">
                <a:solidFill>
                  <a:schemeClr val="tx1">
                    <a:lumMod val="50000"/>
                    <a:lumOff val="50000"/>
                  </a:schemeClr>
                </a:solidFill>
              </a:rPr>
              <a:t>被选中时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android:drawable</a:t>
            </a:r>
            <a:r>
              <a:rPr lang="en-US" altLang="zh-CN" sz="1800" dirty="0"/>
              <a:t>="@drawable/</a:t>
            </a:r>
            <a:r>
              <a:rPr lang="en-US" altLang="zh-CN" sz="1800" dirty="0" err="1"/>
              <a:t>bg_btn_selected</a:t>
            </a:r>
            <a:r>
              <a:rPr lang="en-US" altLang="zh-CN" sz="1800" dirty="0"/>
              <a:t>" </a:t>
            </a:r>
            <a:r>
              <a:rPr lang="en-US" altLang="zh-CN" sz="1800" dirty="0" err="1"/>
              <a:t>android:</a:t>
            </a:r>
            <a:r>
              <a:rPr lang="en-US" altLang="zh-CN" sz="1800" b="1" dirty="0" err="1"/>
              <a:t>state_selected</a:t>
            </a:r>
            <a:r>
              <a:rPr lang="en-US" altLang="zh-CN" sz="1800" dirty="0"/>
              <a:t>="true"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被激活时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android:drawable</a:t>
            </a:r>
            <a:r>
              <a:rPr lang="en-US" altLang="zh-CN" sz="1800" dirty="0"/>
              <a:t>="@drawable/</a:t>
            </a:r>
            <a:r>
              <a:rPr lang="en-US" altLang="zh-CN" sz="1800" dirty="0" err="1"/>
              <a:t>bg_btn_activated</a:t>
            </a:r>
            <a:r>
              <a:rPr lang="en-US" altLang="zh-CN" sz="1800" dirty="0"/>
              <a:t>" </a:t>
            </a:r>
            <a:r>
              <a:rPr lang="en-US" altLang="zh-CN" sz="1800" dirty="0" err="1"/>
              <a:t>android:</a:t>
            </a:r>
            <a:r>
              <a:rPr lang="en-US" altLang="zh-CN" sz="1800" b="1" dirty="0" err="1"/>
              <a:t>state_activated</a:t>
            </a:r>
            <a:r>
              <a:rPr lang="en-US" altLang="zh-CN" sz="1800" b="1" dirty="0"/>
              <a:t> </a:t>
            </a:r>
            <a:r>
              <a:rPr lang="en-US" altLang="zh-CN" sz="1800" dirty="0"/>
              <a:t>="true"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默认时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android:drawable</a:t>
            </a:r>
            <a:r>
              <a:rPr lang="en-US" altLang="zh-CN" sz="1800" dirty="0"/>
              <a:t>="@drawable/</a:t>
            </a:r>
            <a:r>
              <a:rPr lang="en-US" altLang="zh-CN" sz="1800" dirty="0" err="1"/>
              <a:t>bg_btn_normal</a:t>
            </a:r>
            <a:r>
              <a:rPr lang="en-US" altLang="zh-CN" sz="1800" dirty="0"/>
              <a:t>" /&gt;</a:t>
            </a:r>
          </a:p>
          <a:p>
            <a:pPr marL="0" indent="0">
              <a:lnSpc>
                <a:spcPct val="110000"/>
              </a:lnSpc>
              <a:spcBef>
                <a:spcPts val="0"/>
              </a:spcBef>
              <a:buNone/>
            </a:pPr>
            <a:r>
              <a:rPr lang="en-US" altLang="zh-CN" sz="1800" dirty="0"/>
              <a:t>&lt;/selector&gt;</a:t>
            </a:r>
            <a:endParaRPr lang="zh-CN" altLang="en-US" sz="1800" dirty="0"/>
          </a:p>
        </p:txBody>
      </p:sp>
      <p:sp>
        <p:nvSpPr>
          <p:cNvPr id="4" name="矩形 3">
            <a:extLst>
              <a:ext uri="{FF2B5EF4-FFF2-40B4-BE49-F238E27FC236}">
                <a16:creationId xmlns:a16="http://schemas.microsoft.com/office/drawing/2014/main" id="{5A992FB8-9CDA-4D0B-A51F-49AFD6EB48D7}"/>
              </a:ext>
            </a:extLst>
          </p:cNvPr>
          <p:cNvSpPr/>
          <p:nvPr/>
        </p:nvSpPr>
        <p:spPr>
          <a:xfrm>
            <a:off x="107504" y="498645"/>
            <a:ext cx="8424936" cy="400110"/>
          </a:xfrm>
          <a:prstGeom prst="rect">
            <a:avLst/>
          </a:prstGeom>
        </p:spPr>
        <p:txBody>
          <a:bodyPr wrap="square">
            <a:spAutoFit/>
          </a:bodyPr>
          <a:lstStyle/>
          <a:p>
            <a:r>
              <a:rPr lang="zh-CN" altLang="en-US" sz="2000" b="1" dirty="0"/>
              <a:t>示例：</a:t>
            </a:r>
            <a:r>
              <a:rPr lang="en-US" altLang="zh-CN" sz="2000" b="1" dirty="0">
                <a:solidFill>
                  <a:srgbClr val="C00000"/>
                </a:solidFill>
              </a:rPr>
              <a:t>bg_btn_selector.xml</a:t>
            </a:r>
            <a:r>
              <a:rPr lang="zh-CN" altLang="en-US" sz="2000" b="1" dirty="0"/>
              <a:t>的代码，用于</a:t>
            </a:r>
            <a:r>
              <a:rPr lang="zh-CN" altLang="en-US" sz="2000" b="1" dirty="0">
                <a:solidFill>
                  <a:srgbClr val="FF0000"/>
                </a:solidFill>
              </a:rPr>
              <a:t>按钮的背景</a:t>
            </a:r>
            <a:r>
              <a:rPr lang="en-US" altLang="zh-CN" sz="2000" b="1" dirty="0">
                <a:solidFill>
                  <a:srgbClr val="FF0000"/>
                </a:solidFill>
              </a:rPr>
              <a:t>background</a:t>
            </a:r>
            <a:r>
              <a:rPr lang="zh-CN" altLang="en-US" sz="2000" b="1" dirty="0"/>
              <a:t>：</a:t>
            </a:r>
          </a:p>
        </p:txBody>
      </p:sp>
    </p:spTree>
    <p:extLst>
      <p:ext uri="{BB962C8B-B14F-4D97-AF65-F5344CB8AC3E}">
        <p14:creationId xmlns:p14="http://schemas.microsoft.com/office/powerpoint/2010/main" val="31113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395536" y="913284"/>
            <a:ext cx="8229600" cy="697260"/>
          </a:xfrm>
        </p:spPr>
        <p:txBody>
          <a:bodyPr>
            <a:normAutofit/>
          </a:bodyPr>
          <a:lstStyle/>
          <a:p>
            <a:pPr lvl="1"/>
            <a:r>
              <a:rPr lang="zh-CN" altLang="en-US" dirty="0"/>
              <a:t>以</a:t>
            </a:r>
            <a:r>
              <a:rPr lang="zh-CN" altLang="en-US" b="1" dirty="0"/>
              <a:t>Button</a:t>
            </a:r>
            <a:r>
              <a:rPr lang="zh-CN" altLang="en-US" dirty="0"/>
              <a:t>为例，关键状态属性如下：</a:t>
            </a:r>
          </a:p>
        </p:txBody>
      </p:sp>
      <p:sp>
        <p:nvSpPr>
          <p:cNvPr id="61443" name="标题 2"/>
          <p:cNvSpPr>
            <a:spLocks noGrp="1"/>
          </p:cNvSpPr>
          <p:nvPr>
            <p:ph type="title"/>
          </p:nvPr>
        </p:nvSpPr>
        <p:spPr/>
        <p:txBody>
          <a:bodyPr/>
          <a:lstStyle/>
          <a:p>
            <a:pPr eaLnBrk="1" hangingPunct="1"/>
            <a:r>
              <a:rPr lang="en-US" altLang="zh-CN" dirty="0"/>
              <a:t>4.2 </a:t>
            </a:r>
            <a:r>
              <a:rPr lang="zh-CN" altLang="en-US" dirty="0"/>
              <a:t>Selector</a:t>
            </a:r>
          </a:p>
        </p:txBody>
      </p:sp>
      <p:graphicFrame>
        <p:nvGraphicFramePr>
          <p:cNvPr id="6" name="表格 5"/>
          <p:cNvGraphicFramePr/>
          <p:nvPr>
            <p:extLst>
              <p:ext uri="{D42A27DB-BD31-4B8C-83A1-F6EECF244321}">
                <p14:modId xmlns:p14="http://schemas.microsoft.com/office/powerpoint/2010/main" val="1473295513"/>
              </p:ext>
            </p:extLst>
          </p:nvPr>
        </p:nvGraphicFramePr>
        <p:xfrm>
          <a:off x="730646" y="1417340"/>
          <a:ext cx="7797552" cy="3503611"/>
        </p:xfrm>
        <a:graphic>
          <a:graphicData uri="http://schemas.openxmlformats.org/drawingml/2006/table">
            <a:tbl>
              <a:tblPr firstRow="1" bandRow="1">
                <a:tableStyleId>{5940675A-B579-460E-94D1-54222C63F5DA}</a:tableStyleId>
              </a:tblPr>
              <a:tblGrid>
                <a:gridCol w="2401194">
                  <a:extLst>
                    <a:ext uri="{9D8B030D-6E8A-4147-A177-3AD203B41FA5}">
                      <a16:colId xmlns:a16="http://schemas.microsoft.com/office/drawing/2014/main" val="20000"/>
                    </a:ext>
                  </a:extLst>
                </a:gridCol>
                <a:gridCol w="5396358">
                  <a:extLst>
                    <a:ext uri="{9D8B030D-6E8A-4147-A177-3AD203B41FA5}">
                      <a16:colId xmlns:a16="http://schemas.microsoft.com/office/drawing/2014/main" val="20001"/>
                    </a:ext>
                  </a:extLst>
                </a:gridCol>
              </a:tblGrid>
              <a:tr h="486086">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属性</a:t>
                      </a:r>
                    </a:p>
                  </a:txBody>
                  <a:tcPr marL="36000" marR="3600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含义</a:t>
                      </a:r>
                    </a:p>
                  </a:txBody>
                  <a:tcPr marL="36000" marR="3600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0"/>
                  </a:ext>
                </a:extLst>
              </a:tr>
              <a:tr h="0">
                <a:tc>
                  <a:txBody>
                    <a:bodyPr/>
                    <a:lstStyle/>
                    <a:p>
                      <a:pPr marL="0" indent="0" algn="l">
                        <a:buNone/>
                      </a:pPr>
                      <a:r>
                        <a:rPr lang="en-US" altLang="zh-CN" sz="1800" b="0" u="none" dirty="0" err="1">
                          <a:latin typeface="+mn-lt"/>
                          <a:ea typeface="宋体" panose="02010600030101010101" pitchFamily="2" charset="-122"/>
                          <a:cs typeface="宋体" panose="02010600030101010101" pitchFamily="2" charset="-122"/>
                        </a:rPr>
                        <a:t>android:</a:t>
                      </a:r>
                      <a:r>
                        <a:rPr lang="en-US" altLang="zh-CN" sz="1800" b="1" u="none" dirty="0" err="1">
                          <a:latin typeface="+mn-lt"/>
                          <a:ea typeface="宋体" panose="02010600030101010101" pitchFamily="2" charset="-122"/>
                          <a:cs typeface="宋体" panose="02010600030101010101" pitchFamily="2" charset="-122"/>
                        </a:rPr>
                        <a:t>state_selected</a:t>
                      </a:r>
                      <a:endParaRPr lang="en-US" altLang="zh-CN" sz="1800" b="1" u="none" dirty="0">
                        <a:latin typeface="+mn-lt"/>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tc>
                  <a:txBody>
                    <a:bodyPr/>
                    <a:lstStyle/>
                    <a:p>
                      <a:pPr marL="0" indent="0" algn="l">
                        <a:buNone/>
                      </a:pPr>
                      <a:r>
                        <a:rPr lang="zh-CN" altLang="en-US" sz="1800" b="0" u="none" dirty="0">
                          <a:latin typeface="宋体" panose="02010600030101010101" pitchFamily="2" charset="-122"/>
                          <a:ea typeface="+mn-ea"/>
                          <a:cs typeface="宋体" panose="02010600030101010101" pitchFamily="2" charset="-122"/>
                        </a:rPr>
                        <a:t>设置是否选中状态，</a:t>
                      </a:r>
                      <a:r>
                        <a:rPr lang="en-US" altLang="zh-CN" sz="1800" b="0" u="none" dirty="0">
                          <a:latin typeface="宋体" panose="02010600030101010101" pitchFamily="2" charset="-122"/>
                          <a:ea typeface="+mn-ea"/>
                          <a:cs typeface="宋体" panose="02010600030101010101" pitchFamily="2" charset="-122"/>
                        </a:rPr>
                        <a:t>true</a:t>
                      </a:r>
                      <a:r>
                        <a:rPr lang="zh-CN" altLang="en-US" sz="1800" b="0" u="none" dirty="0">
                          <a:latin typeface="宋体" panose="02010600030101010101" pitchFamily="2" charset="-122"/>
                          <a:ea typeface="+mn-ea"/>
                          <a:cs typeface="宋体" panose="02010600030101010101" pitchFamily="2" charset="-122"/>
                        </a:rPr>
                        <a:t>表示已选中，</a:t>
                      </a:r>
                      <a:r>
                        <a:rPr lang="en-US" altLang="zh-CN" sz="1800" b="0" u="none" dirty="0">
                          <a:latin typeface="宋体" panose="02010600030101010101" pitchFamily="2" charset="-122"/>
                          <a:ea typeface="+mn-ea"/>
                          <a:cs typeface="宋体" panose="02010600030101010101" pitchFamily="2" charset="-122"/>
                        </a:rPr>
                        <a:t>false</a:t>
                      </a:r>
                      <a:r>
                        <a:rPr lang="zh-CN" altLang="en-US" sz="1800" b="0" u="none" dirty="0">
                          <a:latin typeface="宋体" panose="02010600030101010101" pitchFamily="2" charset="-122"/>
                          <a:ea typeface="+mn-ea"/>
                          <a:cs typeface="宋体" panose="02010600030101010101" pitchFamily="2" charset="-122"/>
                        </a:rPr>
                        <a:t>表示未选中</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0">
                <a:tc>
                  <a:txBody>
                    <a:bodyPr/>
                    <a:lstStyle/>
                    <a:p>
                      <a:pPr marL="0" indent="0" algn="l">
                        <a:buNone/>
                      </a:pPr>
                      <a:r>
                        <a:rPr lang="en-US" altLang="zh-CN" sz="1800" b="0" u="none" dirty="0" err="1">
                          <a:latin typeface="+mn-lt"/>
                          <a:ea typeface="宋体" panose="02010600030101010101" pitchFamily="2" charset="-122"/>
                          <a:cs typeface="宋体" panose="02010600030101010101" pitchFamily="2" charset="-122"/>
                        </a:rPr>
                        <a:t>android:</a:t>
                      </a:r>
                      <a:r>
                        <a:rPr lang="en-US" altLang="zh-CN" sz="1800" b="1" u="none" dirty="0" err="1">
                          <a:latin typeface="+mn-lt"/>
                          <a:ea typeface="宋体" panose="02010600030101010101" pitchFamily="2" charset="-122"/>
                          <a:cs typeface="宋体" panose="02010600030101010101" pitchFamily="2" charset="-122"/>
                        </a:rPr>
                        <a:t>state_focused</a:t>
                      </a:r>
                      <a:endParaRPr lang="en-US" altLang="zh-CN" sz="1800" b="1" u="none" dirty="0">
                        <a:latin typeface="+mn-lt"/>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tc>
                  <a:txBody>
                    <a:bodyPr/>
                    <a:lstStyle/>
                    <a:p>
                      <a:pPr marL="0" indent="0" algn="l">
                        <a:buNone/>
                      </a:pPr>
                      <a:r>
                        <a:rPr lang="zh-CN" altLang="en-US" sz="1800" b="0" u="none" dirty="0">
                          <a:latin typeface="宋体" panose="02010600030101010101" pitchFamily="2" charset="-122"/>
                          <a:ea typeface="+mn-ea"/>
                          <a:cs typeface="宋体" panose="02010600030101010101" pitchFamily="2" charset="-122"/>
                        </a:rPr>
                        <a:t>设置是否获得焦点状态，</a:t>
                      </a:r>
                      <a:r>
                        <a:rPr lang="en-US" altLang="zh-CN" sz="1800" b="0" u="none" dirty="0">
                          <a:latin typeface="宋体" panose="02010600030101010101" pitchFamily="2" charset="-122"/>
                          <a:ea typeface="+mn-ea"/>
                          <a:cs typeface="宋体" panose="02010600030101010101" pitchFamily="2" charset="-122"/>
                        </a:rPr>
                        <a:t>true</a:t>
                      </a:r>
                      <a:r>
                        <a:rPr lang="zh-CN" altLang="en-US" sz="1800" b="0" u="none" dirty="0">
                          <a:latin typeface="宋体" panose="02010600030101010101" pitchFamily="2" charset="-122"/>
                          <a:ea typeface="+mn-ea"/>
                          <a:cs typeface="宋体" panose="02010600030101010101" pitchFamily="2" charset="-122"/>
                        </a:rPr>
                        <a:t>表示获得焦点，默认为</a:t>
                      </a:r>
                      <a:r>
                        <a:rPr lang="en-US" altLang="zh-CN" sz="1800" b="0" u="none" dirty="0">
                          <a:latin typeface="宋体" panose="02010600030101010101" pitchFamily="2" charset="-122"/>
                          <a:ea typeface="+mn-ea"/>
                          <a:cs typeface="宋体" panose="02010600030101010101" pitchFamily="2" charset="-122"/>
                        </a:rPr>
                        <a:t>false</a:t>
                      </a:r>
                      <a:r>
                        <a:rPr lang="zh-CN" altLang="en-US" sz="1800" b="0" u="none" dirty="0">
                          <a:latin typeface="宋体" panose="02010600030101010101" pitchFamily="2" charset="-122"/>
                          <a:ea typeface="+mn-ea"/>
                          <a:cs typeface="宋体" panose="02010600030101010101" pitchFamily="2" charset="-122"/>
                        </a:rPr>
                        <a:t>，表示未获得焦点</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r h="0">
                <a:tc>
                  <a:txBody>
                    <a:bodyPr/>
                    <a:lstStyle/>
                    <a:p>
                      <a:pPr marL="0" indent="0" algn="l">
                        <a:buNone/>
                      </a:pPr>
                      <a:r>
                        <a:rPr lang="en-US" altLang="zh-CN" sz="1800" b="0" u="none" dirty="0" err="1">
                          <a:latin typeface="+mn-lt"/>
                          <a:ea typeface="宋体" panose="02010600030101010101" pitchFamily="2" charset="-122"/>
                          <a:cs typeface="宋体" panose="02010600030101010101" pitchFamily="2" charset="-122"/>
                        </a:rPr>
                        <a:t>android:</a:t>
                      </a:r>
                      <a:r>
                        <a:rPr lang="en-US" altLang="zh-CN" sz="1800" b="1" u="none" dirty="0" err="1">
                          <a:latin typeface="+mn-lt"/>
                          <a:ea typeface="宋体" panose="02010600030101010101" pitchFamily="2" charset="-122"/>
                          <a:cs typeface="宋体" panose="02010600030101010101" pitchFamily="2" charset="-122"/>
                        </a:rPr>
                        <a:t>state_pressed</a:t>
                      </a:r>
                      <a:endParaRPr lang="en-US" altLang="zh-CN" sz="1800" b="1" u="none" dirty="0">
                        <a:latin typeface="+mn-lt"/>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tc>
                  <a:txBody>
                    <a:bodyPr/>
                    <a:lstStyle/>
                    <a:p>
                      <a:pPr marL="0" indent="0" algn="l">
                        <a:buNone/>
                      </a:pPr>
                      <a:r>
                        <a:rPr lang="zh-CN" altLang="en-US" sz="1800" b="0" u="none" dirty="0">
                          <a:latin typeface="宋体" panose="02010600030101010101" pitchFamily="2" charset="-122"/>
                          <a:ea typeface="+mn-ea"/>
                          <a:cs typeface="宋体" panose="02010600030101010101" pitchFamily="2" charset="-122"/>
                        </a:rPr>
                        <a:t>设置是否按压状态，一般在</a:t>
                      </a:r>
                      <a:r>
                        <a:rPr lang="en-US" altLang="zh-CN" sz="1800" b="0" u="none" dirty="0">
                          <a:latin typeface="宋体" panose="02010600030101010101" pitchFamily="2" charset="-122"/>
                          <a:ea typeface="+mn-ea"/>
                          <a:cs typeface="宋体" panose="02010600030101010101" pitchFamily="2" charset="-122"/>
                        </a:rPr>
                        <a:t>true</a:t>
                      </a:r>
                      <a:r>
                        <a:rPr lang="zh-CN" altLang="en-US" sz="1800" b="0" u="none" dirty="0">
                          <a:latin typeface="宋体" panose="02010600030101010101" pitchFamily="2" charset="-122"/>
                          <a:ea typeface="+mn-ea"/>
                          <a:cs typeface="宋体" panose="02010600030101010101" pitchFamily="2" charset="-122"/>
                        </a:rPr>
                        <a:t>时设置该属性，表示已按压状态，默认为</a:t>
                      </a:r>
                      <a:r>
                        <a:rPr lang="en-US" altLang="zh-CN" sz="1800" b="0" u="none" dirty="0">
                          <a:latin typeface="宋体" panose="02010600030101010101" pitchFamily="2" charset="-122"/>
                          <a:ea typeface="+mn-ea"/>
                          <a:cs typeface="宋体" panose="02010600030101010101" pitchFamily="2" charset="-122"/>
                        </a:rPr>
                        <a:t>false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3"/>
                  </a:ext>
                </a:extLst>
              </a:tr>
              <a:tr h="0">
                <a:tc>
                  <a:txBody>
                    <a:bodyPr/>
                    <a:lstStyle/>
                    <a:p>
                      <a:pPr marL="0" indent="0" algn="l">
                        <a:buNone/>
                      </a:pPr>
                      <a:r>
                        <a:rPr lang="en-US" altLang="zh-CN" sz="1800" b="0" u="none" dirty="0" err="1">
                          <a:latin typeface="+mn-lt"/>
                          <a:ea typeface="宋体" panose="02010600030101010101" pitchFamily="2" charset="-122"/>
                          <a:cs typeface="宋体" panose="02010600030101010101" pitchFamily="2" charset="-122"/>
                        </a:rPr>
                        <a:t>android:</a:t>
                      </a:r>
                      <a:r>
                        <a:rPr lang="en-US" altLang="zh-CN" sz="1800" b="1" u="none" dirty="0" err="1">
                          <a:latin typeface="+mn-lt"/>
                          <a:ea typeface="宋体" panose="02010600030101010101" pitchFamily="2" charset="-122"/>
                          <a:cs typeface="宋体" panose="02010600030101010101" pitchFamily="2" charset="-122"/>
                        </a:rPr>
                        <a:t>state_enabled</a:t>
                      </a:r>
                      <a:endParaRPr lang="en-US" altLang="zh-CN" sz="1800" b="1" u="none" dirty="0">
                        <a:latin typeface="+mn-lt"/>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设置是否响应事件</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指所有</a:t>
                      </a:r>
                      <a:r>
                        <a:rPr lang="zh-CN" altLang="en-US" sz="1800" b="0" u="none" dirty="0">
                          <a:latin typeface="宋体" panose="02010600030101010101" pitchFamily="2" charset="-122"/>
                          <a:ea typeface="+mn-ea"/>
                          <a:cs typeface="宋体" panose="02010600030101010101" pitchFamily="2" charset="-122"/>
                        </a:rPr>
                        <a:t>事件；一般只在</a:t>
                      </a:r>
                      <a:r>
                        <a:rPr lang="en-US" altLang="zh-CN" sz="1800" b="0" u="none" dirty="0">
                          <a:latin typeface="宋体" panose="02010600030101010101" pitchFamily="2" charset="-122"/>
                          <a:ea typeface="+mn-ea"/>
                          <a:cs typeface="宋体" panose="02010600030101010101" pitchFamily="2" charset="-122"/>
                        </a:rPr>
                        <a:t>false</a:t>
                      </a:r>
                      <a:r>
                        <a:rPr lang="zh-CN" altLang="en-US" sz="1800" b="0" u="none" dirty="0">
                          <a:latin typeface="宋体" panose="02010600030101010101" pitchFamily="2" charset="-122"/>
                          <a:ea typeface="+mn-ea"/>
                          <a:cs typeface="宋体" panose="02010600030101010101" pitchFamily="2" charset="-122"/>
                        </a:rPr>
                        <a:t>时设置该属性，表示不可用状态</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4"/>
                  </a:ext>
                </a:extLst>
              </a:tr>
              <a:tr h="0">
                <a:tc>
                  <a:txBody>
                    <a:bodyPr/>
                    <a:lstStyle/>
                    <a:p>
                      <a:pPr marL="0" indent="0" algn="l">
                        <a:buNone/>
                      </a:pPr>
                      <a:r>
                        <a:rPr lang="en-US" altLang="zh-CN" sz="1800" b="0" dirty="0" err="1">
                          <a:latin typeface="+mn-lt"/>
                        </a:rPr>
                        <a:t>android:</a:t>
                      </a:r>
                      <a:r>
                        <a:rPr lang="en-US" altLang="zh-CN" sz="1800" b="1" dirty="0" err="1">
                          <a:latin typeface="+mn-lt"/>
                        </a:rPr>
                        <a:t>state_activated</a:t>
                      </a:r>
                      <a:r>
                        <a:rPr lang="en-US" altLang="zh-CN" sz="1800" dirty="0">
                          <a:latin typeface="+mn-lt"/>
                        </a:rPr>
                        <a:t>: </a:t>
                      </a:r>
                      <a:endParaRPr lang="en-US" altLang="zh-CN" sz="1800" b="1" u="none" dirty="0">
                        <a:latin typeface="+mn-lt"/>
                        <a:ea typeface="宋体" panose="02010600030101010101" pitchFamily="2" charset="-122"/>
                        <a:cs typeface="宋体" panose="02010600030101010101" pitchFamily="2" charset="-122"/>
                      </a:endParaRPr>
                    </a:p>
                  </a:txBody>
                  <a:tcPr marL="36000" marR="36000" marT="0" marB="1"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tc>
                  <a:txBody>
                    <a:bodyPr/>
                    <a:lstStyle/>
                    <a:p>
                      <a:r>
                        <a:rPr lang="zh-CN" altLang="en-US" sz="1800" dirty="0"/>
                        <a:t>设置是否被激活状态，</a:t>
                      </a:r>
                      <a:r>
                        <a:rPr lang="en-US" altLang="zh-CN" sz="1800" dirty="0"/>
                        <a:t>true</a:t>
                      </a:r>
                      <a:r>
                        <a:rPr lang="zh-CN" altLang="en-US" sz="1800" dirty="0"/>
                        <a:t>表示被激活，</a:t>
                      </a:r>
                      <a:r>
                        <a:rPr lang="en-US" altLang="zh-CN" sz="1800" dirty="0"/>
                        <a:t>false</a:t>
                      </a:r>
                      <a:r>
                        <a:rPr lang="zh-CN" altLang="en-US" sz="1800" dirty="0"/>
                        <a:t>表示未激活，</a:t>
                      </a:r>
                      <a:r>
                        <a:rPr lang="en-US" altLang="zh-CN" sz="1800" dirty="0"/>
                        <a:t>API Level 11</a:t>
                      </a:r>
                      <a:r>
                        <a:rPr lang="zh-CN" altLang="en-US" sz="1800" dirty="0"/>
                        <a:t>及以上才支持，可通过代码调用控件的</a:t>
                      </a:r>
                      <a:r>
                        <a:rPr lang="en-US" altLang="zh-CN" sz="1800" dirty="0" err="1"/>
                        <a:t>setActivated</a:t>
                      </a:r>
                      <a:r>
                        <a:rPr lang="en-US" altLang="zh-CN" sz="1800" dirty="0"/>
                        <a:t>(</a:t>
                      </a:r>
                      <a:r>
                        <a:rPr lang="en-US" altLang="zh-CN" sz="1800" dirty="0" err="1"/>
                        <a:t>boolean</a:t>
                      </a:r>
                      <a:r>
                        <a:rPr lang="en-US" altLang="zh-CN" sz="1800" dirty="0"/>
                        <a:t>)</a:t>
                      </a:r>
                      <a:r>
                        <a:rPr lang="zh-CN" altLang="en-US" sz="1800" dirty="0"/>
                        <a:t>方法设置是否激活该控件</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000" marR="36000" marT="0" marB="1" anchor="ctr">
                    <a:lnL w="12700"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2679433733"/>
                  </a:ext>
                </a:extLst>
              </a:tr>
            </a:tbl>
          </a:graphicData>
        </a:graphic>
      </p:graphicFrame>
    </p:spTree>
    <p:extLst>
      <p:ext uri="{BB962C8B-B14F-4D97-AF65-F5344CB8AC3E}">
        <p14:creationId xmlns:p14="http://schemas.microsoft.com/office/powerpoint/2010/main" val="143120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BEA45C-EFF8-4BC5-A2ED-81C7D706E06D}"/>
              </a:ext>
            </a:extLst>
          </p:cNvPr>
          <p:cNvSpPr>
            <a:spLocks noGrp="1"/>
          </p:cNvSpPr>
          <p:nvPr>
            <p:ph idx="1"/>
          </p:nvPr>
        </p:nvSpPr>
        <p:spPr>
          <a:xfrm>
            <a:off x="0" y="1057300"/>
            <a:ext cx="9144000" cy="4159055"/>
          </a:xfrm>
          <a:solidFill>
            <a:schemeClr val="accent3">
              <a:lumMod val="20000"/>
              <a:lumOff val="80000"/>
            </a:schemeClr>
          </a:solidFill>
        </p:spPr>
        <p:txBody>
          <a:bodyPr>
            <a:normAutofit/>
          </a:bodyPr>
          <a:lstStyle/>
          <a:p>
            <a:pPr marL="0" indent="0">
              <a:lnSpc>
                <a:spcPct val="110000"/>
              </a:lnSpc>
              <a:spcBef>
                <a:spcPts val="0"/>
              </a:spcBef>
              <a:buNone/>
            </a:pPr>
            <a:r>
              <a:rPr lang="en-US" altLang="zh-CN" sz="1800" dirty="0"/>
              <a:t>&lt;?xml version="1.0" encoding="utf-8"?&gt;</a:t>
            </a:r>
          </a:p>
          <a:p>
            <a:pPr marL="0" indent="0">
              <a:lnSpc>
                <a:spcPct val="110000"/>
              </a:lnSpc>
              <a:spcBef>
                <a:spcPts val="0"/>
              </a:spcBef>
              <a:buNone/>
            </a:pPr>
            <a:r>
              <a:rPr lang="en-US" altLang="zh-CN" sz="1800" dirty="0"/>
              <a:t>&lt;</a:t>
            </a:r>
            <a:r>
              <a:rPr lang="en-US" altLang="zh-CN" sz="1800" b="1" dirty="0">
                <a:solidFill>
                  <a:srgbClr val="C00000"/>
                </a:solidFill>
              </a:rPr>
              <a:t>selector</a:t>
            </a:r>
            <a:r>
              <a:rPr lang="en-US" altLang="zh-CN" sz="1800" dirty="0"/>
              <a:t> </a:t>
            </a:r>
            <a:r>
              <a:rPr lang="en-US" altLang="zh-CN" sz="1800" dirty="0" err="1"/>
              <a:t>xmlns:android</a:t>
            </a:r>
            <a:r>
              <a:rPr lang="en-US" altLang="zh-CN" sz="1800" dirty="0"/>
              <a:t>="http://schemas.android.com/</a:t>
            </a:r>
            <a:r>
              <a:rPr lang="en-US" altLang="zh-CN" sz="1800" dirty="0" err="1"/>
              <a:t>apk</a:t>
            </a:r>
            <a:r>
              <a:rPr lang="en-US" altLang="zh-CN" sz="1800" dirty="0"/>
              <a:t>/res/android"&gt;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不可用时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a:t>
            </a:r>
            <a:r>
              <a:rPr lang="en-US" altLang="zh-CN" sz="1800" b="1" dirty="0" err="1">
                <a:solidFill>
                  <a:srgbClr val="FF0000"/>
                </a:solidFill>
              </a:rPr>
              <a:t>color</a:t>
            </a:r>
            <a:r>
              <a:rPr lang="en-US" altLang="zh-CN" sz="1800" dirty="0"/>
              <a:t>="@</a:t>
            </a:r>
            <a:r>
              <a:rPr lang="en-US" altLang="zh-CN" sz="1800" dirty="0" err="1"/>
              <a:t>android:color</a:t>
            </a:r>
            <a:r>
              <a:rPr lang="en-US" altLang="zh-CN" sz="1800" dirty="0"/>
              <a:t>/</a:t>
            </a:r>
            <a:r>
              <a:rPr lang="en-US" altLang="zh-CN" sz="1800" dirty="0" err="1"/>
              <a:t>background_light</a:t>
            </a:r>
            <a:r>
              <a:rPr lang="en-US" altLang="zh-CN" sz="1800" dirty="0"/>
              <a:t>" </a:t>
            </a:r>
            <a:r>
              <a:rPr lang="en-US" altLang="zh-CN" sz="1800" dirty="0" err="1"/>
              <a:t>android:state_</a:t>
            </a:r>
            <a:r>
              <a:rPr lang="en-US" altLang="zh-CN" sz="1800" b="1" dirty="0" err="1"/>
              <a:t>enabled</a:t>
            </a:r>
            <a:r>
              <a:rPr lang="en-US" altLang="zh-CN" sz="1800" dirty="0"/>
              <a:t>="false"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按压时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android:color</a:t>
            </a:r>
            <a:r>
              <a:rPr lang="en-US" altLang="zh-CN" sz="1800" dirty="0"/>
              <a:t>="@</a:t>
            </a:r>
            <a:r>
              <a:rPr lang="en-US" altLang="zh-CN" sz="1800" dirty="0" err="1"/>
              <a:t>android:color</a:t>
            </a:r>
            <a:r>
              <a:rPr lang="en-US" altLang="zh-CN" sz="1800" dirty="0"/>
              <a:t>/</a:t>
            </a:r>
            <a:r>
              <a:rPr lang="en-US" altLang="zh-CN" sz="1800" dirty="0" err="1"/>
              <a:t>holo_blue_light</a:t>
            </a:r>
            <a:r>
              <a:rPr lang="en-US" altLang="zh-CN" sz="1800" dirty="0"/>
              <a:t>" </a:t>
            </a:r>
            <a:r>
              <a:rPr lang="en-US" altLang="zh-CN" sz="1800" dirty="0" err="1"/>
              <a:t>android:state_</a:t>
            </a:r>
            <a:r>
              <a:rPr lang="en-US" altLang="zh-CN" sz="1800" b="1" dirty="0" err="1"/>
              <a:t>pressed</a:t>
            </a:r>
            <a:r>
              <a:rPr lang="en-US" altLang="zh-CN" sz="1800" dirty="0"/>
              <a:t>="true"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被选中时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android:color</a:t>
            </a:r>
            <a:r>
              <a:rPr lang="en-US" altLang="zh-CN" sz="1800" dirty="0"/>
              <a:t>="@</a:t>
            </a:r>
            <a:r>
              <a:rPr lang="en-US" altLang="zh-CN" sz="1800" dirty="0" err="1"/>
              <a:t>android:color</a:t>
            </a:r>
            <a:r>
              <a:rPr lang="en-US" altLang="zh-CN" sz="1800" dirty="0"/>
              <a:t>/</a:t>
            </a:r>
            <a:r>
              <a:rPr lang="en-US" altLang="zh-CN" sz="1800" dirty="0" err="1"/>
              <a:t>holo_green_dark</a:t>
            </a:r>
            <a:r>
              <a:rPr lang="en-US" altLang="zh-CN" sz="1800" dirty="0"/>
              <a:t>" </a:t>
            </a:r>
            <a:r>
              <a:rPr lang="en-US" altLang="zh-CN" sz="1800" dirty="0" err="1"/>
              <a:t>android:state_</a:t>
            </a:r>
            <a:r>
              <a:rPr lang="en-US" altLang="zh-CN" sz="1800" b="1" dirty="0" err="1"/>
              <a:t>selected</a:t>
            </a:r>
            <a:r>
              <a:rPr lang="en-US" altLang="zh-CN" sz="1800" dirty="0"/>
              <a:t>="true" /&gt;</a:t>
            </a:r>
          </a:p>
          <a:p>
            <a:pPr marL="0" indent="0">
              <a:lnSpc>
                <a:spcPct val="110000"/>
              </a:lnSpc>
              <a:spcBef>
                <a:spcPts val="0"/>
              </a:spcBef>
              <a:buNone/>
            </a:pPr>
            <a:r>
              <a:rPr lang="en-US" altLang="zh-CN" sz="1800" dirty="0">
                <a:solidFill>
                  <a:schemeClr val="tx1">
                    <a:lumMod val="50000"/>
                    <a:lumOff val="50000"/>
                  </a:schemeClr>
                </a:solidFill>
              </a:rPr>
              <a:t>    &lt;!-- </a:t>
            </a:r>
            <a:r>
              <a:rPr lang="zh-CN" altLang="en-US" sz="1800" dirty="0">
                <a:solidFill>
                  <a:schemeClr val="tx1">
                    <a:lumMod val="50000"/>
                    <a:lumOff val="50000"/>
                  </a:schemeClr>
                </a:solidFill>
              </a:rPr>
              <a:t>被激活时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android:color</a:t>
            </a:r>
            <a:r>
              <a:rPr lang="en-US" altLang="zh-CN" sz="1800" dirty="0"/>
              <a:t>="@</a:t>
            </a:r>
            <a:r>
              <a:rPr lang="en-US" altLang="zh-CN" sz="1800" dirty="0" err="1"/>
              <a:t>android:color</a:t>
            </a:r>
            <a:r>
              <a:rPr lang="en-US" altLang="zh-CN" sz="1800" dirty="0"/>
              <a:t>/</a:t>
            </a:r>
            <a:r>
              <a:rPr lang="en-US" altLang="zh-CN" sz="1800" dirty="0" err="1"/>
              <a:t>holo_green_light</a:t>
            </a:r>
            <a:r>
              <a:rPr lang="en-US" altLang="zh-CN" sz="1800" dirty="0"/>
              <a:t>" </a:t>
            </a:r>
            <a:r>
              <a:rPr lang="en-US" altLang="zh-CN" sz="1800" dirty="0" err="1"/>
              <a:t>android:state_</a:t>
            </a:r>
            <a:r>
              <a:rPr lang="en-US" altLang="zh-CN" sz="1800" b="1" dirty="0" err="1"/>
              <a:t>activated</a:t>
            </a:r>
            <a:r>
              <a:rPr lang="en-US" altLang="zh-CN" sz="1800" dirty="0"/>
              <a:t>="true" /&gt;</a:t>
            </a:r>
          </a:p>
          <a:p>
            <a:pPr marL="0" indent="0">
              <a:lnSpc>
                <a:spcPct val="110000"/>
              </a:lnSpc>
              <a:spcBef>
                <a:spcPts val="0"/>
              </a:spcBef>
              <a:buNone/>
            </a:pPr>
            <a:r>
              <a:rPr lang="en-US" altLang="zh-CN" sz="1800" dirty="0"/>
              <a:t>    </a:t>
            </a:r>
            <a:r>
              <a:rPr lang="en-US" altLang="zh-CN" sz="1800" dirty="0">
                <a:solidFill>
                  <a:schemeClr val="tx1">
                    <a:lumMod val="50000"/>
                    <a:lumOff val="50000"/>
                  </a:schemeClr>
                </a:solidFill>
              </a:rPr>
              <a:t>&lt;!-- </a:t>
            </a:r>
            <a:r>
              <a:rPr lang="zh-CN" altLang="en-US" sz="1800" dirty="0">
                <a:solidFill>
                  <a:schemeClr val="tx1">
                    <a:lumMod val="50000"/>
                    <a:lumOff val="50000"/>
                  </a:schemeClr>
                </a:solidFill>
              </a:rPr>
              <a:t>默认时 </a:t>
            </a:r>
            <a:r>
              <a:rPr lang="en-US" altLang="zh-CN" sz="1800" dirty="0">
                <a:solidFill>
                  <a:schemeClr val="tx1">
                    <a:lumMod val="50000"/>
                    <a:lumOff val="50000"/>
                  </a:schemeClr>
                </a:solidFill>
              </a:rPr>
              <a:t>--&gt;</a:t>
            </a:r>
          </a:p>
          <a:p>
            <a:pPr marL="0" indent="0">
              <a:lnSpc>
                <a:spcPct val="110000"/>
              </a:lnSpc>
              <a:spcBef>
                <a:spcPts val="0"/>
              </a:spcBef>
              <a:buNone/>
            </a:pPr>
            <a:r>
              <a:rPr lang="en-US" altLang="zh-CN" sz="1800" dirty="0"/>
              <a:t>    &lt;</a:t>
            </a:r>
            <a:r>
              <a:rPr lang="en-US" altLang="zh-CN" sz="1800" b="1" dirty="0"/>
              <a:t>item</a:t>
            </a:r>
            <a:r>
              <a:rPr lang="en-US" altLang="zh-CN" sz="1800" dirty="0"/>
              <a:t> </a:t>
            </a:r>
            <a:r>
              <a:rPr lang="en-US" altLang="zh-CN" sz="1800" dirty="0" err="1"/>
              <a:t>android:color</a:t>
            </a:r>
            <a:r>
              <a:rPr lang="en-US" altLang="zh-CN" sz="1800" dirty="0"/>
              <a:t>="@</a:t>
            </a:r>
            <a:r>
              <a:rPr lang="en-US" altLang="zh-CN" sz="1800" dirty="0" err="1"/>
              <a:t>android:color</a:t>
            </a:r>
            <a:r>
              <a:rPr lang="en-US" altLang="zh-CN" sz="1800" dirty="0"/>
              <a:t>/white" /&gt;</a:t>
            </a:r>
          </a:p>
          <a:p>
            <a:pPr marL="0" indent="0">
              <a:lnSpc>
                <a:spcPct val="110000"/>
              </a:lnSpc>
              <a:spcBef>
                <a:spcPts val="0"/>
              </a:spcBef>
              <a:buNone/>
            </a:pPr>
            <a:r>
              <a:rPr lang="en-US" altLang="zh-CN" sz="1800" dirty="0"/>
              <a:t>&lt;/selector&gt;</a:t>
            </a:r>
            <a:endParaRPr lang="zh-CN" altLang="en-US" sz="1800" dirty="0"/>
          </a:p>
        </p:txBody>
      </p:sp>
      <p:sp>
        <p:nvSpPr>
          <p:cNvPr id="4" name="矩形 3">
            <a:extLst>
              <a:ext uri="{FF2B5EF4-FFF2-40B4-BE49-F238E27FC236}">
                <a16:creationId xmlns:a16="http://schemas.microsoft.com/office/drawing/2014/main" id="{5A992FB8-9CDA-4D0B-A51F-49AFD6EB48D7}"/>
              </a:ext>
            </a:extLst>
          </p:cNvPr>
          <p:cNvSpPr/>
          <p:nvPr/>
        </p:nvSpPr>
        <p:spPr>
          <a:xfrm>
            <a:off x="107504" y="498645"/>
            <a:ext cx="8712968" cy="400110"/>
          </a:xfrm>
          <a:prstGeom prst="rect">
            <a:avLst/>
          </a:prstGeom>
        </p:spPr>
        <p:txBody>
          <a:bodyPr wrap="square">
            <a:spAutoFit/>
          </a:bodyPr>
          <a:lstStyle/>
          <a:p>
            <a:r>
              <a:rPr lang="zh-CN" altLang="en-US" sz="2000" b="1" dirty="0"/>
              <a:t>示例：</a:t>
            </a:r>
            <a:r>
              <a:rPr lang="en-US" altLang="zh-CN" sz="2000" b="1" dirty="0"/>
              <a:t>text_btn_selector.xml</a:t>
            </a:r>
            <a:r>
              <a:rPr lang="zh-CN" altLang="en-US" sz="2000" b="1" dirty="0"/>
              <a:t>的代码，</a:t>
            </a:r>
            <a:r>
              <a:rPr lang="zh-CN" altLang="en-US" sz="2000" b="1" dirty="0">
                <a:solidFill>
                  <a:srgbClr val="C00000"/>
                </a:solidFill>
              </a:rPr>
              <a:t>用于按钮的文本颜色</a:t>
            </a:r>
            <a:r>
              <a:rPr lang="en-US" altLang="zh-CN" sz="2000" b="1" dirty="0" err="1">
                <a:solidFill>
                  <a:srgbClr val="C00000"/>
                </a:solidFill>
              </a:rPr>
              <a:t>textcolor</a:t>
            </a:r>
            <a:r>
              <a:rPr lang="zh-CN" altLang="en-US" sz="2000" b="1" dirty="0"/>
              <a:t>：</a:t>
            </a:r>
          </a:p>
        </p:txBody>
      </p:sp>
    </p:spTree>
    <p:extLst>
      <p:ext uri="{BB962C8B-B14F-4D97-AF65-F5344CB8AC3E}">
        <p14:creationId xmlns:p14="http://schemas.microsoft.com/office/powerpoint/2010/main" val="115493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BEA45C-EFF8-4BC5-A2ED-81C7D706E06D}"/>
              </a:ext>
            </a:extLst>
          </p:cNvPr>
          <p:cNvSpPr>
            <a:spLocks noGrp="1"/>
          </p:cNvSpPr>
          <p:nvPr>
            <p:ph idx="1"/>
          </p:nvPr>
        </p:nvSpPr>
        <p:spPr>
          <a:xfrm>
            <a:off x="0" y="1057300"/>
            <a:ext cx="9144000" cy="4159055"/>
          </a:xfrm>
          <a:solidFill>
            <a:schemeClr val="accent3">
              <a:lumMod val="20000"/>
              <a:lumOff val="80000"/>
            </a:schemeClr>
          </a:solidFill>
        </p:spPr>
        <p:txBody>
          <a:bodyPr>
            <a:normAutofit/>
          </a:bodyPr>
          <a:lstStyle/>
          <a:p>
            <a:pPr marL="0" indent="0">
              <a:lnSpc>
                <a:spcPct val="120000"/>
              </a:lnSpc>
              <a:spcBef>
                <a:spcPts val="0"/>
              </a:spcBef>
              <a:buNone/>
            </a:pPr>
            <a:r>
              <a:rPr lang="en-US" altLang="zh-CN" sz="2000" dirty="0"/>
              <a:t>&lt;Button </a:t>
            </a:r>
          </a:p>
          <a:p>
            <a:pPr marL="0" indent="0">
              <a:lnSpc>
                <a:spcPct val="120000"/>
              </a:lnSpc>
              <a:spcBef>
                <a:spcPts val="0"/>
              </a:spcBef>
              <a:buNone/>
            </a:pPr>
            <a:r>
              <a:rPr lang="en-US" altLang="zh-CN" sz="2000" dirty="0"/>
              <a:t>    </a:t>
            </a:r>
            <a:r>
              <a:rPr lang="en-US" altLang="zh-CN" sz="2000" dirty="0" err="1"/>
              <a:t>android:id</a:t>
            </a:r>
            <a:r>
              <a:rPr lang="en-US" altLang="zh-CN" sz="2000" dirty="0"/>
              <a:t>="@+id/</a:t>
            </a:r>
            <a:r>
              <a:rPr lang="en-US" altLang="zh-CN" sz="2000" dirty="0" err="1"/>
              <a:t>btn_default</a:t>
            </a:r>
            <a:r>
              <a:rPr lang="en-US" altLang="zh-CN" sz="2000" dirty="0"/>
              <a:t>"</a:t>
            </a:r>
          </a:p>
          <a:p>
            <a:pPr marL="0" indent="0">
              <a:lnSpc>
                <a:spcPct val="120000"/>
              </a:lnSpc>
              <a:spcBef>
                <a:spcPts val="0"/>
              </a:spcBef>
              <a:buNone/>
            </a:pPr>
            <a:r>
              <a:rPr lang="en-US" altLang="zh-CN" sz="2000" dirty="0"/>
              <a:t>    </a:t>
            </a:r>
            <a:r>
              <a:rPr lang="en-US" altLang="zh-CN" sz="2000" dirty="0" err="1"/>
              <a:t>android:layout_width</a:t>
            </a:r>
            <a:r>
              <a:rPr lang="en-US" altLang="zh-CN" sz="2000" dirty="0"/>
              <a:t>="</a:t>
            </a:r>
            <a:r>
              <a:rPr lang="en-US" altLang="zh-CN" sz="2000" dirty="0" err="1"/>
              <a:t>match_parent</a:t>
            </a:r>
            <a:r>
              <a:rPr lang="en-US" altLang="zh-CN" sz="2000" dirty="0"/>
              <a:t>"</a:t>
            </a:r>
          </a:p>
          <a:p>
            <a:pPr marL="0" indent="0">
              <a:lnSpc>
                <a:spcPct val="120000"/>
              </a:lnSpc>
              <a:spcBef>
                <a:spcPts val="0"/>
              </a:spcBef>
              <a:buNone/>
            </a:pPr>
            <a:r>
              <a:rPr lang="en-US" altLang="zh-CN" sz="2000" dirty="0"/>
              <a:t>    </a:t>
            </a:r>
            <a:r>
              <a:rPr lang="en-US" altLang="zh-CN" sz="2000" dirty="0" err="1"/>
              <a:t>android:layout_height</a:t>
            </a:r>
            <a:r>
              <a:rPr lang="en-US" altLang="zh-CN" sz="2000" dirty="0"/>
              <a:t>="</a:t>
            </a:r>
            <a:r>
              <a:rPr lang="en-US" altLang="zh-CN" sz="2000" dirty="0" err="1"/>
              <a:t>wrap_content</a:t>
            </a:r>
            <a:r>
              <a:rPr lang="en-US" altLang="zh-CN" sz="2000" dirty="0"/>
              <a:t>"</a:t>
            </a:r>
          </a:p>
          <a:p>
            <a:pPr marL="0" indent="0">
              <a:lnSpc>
                <a:spcPct val="120000"/>
              </a:lnSpc>
              <a:spcBef>
                <a:spcPts val="0"/>
              </a:spcBef>
              <a:buNone/>
            </a:pPr>
            <a:r>
              <a:rPr lang="en-US" altLang="zh-CN" sz="2000" dirty="0"/>
              <a:t>    </a:t>
            </a:r>
            <a:r>
              <a:rPr lang="en-US" altLang="zh-CN" sz="2000" dirty="0" err="1"/>
              <a:t>android:layout_margin</a:t>
            </a:r>
            <a:r>
              <a:rPr lang="en-US" altLang="zh-CN" sz="2000" dirty="0"/>
              <a:t>="8dp"</a:t>
            </a:r>
          </a:p>
          <a:p>
            <a:pPr marL="0" indent="0">
              <a:lnSpc>
                <a:spcPct val="120000"/>
              </a:lnSpc>
              <a:spcBef>
                <a:spcPts val="0"/>
              </a:spcBef>
              <a:buNone/>
            </a:pPr>
            <a:r>
              <a:rPr lang="en-US" altLang="zh-CN" sz="2000" dirty="0"/>
              <a:t>    </a:t>
            </a:r>
            <a:r>
              <a:rPr lang="en-US" altLang="zh-CN" sz="2000" dirty="0" err="1"/>
              <a:t>android:</a:t>
            </a:r>
            <a:r>
              <a:rPr lang="en-US" altLang="zh-CN" sz="2000" b="1" dirty="0" err="1">
                <a:solidFill>
                  <a:srgbClr val="FF0000"/>
                </a:solidFill>
              </a:rPr>
              <a:t>background</a:t>
            </a:r>
            <a:r>
              <a:rPr lang="en-US" altLang="zh-CN" sz="2000" dirty="0"/>
              <a:t>="@drawable/</a:t>
            </a:r>
            <a:r>
              <a:rPr lang="en-US" altLang="zh-CN" sz="2000" dirty="0" err="1"/>
              <a:t>bg_btn_selector</a:t>
            </a:r>
            <a:r>
              <a:rPr lang="en-US" altLang="zh-CN" sz="2000" dirty="0"/>
              <a:t>"</a:t>
            </a:r>
          </a:p>
          <a:p>
            <a:pPr marL="0" indent="0">
              <a:lnSpc>
                <a:spcPct val="120000"/>
              </a:lnSpc>
              <a:spcBef>
                <a:spcPts val="0"/>
              </a:spcBef>
              <a:buNone/>
            </a:pPr>
            <a:r>
              <a:rPr lang="en-US" altLang="zh-CN" sz="2000" dirty="0"/>
              <a:t>    </a:t>
            </a:r>
            <a:r>
              <a:rPr lang="en-US" altLang="zh-CN" sz="2000" dirty="0" err="1"/>
              <a:t>android:text</a:t>
            </a:r>
            <a:r>
              <a:rPr lang="en-US" altLang="zh-CN" sz="2000" dirty="0"/>
              <a:t>="</a:t>
            </a:r>
            <a:r>
              <a:rPr lang="zh-CN" altLang="en-US" sz="2000" dirty="0"/>
              <a:t>默认按钮</a:t>
            </a:r>
            <a:r>
              <a:rPr lang="en-US" altLang="zh-CN" sz="2000" dirty="0"/>
              <a:t>"</a:t>
            </a:r>
          </a:p>
          <a:p>
            <a:pPr marL="0" indent="0">
              <a:lnSpc>
                <a:spcPct val="120000"/>
              </a:lnSpc>
              <a:spcBef>
                <a:spcPts val="0"/>
              </a:spcBef>
              <a:buNone/>
            </a:pPr>
            <a:r>
              <a:rPr lang="en-US" altLang="zh-CN" sz="2000" dirty="0"/>
              <a:t>    </a:t>
            </a:r>
            <a:r>
              <a:rPr lang="en-US" altLang="zh-CN" sz="2000" dirty="0" err="1"/>
              <a:t>android:</a:t>
            </a:r>
            <a:r>
              <a:rPr lang="en-US" altLang="zh-CN" sz="2000" b="1" dirty="0" err="1">
                <a:solidFill>
                  <a:srgbClr val="FF0000"/>
                </a:solidFill>
              </a:rPr>
              <a:t>textColor</a:t>
            </a:r>
            <a:r>
              <a:rPr lang="en-US" altLang="zh-CN" sz="2000" dirty="0"/>
              <a:t>="@color/</a:t>
            </a:r>
            <a:r>
              <a:rPr lang="en-US" altLang="zh-CN" sz="2000" dirty="0" err="1"/>
              <a:t>text_btn_selector</a:t>
            </a:r>
            <a:r>
              <a:rPr lang="en-US" altLang="zh-CN" sz="2000" dirty="0"/>
              <a:t>" /&gt;</a:t>
            </a:r>
            <a:endParaRPr lang="zh-CN" altLang="en-US" sz="2000" dirty="0"/>
          </a:p>
        </p:txBody>
      </p:sp>
      <p:sp>
        <p:nvSpPr>
          <p:cNvPr id="4" name="矩形 3">
            <a:extLst>
              <a:ext uri="{FF2B5EF4-FFF2-40B4-BE49-F238E27FC236}">
                <a16:creationId xmlns:a16="http://schemas.microsoft.com/office/drawing/2014/main" id="{5A992FB8-9CDA-4D0B-A51F-49AFD6EB48D7}"/>
              </a:ext>
            </a:extLst>
          </p:cNvPr>
          <p:cNvSpPr/>
          <p:nvPr/>
        </p:nvSpPr>
        <p:spPr>
          <a:xfrm>
            <a:off x="107504" y="498645"/>
            <a:ext cx="6696744" cy="400110"/>
          </a:xfrm>
          <a:prstGeom prst="rect">
            <a:avLst/>
          </a:prstGeom>
        </p:spPr>
        <p:txBody>
          <a:bodyPr wrap="square">
            <a:spAutoFit/>
          </a:bodyPr>
          <a:lstStyle/>
          <a:p>
            <a:r>
              <a:rPr lang="zh-CN" altLang="en-US" sz="2000" b="1" dirty="0"/>
              <a:t>示例：在控件中的引用：</a:t>
            </a:r>
          </a:p>
        </p:txBody>
      </p:sp>
    </p:spTree>
    <p:extLst>
      <p:ext uri="{BB962C8B-B14F-4D97-AF65-F5344CB8AC3E}">
        <p14:creationId xmlns:p14="http://schemas.microsoft.com/office/powerpoint/2010/main" val="114876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normAutofit/>
          </a:bodyPr>
          <a:lstStyle/>
          <a:p>
            <a:pPr eaLnBrk="1" hangingPunct="1"/>
            <a:r>
              <a:rPr lang="zh-CN" altLang="en-US" sz="2400" dirty="0"/>
              <a:t>实现更复杂的效果，</a:t>
            </a:r>
            <a:r>
              <a:rPr lang="en-US" altLang="zh-CN" sz="2400" dirty="0"/>
              <a:t>Selector </a:t>
            </a:r>
            <a:r>
              <a:rPr lang="zh-CN" altLang="en-US" sz="2400" dirty="0"/>
              <a:t>联合 </a:t>
            </a:r>
            <a:r>
              <a:rPr lang="en-US" altLang="zh-CN" sz="2400" dirty="0"/>
              <a:t>shape </a:t>
            </a:r>
            <a:r>
              <a:rPr lang="zh-CN" altLang="en-US" sz="2400" dirty="0"/>
              <a:t>。</a:t>
            </a:r>
          </a:p>
          <a:p>
            <a:pPr eaLnBrk="1" hangingPunct="1"/>
            <a:r>
              <a:rPr lang="zh-CN" altLang="en-US" sz="2400" dirty="0"/>
              <a:t>drawable/button_color.xml</a:t>
            </a:r>
          </a:p>
        </p:txBody>
      </p:sp>
      <p:sp>
        <p:nvSpPr>
          <p:cNvPr id="63491" name="标题 2"/>
          <p:cNvSpPr>
            <a:spLocks noGrp="1"/>
          </p:cNvSpPr>
          <p:nvPr>
            <p:ph type="title"/>
          </p:nvPr>
        </p:nvSpPr>
        <p:spPr/>
        <p:txBody>
          <a:bodyPr/>
          <a:lstStyle/>
          <a:p>
            <a:pPr eaLnBrk="1" hangingPunct="1"/>
            <a:r>
              <a:rPr lang="en-US" altLang="zh-CN" dirty="0">
                <a:sym typeface="+mn-ea"/>
              </a:rPr>
              <a:t>4.2 </a:t>
            </a:r>
            <a:r>
              <a:rPr lang="zh-CN" altLang="en-US" dirty="0">
                <a:sym typeface="+mn-ea"/>
              </a:rPr>
              <a:t>Selector</a:t>
            </a:r>
            <a:endParaRPr lang="zh-CN" altLang="en-US" dirty="0"/>
          </a:p>
        </p:txBody>
      </p:sp>
    </p:spTree>
    <p:extLst>
      <p:ext uri="{BB962C8B-B14F-4D97-AF65-F5344CB8AC3E}">
        <p14:creationId xmlns:p14="http://schemas.microsoft.com/office/powerpoint/2010/main" val="8725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normAutofit/>
          </a:bodyPr>
          <a:lstStyle/>
          <a:p>
            <a:pPr eaLnBrk="1" hangingPunct="1"/>
            <a:r>
              <a:rPr lang="zh-CN" altLang="en-US" sz="2400" dirty="0"/>
              <a:t>实现更复杂的效果，</a:t>
            </a:r>
            <a:r>
              <a:rPr lang="en-US" altLang="zh-CN" sz="2400" dirty="0"/>
              <a:t>Selector </a:t>
            </a:r>
            <a:r>
              <a:rPr lang="zh-CN" altLang="en-US" sz="2400" dirty="0"/>
              <a:t>联合 </a:t>
            </a:r>
            <a:r>
              <a:rPr lang="en-US" altLang="zh-CN" sz="2400" dirty="0"/>
              <a:t>shape </a:t>
            </a:r>
            <a:r>
              <a:rPr lang="zh-CN" altLang="en-US" sz="2400" dirty="0"/>
              <a:t>。</a:t>
            </a:r>
          </a:p>
          <a:p>
            <a:pPr eaLnBrk="1" hangingPunct="1"/>
            <a:r>
              <a:rPr lang="zh-CN" altLang="en-US" sz="2400" dirty="0"/>
              <a:t>drawable/button_color.xml</a:t>
            </a:r>
          </a:p>
        </p:txBody>
      </p:sp>
      <p:sp>
        <p:nvSpPr>
          <p:cNvPr id="63491" name="标题 2"/>
          <p:cNvSpPr>
            <a:spLocks noGrp="1"/>
          </p:cNvSpPr>
          <p:nvPr>
            <p:ph type="title"/>
          </p:nvPr>
        </p:nvSpPr>
        <p:spPr/>
        <p:txBody>
          <a:bodyPr/>
          <a:lstStyle/>
          <a:p>
            <a:pPr eaLnBrk="1" hangingPunct="1"/>
            <a:r>
              <a:rPr lang="en-US" altLang="zh-CN" dirty="0">
                <a:sym typeface="+mn-ea"/>
              </a:rPr>
              <a:t>4.2 </a:t>
            </a:r>
            <a:r>
              <a:rPr lang="zh-CN" altLang="en-US" dirty="0">
                <a:sym typeface="+mn-ea"/>
              </a:rPr>
              <a:t>Selector</a:t>
            </a:r>
            <a:endParaRPr lang="zh-CN" altLang="en-US" dirty="0"/>
          </a:p>
        </p:txBody>
      </p:sp>
      <p:sp>
        <p:nvSpPr>
          <p:cNvPr id="7" name="矩形 6">
            <a:extLst>
              <a:ext uri="{FF2B5EF4-FFF2-40B4-BE49-F238E27FC236}">
                <a16:creationId xmlns:a16="http://schemas.microsoft.com/office/drawing/2014/main" id="{242A6111-FED2-442A-A2B3-A25922410436}"/>
              </a:ext>
            </a:extLst>
          </p:cNvPr>
          <p:cNvSpPr/>
          <p:nvPr/>
        </p:nvSpPr>
        <p:spPr>
          <a:xfrm>
            <a:off x="399790" y="741367"/>
            <a:ext cx="8229600" cy="5262979"/>
          </a:xfrm>
          <a:prstGeom prst="rect">
            <a:avLst/>
          </a:prstGeom>
          <a:solidFill>
            <a:schemeClr val="accent3">
              <a:lumMod val="20000"/>
              <a:lumOff val="80000"/>
            </a:schemeClr>
          </a:solidFill>
          <a:ln>
            <a:solidFill>
              <a:schemeClr val="accent3"/>
            </a:solidFill>
          </a:ln>
        </p:spPr>
        <p:txBody>
          <a:bodyPr wrap="square">
            <a:spAutoFit/>
          </a:bodyPr>
          <a:lstStyle/>
          <a:p>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&lt;?xml version="1.0" encoding="utf-8"?&gt;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0000FF"/>
                </a:solidFill>
                <a:latin typeface="Times New Roman" panose="02020603050405020304" pitchFamily="18" charset="0"/>
                <a:ea typeface="宋体" panose="02010600030101010101" pitchFamily="2" charset="-122"/>
                <a:cs typeface="宋体" panose="02010600030101010101" pitchFamily="2" charset="-122"/>
              </a:rPr>
              <a:t>selector</a:t>
            </a:r>
            <a:r>
              <a:rPr lang="en-US" altLang="zh-CN" sz="1600" b="0" u="none" dirty="0">
                <a:solidFill>
                  <a:srgbClr val="0000FF"/>
                </a:solidFill>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xmlns:Android</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="http://schemas.Android.com/</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apk</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/res/Android"&gt;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269875"/>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item</a:t>
            </a:r>
            <a:r>
              <a:rPr lang="en-US" altLang="zh-CN" sz="1600" b="0"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android:state_pressed</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="true"&gt;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 </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定义当</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button </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处于</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pressed </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状态时的形态。</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5413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00B050"/>
                </a:solidFill>
                <a:latin typeface="Times New Roman" panose="02020603050405020304" pitchFamily="18" charset="0"/>
                <a:ea typeface="宋体" panose="02010600030101010101" pitchFamily="2" charset="-122"/>
                <a:cs typeface="宋体" panose="02010600030101010101" pitchFamily="2" charset="-122"/>
              </a:rPr>
              <a:t>shape</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7191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&lt;gradient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android:startColor</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="#8600ff"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7191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&lt;stroke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android:width</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="2dp"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android:color</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="#000000"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7191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&lt;corners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android:radius</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="5dp"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7191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&lt;padding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android:left</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android:top</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a:t>
            </a:r>
            <a:r>
              <a:rPr lang="zh-CN" altLang="en-US" sz="1600" dirty="0">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android:bottom</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android:right</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269875" indent="271463"/>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dirty="0">
                <a:solidFill>
                  <a:srgbClr val="00B050"/>
                </a:solidFill>
                <a:latin typeface="Times New Roman" panose="02020603050405020304" pitchFamily="18" charset="0"/>
                <a:ea typeface="宋体" panose="02010600030101010101" pitchFamily="2" charset="-122"/>
                <a:cs typeface="宋体" panose="02010600030101010101" pitchFamily="2" charset="-122"/>
              </a:rPr>
              <a:t>shape</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endParaRPr lang="en-US" altLang="zh-CN" sz="1600" dirty="0">
              <a:latin typeface="Times New Roman" panose="02020603050405020304" pitchFamily="18" charset="0"/>
              <a:ea typeface="宋体" panose="02010600030101010101" pitchFamily="2" charset="-122"/>
              <a:cs typeface="宋体" panose="02010600030101010101" pitchFamily="2" charset="-122"/>
            </a:endParaRPr>
          </a:p>
          <a:p>
            <a:pPr marL="269875"/>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item</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269875"/>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item</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android:state_focused</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="true"&gt;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 </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定义当</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button</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获得</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focus</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时的形态</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5413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dirty="0">
                <a:solidFill>
                  <a:srgbClr val="00B050"/>
                </a:solidFill>
                <a:latin typeface="Times New Roman" panose="02020603050405020304" pitchFamily="18" charset="0"/>
                <a:ea typeface="宋体" panose="02010600030101010101" pitchFamily="2" charset="-122"/>
                <a:cs typeface="宋体" panose="02010600030101010101" pitchFamily="2" charset="-122"/>
              </a:rPr>
              <a:t>shape</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541338" indent="177800"/>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&lt;gradient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android:startColor</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="#eac100"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p>
          <a:p>
            <a:pPr marL="541338" indent="177800"/>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&lt;stroke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android:width</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="2dp"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android:color</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="#333333" color="#</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ffffff</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endParaRPr lang="en-US" altLang="zh-CN" sz="1600" b="0" u="none" dirty="0">
              <a:latin typeface="Times New Roman" panose="02020603050405020304" pitchFamily="18" charset="0"/>
              <a:ea typeface="宋体" panose="02010600030101010101" pitchFamily="2" charset="-122"/>
              <a:cs typeface="宋体" panose="02010600030101010101" pitchFamily="2" charset="-122"/>
            </a:endParaRPr>
          </a:p>
          <a:p>
            <a:pPr marL="541338" indent="177800"/>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&lt;corners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android:radius</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="8dp" /&gt;</a:t>
            </a:r>
            <a:r>
              <a:rPr lang="zh-CN" altLang="en-US" sz="1600" b="0" u="none" dirty="0">
                <a:latin typeface="Times New Roman" panose="02020603050405020304" pitchFamily="18" charset="0"/>
                <a:ea typeface="宋体" panose="02010600030101010101" pitchFamily="2" charset="-122"/>
                <a:cs typeface="宋体" panose="02010600030101010101" pitchFamily="2" charset="-122"/>
              </a:rPr>
              <a:t>　</a:t>
            </a:r>
            <a:endParaRPr lang="en-US" altLang="zh-CN" sz="1600" b="0" u="none" dirty="0">
              <a:latin typeface="Times New Roman" panose="02020603050405020304" pitchFamily="18" charset="0"/>
              <a:ea typeface="宋体" panose="02010600030101010101" pitchFamily="2" charset="-122"/>
              <a:cs typeface="宋体" panose="02010600030101010101" pitchFamily="2" charset="-122"/>
            </a:endParaRPr>
          </a:p>
          <a:p>
            <a:pPr marL="541338" indent="177800"/>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&lt;padding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android:left</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android:top</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a:t>
            </a:r>
            <a:r>
              <a:rPr lang="zh-CN" altLang="en-US" sz="1600" dirty="0">
                <a:latin typeface="Times New Roman" panose="02020603050405020304" pitchFamily="18" charset="0"/>
                <a:ea typeface="宋体" panose="02010600030101010101" pitchFamily="2" charset="-122"/>
                <a:cs typeface="宋体" panose="02010600030101010101" pitchFamily="2" charset="-122"/>
              </a:rPr>
              <a:t>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android:bottom</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a:t>
            </a:r>
            <a:r>
              <a:rPr lang="en-US" altLang="zh-CN" sz="1600" b="0" u="none" dirty="0" err="1">
                <a:latin typeface="Times New Roman" panose="02020603050405020304" pitchFamily="18" charset="0"/>
                <a:ea typeface="宋体" panose="02010600030101010101" pitchFamily="2" charset="-122"/>
                <a:cs typeface="宋体" panose="02010600030101010101" pitchFamily="2" charset="-122"/>
              </a:rPr>
              <a:t>android:right</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="10dp" /&gt;　　</a:t>
            </a:r>
          </a:p>
          <a:p>
            <a:pPr marL="541338"/>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dirty="0">
                <a:solidFill>
                  <a:srgbClr val="00B050"/>
                </a:solidFill>
                <a:latin typeface="Times New Roman" panose="02020603050405020304" pitchFamily="18" charset="0"/>
                <a:ea typeface="宋体" panose="02010600030101010101" pitchFamily="2" charset="-122"/>
                <a:cs typeface="宋体" panose="02010600030101010101" pitchFamily="2" charset="-122"/>
              </a:rPr>
              <a:t>shape</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　　</a:t>
            </a:r>
          </a:p>
          <a:p>
            <a:pPr marL="269875"/>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item</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　　</a:t>
            </a:r>
          </a:p>
          <a:p>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&lt;/</a:t>
            </a:r>
            <a:r>
              <a:rPr lang="en-US" altLang="zh-CN" sz="1600" b="1" u="none" dirty="0">
                <a:solidFill>
                  <a:srgbClr val="0000FF"/>
                </a:solidFill>
                <a:latin typeface="Times New Roman" panose="02020603050405020304" pitchFamily="18" charset="0"/>
                <a:ea typeface="宋体" panose="02010600030101010101" pitchFamily="2" charset="-122"/>
                <a:cs typeface="宋体" panose="02010600030101010101" pitchFamily="2" charset="-122"/>
              </a:rPr>
              <a:t>selector</a:t>
            </a:r>
            <a:r>
              <a:rPr lang="en-US" altLang="zh-CN" sz="1600" b="0" u="none" dirty="0">
                <a:latin typeface="Times New Roman" panose="02020603050405020304" pitchFamily="18" charset="0"/>
                <a:ea typeface="宋体" panose="02010600030101010101" pitchFamily="2" charset="-122"/>
                <a:cs typeface="宋体" panose="02010600030101010101" pitchFamily="2" charset="-122"/>
              </a:rPr>
              <a:t>&gt;</a:t>
            </a:r>
          </a:p>
        </p:txBody>
      </p:sp>
    </p:spTree>
    <p:extLst>
      <p:ext uri="{BB962C8B-B14F-4D97-AF65-F5344CB8AC3E}">
        <p14:creationId xmlns:p14="http://schemas.microsoft.com/office/powerpoint/2010/main" val="1000267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3.4.1 </a:t>
            </a:r>
            <a:r>
              <a:rPr lang="zh-CN" altLang="en-US" dirty="0"/>
              <a:t>线性布局</a:t>
            </a:r>
            <a:r>
              <a:rPr lang="en-US" altLang="zh-CN" dirty="0" err="1"/>
              <a:t>LinearLayout</a:t>
            </a:r>
            <a:endParaRPr lang="zh-CN" altLang="en-US" dirty="0"/>
          </a:p>
        </p:txBody>
      </p:sp>
      <p:sp>
        <p:nvSpPr>
          <p:cNvPr id="3" name="内容占位符 2"/>
          <p:cNvSpPr>
            <a:spLocks noGrp="1"/>
          </p:cNvSpPr>
          <p:nvPr>
            <p:ph idx="1"/>
          </p:nvPr>
        </p:nvSpPr>
        <p:spPr/>
        <p:txBody>
          <a:bodyPr>
            <a:normAutofit/>
          </a:bodyPr>
          <a:lstStyle/>
          <a:p>
            <a:r>
              <a:rPr lang="zh-CN" altLang="en-US" sz="2400" dirty="0"/>
              <a:t>线性布局</a:t>
            </a:r>
            <a:r>
              <a:rPr lang="en-US" altLang="zh-CN" sz="2400" dirty="0" err="1"/>
              <a:t>LinearLayout</a:t>
            </a:r>
            <a:r>
              <a:rPr lang="zh-CN" altLang="en-US" sz="2400" dirty="0"/>
              <a:t>将组件按照水平或垂直方向排列。在</a:t>
            </a:r>
            <a:r>
              <a:rPr lang="en-US" altLang="zh-CN" sz="2400" dirty="0"/>
              <a:t>XML</a:t>
            </a:r>
            <a:r>
              <a:rPr lang="zh-CN" altLang="en-US" sz="2400" dirty="0"/>
              <a:t>布局文件中，由根元素</a:t>
            </a:r>
            <a:r>
              <a:rPr lang="en-US" altLang="zh-CN" sz="2400" dirty="0" err="1"/>
              <a:t>LinearLayout</a:t>
            </a:r>
            <a:r>
              <a:rPr lang="zh-CN" altLang="en-US" sz="2400" dirty="0"/>
              <a:t>来标识线性布局。</a:t>
            </a:r>
          </a:p>
          <a:p>
            <a:r>
              <a:rPr lang="zh-CN" altLang="en-US" sz="2400" dirty="0"/>
              <a:t>在布局文件中，由“</a:t>
            </a:r>
            <a:r>
              <a:rPr lang="en-US" altLang="zh-CN" sz="2400" b="1" dirty="0" err="1">
                <a:solidFill>
                  <a:srgbClr val="FF0000"/>
                </a:solidFill>
              </a:rPr>
              <a:t>android:orientation</a:t>
            </a:r>
            <a:r>
              <a:rPr lang="en-US" altLang="zh-CN" sz="2400" dirty="0"/>
              <a:t>”</a:t>
            </a:r>
            <a:r>
              <a:rPr lang="zh-CN" altLang="en-US" sz="2400" dirty="0"/>
              <a:t>属性来控制排列方向，其属性值有水平（</a:t>
            </a:r>
            <a:r>
              <a:rPr lang="en-US" altLang="zh-CN" sz="2400" dirty="0"/>
              <a:t>horizontal</a:t>
            </a:r>
            <a:r>
              <a:rPr lang="zh-CN" altLang="en-US" sz="2400" dirty="0"/>
              <a:t>）和垂直（</a:t>
            </a:r>
            <a:r>
              <a:rPr lang="en-US" altLang="zh-CN" sz="2400" dirty="0"/>
              <a:t>vertical</a:t>
            </a:r>
            <a:r>
              <a:rPr lang="zh-CN" altLang="en-US" sz="2400" dirty="0"/>
              <a:t>）两种：</a:t>
            </a:r>
          </a:p>
          <a:p>
            <a:pPr lvl="1"/>
            <a:r>
              <a:rPr lang="zh-CN" altLang="en-US" sz="2000" dirty="0"/>
              <a:t>设置线性布局为</a:t>
            </a:r>
            <a:r>
              <a:rPr lang="zh-CN" altLang="en-US" b="1" dirty="0">
                <a:solidFill>
                  <a:srgbClr val="FF0000"/>
                </a:solidFill>
              </a:rPr>
              <a:t>水平</a:t>
            </a:r>
            <a:r>
              <a:rPr lang="zh-CN" altLang="en-US" sz="2000" dirty="0"/>
              <a:t>方向 </a:t>
            </a:r>
          </a:p>
          <a:p>
            <a:pPr marL="355600" lvl="1" indent="0">
              <a:buNone/>
            </a:pPr>
            <a:r>
              <a:rPr lang="en-US" altLang="zh-CN" sz="2000" dirty="0"/>
              <a:t>     	</a:t>
            </a:r>
            <a:r>
              <a:rPr lang="en-US" altLang="zh-CN" sz="2000" dirty="0" err="1"/>
              <a:t>android:orientation</a:t>
            </a:r>
            <a:r>
              <a:rPr lang="en-US" altLang="zh-CN" sz="2000" dirty="0"/>
              <a:t>="horizontal"</a:t>
            </a:r>
          </a:p>
          <a:p>
            <a:pPr lvl="1"/>
            <a:r>
              <a:rPr lang="zh-CN" altLang="en-US" sz="2000" dirty="0"/>
              <a:t>设置线性布局为</a:t>
            </a:r>
            <a:r>
              <a:rPr lang="zh-CN" altLang="en-US" b="1" dirty="0">
                <a:solidFill>
                  <a:srgbClr val="FF0000"/>
                </a:solidFill>
              </a:rPr>
              <a:t>垂直</a:t>
            </a:r>
            <a:r>
              <a:rPr lang="zh-CN" altLang="en-US" sz="2000" dirty="0"/>
              <a:t>方向 </a:t>
            </a:r>
          </a:p>
          <a:p>
            <a:pPr marL="355600" lvl="1" indent="0">
              <a:buNone/>
            </a:pPr>
            <a:r>
              <a:rPr lang="en-US" altLang="zh-CN" sz="2000" dirty="0"/>
              <a:t>	</a:t>
            </a:r>
            <a:r>
              <a:rPr lang="en-US" altLang="zh-CN" sz="2000" dirty="0" err="1"/>
              <a:t>android:orientation</a:t>
            </a:r>
            <a:r>
              <a:rPr lang="en-US" altLang="zh-CN" sz="2000" dirty="0"/>
              <a:t>="vertical"</a:t>
            </a:r>
          </a:p>
          <a:p>
            <a:pPr lvl="1"/>
            <a:endParaRPr lang="zh-CN" altLang="en-US" sz="2000" dirty="0"/>
          </a:p>
        </p:txBody>
      </p:sp>
    </p:spTree>
    <p:extLst>
      <p:ext uri="{BB962C8B-B14F-4D97-AF65-F5344CB8AC3E}">
        <p14:creationId xmlns:p14="http://schemas.microsoft.com/office/powerpoint/2010/main" val="31830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marL="0" indent="0" eaLnBrk="1" hangingPunct="1">
              <a:buNone/>
            </a:pPr>
            <a:r>
              <a:rPr lang="zh-CN" altLang="en-US" dirty="0"/>
              <a:t>（2）随后，需要在包含button的xml文件里添加两项。假如是main.xml 文件，需要在&lt;Button /&gt;里加两项。</a:t>
            </a:r>
          </a:p>
          <a:p>
            <a:pPr lvl="1" eaLnBrk="1" hangingPunct="1"/>
            <a:r>
              <a:rPr lang="en-US" altLang="zh-CN" b="1" dirty="0">
                <a:solidFill>
                  <a:srgbClr val="0000FF"/>
                </a:solidFill>
              </a:rPr>
              <a:t>a</a:t>
            </a:r>
            <a:r>
              <a:rPr lang="zh-CN" altLang="en-US" b="1" dirty="0">
                <a:solidFill>
                  <a:srgbClr val="0000FF"/>
                </a:solidFill>
              </a:rPr>
              <a:t>ndroid</a:t>
            </a:r>
            <a:r>
              <a:rPr lang="en-US" altLang="zh-CN" b="1" dirty="0">
                <a:solidFill>
                  <a:srgbClr val="0000FF"/>
                </a:solidFill>
              </a:rPr>
              <a:t>:</a:t>
            </a:r>
            <a:r>
              <a:rPr lang="zh-CN" altLang="en-US" b="1" dirty="0">
                <a:solidFill>
                  <a:srgbClr val="0000FF"/>
                </a:solidFill>
              </a:rPr>
              <a:t>focusable="true"</a:t>
            </a:r>
          </a:p>
          <a:p>
            <a:pPr lvl="1" eaLnBrk="1" hangingPunct="1"/>
            <a:r>
              <a:rPr lang="zh-CN" altLang="en-US" b="1" dirty="0">
                <a:solidFill>
                  <a:srgbClr val="0000FF"/>
                </a:solidFill>
              </a:rPr>
              <a:t>android:backgroud="@drawable/button_color"</a:t>
            </a:r>
          </a:p>
          <a:p>
            <a:pPr eaLnBrk="1" hangingPunct="1"/>
            <a:r>
              <a:rPr lang="zh-CN" altLang="en-US" dirty="0"/>
              <a:t>这样当使用Button的时候就可以去掉系统自带的背景，实现个性化的背景。</a:t>
            </a:r>
          </a:p>
        </p:txBody>
      </p:sp>
      <p:sp>
        <p:nvSpPr>
          <p:cNvPr id="64515" name="标题 2"/>
          <p:cNvSpPr>
            <a:spLocks noGrp="1"/>
          </p:cNvSpPr>
          <p:nvPr>
            <p:ph type="title"/>
          </p:nvPr>
        </p:nvSpPr>
        <p:spPr/>
        <p:txBody>
          <a:bodyPr/>
          <a:lstStyle/>
          <a:p>
            <a:pPr eaLnBrk="1" hangingPunct="1"/>
            <a:r>
              <a:rPr lang="en-US" altLang="zh-CN" dirty="0">
                <a:sym typeface="+mn-ea"/>
              </a:rPr>
              <a:t>5.2 </a:t>
            </a:r>
            <a:r>
              <a:rPr lang="zh-CN" altLang="en-US" dirty="0">
                <a:sym typeface="+mn-ea"/>
              </a:rPr>
              <a:t>Selector</a:t>
            </a:r>
            <a:endParaRPr lang="zh-CN" altLang="en-US" dirty="0"/>
          </a:p>
        </p:txBody>
      </p:sp>
    </p:spTree>
    <p:extLst>
      <p:ext uri="{BB962C8B-B14F-4D97-AF65-F5344CB8AC3E}">
        <p14:creationId xmlns:p14="http://schemas.microsoft.com/office/powerpoint/2010/main" val="18869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024" y="877282"/>
            <a:ext cx="5723144" cy="4560507"/>
          </a:xfrm>
        </p:spPr>
        <p:txBody>
          <a:bodyPr>
            <a:normAutofit/>
          </a:bodyPr>
          <a:lstStyle/>
          <a:p>
            <a:pPr eaLnBrk="1" hangingPunct="1">
              <a:lnSpc>
                <a:spcPct val="110000"/>
              </a:lnSpc>
            </a:pPr>
            <a:r>
              <a:rPr lang="zh-CN" altLang="en-US" sz="2400" dirty="0"/>
              <a:t>下面使用shape和selector优化登录布局，效果图如图4</a:t>
            </a:r>
            <a:r>
              <a:rPr lang="en-US" altLang="zh-CN" sz="2400" dirty="0"/>
              <a:t>-</a:t>
            </a:r>
            <a:r>
              <a:rPr lang="zh-CN" altLang="en-US" sz="2400" dirty="0"/>
              <a:t>16所示。</a:t>
            </a:r>
          </a:p>
          <a:p>
            <a:pPr eaLnBrk="1" hangingPunct="1">
              <a:lnSpc>
                <a:spcPct val="110000"/>
              </a:lnSpc>
            </a:pPr>
            <a:r>
              <a:rPr lang="zh-CN" altLang="en-US" sz="2400" dirty="0"/>
              <a:t>从效果图中可以看出主要有以下变化：</a:t>
            </a:r>
          </a:p>
          <a:p>
            <a:pPr lvl="1" eaLnBrk="1" hangingPunct="1">
              <a:lnSpc>
                <a:spcPct val="110000"/>
              </a:lnSpc>
            </a:pPr>
            <a:r>
              <a:rPr lang="zh-CN" altLang="en-US" sz="2000" dirty="0">
                <a:solidFill>
                  <a:srgbClr val="C00000"/>
                </a:solidFill>
              </a:rPr>
              <a:t>整体上有个渐变的背景</a:t>
            </a:r>
            <a:r>
              <a:rPr lang="zh-CN" altLang="en-US" sz="2000" dirty="0"/>
              <a:t>；</a:t>
            </a:r>
          </a:p>
          <a:p>
            <a:pPr lvl="1" eaLnBrk="1" hangingPunct="1">
              <a:lnSpc>
                <a:spcPct val="110000"/>
              </a:lnSpc>
            </a:pPr>
            <a:r>
              <a:rPr lang="zh-CN" altLang="en-US" sz="2000" dirty="0"/>
              <a:t>整个登录框增加了</a:t>
            </a:r>
            <a:r>
              <a:rPr lang="zh-CN" altLang="en-US" sz="2000" dirty="0">
                <a:solidFill>
                  <a:srgbClr val="C00000"/>
                </a:solidFill>
              </a:rPr>
              <a:t>圆角背景</a:t>
            </a:r>
            <a:r>
              <a:rPr lang="zh-CN" altLang="en-US" sz="2000" dirty="0"/>
              <a:t>；</a:t>
            </a:r>
          </a:p>
          <a:p>
            <a:pPr lvl="1" eaLnBrk="1" hangingPunct="1">
              <a:lnSpc>
                <a:spcPct val="110000"/>
              </a:lnSpc>
            </a:pPr>
            <a:r>
              <a:rPr lang="zh-CN" altLang="en-US" sz="2000" dirty="0">
                <a:solidFill>
                  <a:srgbClr val="C00000"/>
                </a:solidFill>
              </a:rPr>
              <a:t>登录按钮有了背景</a:t>
            </a:r>
            <a:r>
              <a:rPr lang="zh-CN" altLang="en-US" sz="2000" dirty="0"/>
              <a:t>，并且单击后的状态发生了变化。</a:t>
            </a:r>
          </a:p>
          <a:p>
            <a:pPr lvl="1" eaLnBrk="1" hangingPunct="1">
              <a:lnSpc>
                <a:spcPct val="110000"/>
              </a:lnSpc>
            </a:pPr>
            <a:r>
              <a:rPr lang="zh-CN" altLang="en-US" sz="2000" dirty="0"/>
              <a:t>用户名和密码框有了图片背景，并且单击后的状态发生了变化；</a:t>
            </a:r>
          </a:p>
        </p:txBody>
      </p:sp>
      <p:sp>
        <p:nvSpPr>
          <p:cNvPr id="65539" name="标题 2"/>
          <p:cNvSpPr>
            <a:spLocks noGrp="1"/>
          </p:cNvSpPr>
          <p:nvPr>
            <p:ph type="title"/>
          </p:nvPr>
        </p:nvSpPr>
        <p:spPr/>
        <p:txBody>
          <a:bodyPr/>
          <a:lstStyle/>
          <a:p>
            <a:pPr eaLnBrk="1" hangingPunct="1"/>
            <a:r>
              <a:rPr lang="zh-CN" altLang="en-US"/>
              <a:t>登录布局和背景优化</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8196" y="725863"/>
            <a:ext cx="2592288" cy="43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9076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9534" y="985292"/>
            <a:ext cx="8229600" cy="1738609"/>
          </a:xfrm>
        </p:spPr>
        <p:txBody>
          <a:bodyPr>
            <a:noAutofit/>
          </a:bodyPr>
          <a:lstStyle/>
          <a:p>
            <a:pPr marL="274320" indent="-274320" eaLnBrk="1" fontAlgn="auto" hangingPunct="1">
              <a:buClr>
                <a:schemeClr val="accent3"/>
              </a:buClr>
              <a:buFont typeface="Wingdings 2" panose="05020102010507070707"/>
              <a:buChar char=""/>
              <a:defRPr/>
            </a:pPr>
            <a:r>
              <a:rPr lang="zh-CN" altLang="en-US" sz="2400" dirty="0"/>
              <a:t>实现步骤：</a:t>
            </a:r>
          </a:p>
          <a:p>
            <a:pPr marL="366713" lvl="1" indent="0" eaLnBrk="1" fontAlgn="auto" hangingPunct="1">
              <a:buClr>
                <a:schemeClr val="accent3"/>
              </a:buClr>
              <a:buNone/>
              <a:defRPr/>
            </a:pPr>
            <a:r>
              <a:rPr lang="zh-CN" altLang="en-US" sz="2000" dirty="0"/>
              <a:t>（1）创建新项目：项目名称LoginBDemo</a:t>
            </a:r>
          </a:p>
          <a:p>
            <a:pPr marL="366713" lvl="1" indent="0" eaLnBrk="1" fontAlgn="auto" hangingPunct="1">
              <a:buClr>
                <a:schemeClr val="accent3"/>
              </a:buClr>
              <a:buNone/>
              <a:defRPr/>
            </a:pPr>
            <a:r>
              <a:rPr lang="zh-CN" altLang="en-US" sz="2000" b="1" dirty="0"/>
              <a:t>（2）渐变背景</a:t>
            </a:r>
          </a:p>
          <a:p>
            <a:pPr marL="914717" lvl="2" indent="-247015" eaLnBrk="1" fontAlgn="auto" hangingPunct="1">
              <a:spcAft>
                <a:spcPts val="0"/>
              </a:spcAft>
              <a:buFont typeface="Wingdings 2" panose="05020102010507070707"/>
              <a:buChar char=""/>
              <a:defRPr/>
            </a:pPr>
            <a:r>
              <a:rPr lang="zh-CN" altLang="en-US" sz="2000" dirty="0"/>
              <a:t>首先在最外层的布局文件的LinearLayout中增加background属性：</a:t>
            </a:r>
            <a:br>
              <a:rPr lang="en-US" altLang="zh-CN" sz="2000" dirty="0"/>
            </a:br>
            <a:r>
              <a:rPr lang="zh-CN" altLang="en-US" sz="2000" b="1" dirty="0">
                <a:solidFill>
                  <a:srgbClr val="7030A0"/>
                </a:solidFill>
              </a:rPr>
              <a:t>android:background = "@drawable/background_login"</a:t>
            </a:r>
            <a:r>
              <a:rPr lang="zh-CN" altLang="en-US" sz="2000" dirty="0"/>
              <a:t>。然后在drawable下新建资源文件background_login.xml</a:t>
            </a:r>
          </a:p>
        </p:txBody>
      </p:sp>
      <p:sp>
        <p:nvSpPr>
          <p:cNvPr id="66563" name="标题 2"/>
          <p:cNvSpPr>
            <a:spLocks noGrp="1"/>
          </p:cNvSpPr>
          <p:nvPr>
            <p:ph type="title"/>
          </p:nvPr>
        </p:nvSpPr>
        <p:spPr/>
        <p:txBody>
          <a:bodyPr/>
          <a:lstStyle/>
          <a:p>
            <a:pPr eaLnBrk="1" hangingPunct="1"/>
            <a:r>
              <a:rPr lang="zh-CN" altLang="en-US">
                <a:sym typeface="+mn-ea"/>
              </a:rPr>
              <a:t>登录布局和背景优化</a:t>
            </a:r>
            <a:endParaRPr lang="zh-CN" altLang="en-US"/>
          </a:p>
        </p:txBody>
      </p:sp>
      <p:sp>
        <p:nvSpPr>
          <p:cNvPr id="3" name="矩形 2"/>
          <p:cNvSpPr/>
          <p:nvPr/>
        </p:nvSpPr>
        <p:spPr>
          <a:xfrm>
            <a:off x="1067033" y="3145532"/>
            <a:ext cx="7393399" cy="2031325"/>
          </a:xfrm>
          <a:prstGeom prst="rect">
            <a:avLst/>
          </a:prstGeom>
          <a:solidFill>
            <a:schemeClr val="accent3">
              <a:lumMod val="20000"/>
              <a:lumOff val="80000"/>
            </a:schemeClr>
          </a:solidFill>
          <a:ln>
            <a:solidFill>
              <a:schemeClr val="accent3"/>
            </a:solidFill>
          </a:ln>
        </p:spPr>
        <p:txBody>
          <a:bodyPr wrap="square">
            <a:spAutoFit/>
          </a:bodyPr>
          <a:lstStyle/>
          <a:p>
            <a:r>
              <a:rPr lang="en-US" altLang="zh-CN" dirty="0"/>
              <a:t>&lt;?xml version="1.0" encoding="utf-8"?&gt;</a:t>
            </a:r>
          </a:p>
          <a:p>
            <a:r>
              <a:rPr lang="en-US" altLang="zh-CN" dirty="0"/>
              <a:t>&lt;</a:t>
            </a:r>
            <a:r>
              <a:rPr lang="en-US" altLang="zh-CN" b="1" dirty="0">
                <a:solidFill>
                  <a:srgbClr val="0000FF"/>
                </a:solidFill>
              </a:rPr>
              <a:t>shape</a:t>
            </a:r>
            <a:r>
              <a:rPr lang="en-US" altLang="zh-CN" dirty="0"/>
              <a:t> </a:t>
            </a:r>
            <a:r>
              <a:rPr lang="en-US" altLang="zh-CN" dirty="0" err="1"/>
              <a:t>xmlns:Android</a:t>
            </a:r>
            <a:r>
              <a:rPr lang="en-US" altLang="zh-CN" dirty="0"/>
              <a:t>="http://schemas.Android.com/</a:t>
            </a:r>
            <a:r>
              <a:rPr lang="en-US" altLang="zh-CN" dirty="0" err="1"/>
              <a:t>apk</a:t>
            </a:r>
            <a:r>
              <a:rPr lang="en-US" altLang="zh-CN" dirty="0"/>
              <a:t>/res/Android" &gt;</a:t>
            </a:r>
          </a:p>
          <a:p>
            <a:r>
              <a:rPr lang="en-US" altLang="zh-CN" dirty="0"/>
              <a:t>    &lt;</a:t>
            </a:r>
            <a:r>
              <a:rPr lang="en-US" altLang="zh-CN" b="1" dirty="0">
                <a:solidFill>
                  <a:srgbClr val="FF0000"/>
                </a:solidFill>
              </a:rPr>
              <a:t>gradient</a:t>
            </a:r>
          </a:p>
          <a:p>
            <a:r>
              <a:rPr lang="en-US" altLang="zh-CN" dirty="0"/>
              <a:t>        </a:t>
            </a:r>
            <a:r>
              <a:rPr lang="en-US" altLang="zh-CN" dirty="0" err="1"/>
              <a:t>android:angle</a:t>
            </a:r>
            <a:r>
              <a:rPr lang="en-US" altLang="zh-CN" dirty="0"/>
              <a:t>="45"</a:t>
            </a:r>
          </a:p>
          <a:p>
            <a:r>
              <a:rPr lang="en-US" altLang="zh-CN" dirty="0"/>
              <a:t>        </a:t>
            </a:r>
            <a:r>
              <a:rPr lang="en-US" altLang="zh-CN" dirty="0" err="1"/>
              <a:t>android:endColor</a:t>
            </a:r>
            <a:r>
              <a:rPr lang="en-US" altLang="zh-CN" dirty="0"/>
              <a:t>="#FF72CAE1"</a:t>
            </a:r>
          </a:p>
          <a:p>
            <a:r>
              <a:rPr lang="en-US" altLang="zh-CN" dirty="0"/>
              <a:t>        </a:t>
            </a:r>
            <a:r>
              <a:rPr lang="en-US" altLang="zh-CN" dirty="0" err="1"/>
              <a:t>android:startColor</a:t>
            </a:r>
            <a:r>
              <a:rPr lang="en-US" altLang="zh-CN" dirty="0"/>
              <a:t>="#FFACDAE5" /&gt;</a:t>
            </a:r>
          </a:p>
          <a:p>
            <a:r>
              <a:rPr lang="en-US" altLang="zh-CN" dirty="0"/>
              <a:t>&lt;/</a:t>
            </a:r>
            <a:r>
              <a:rPr lang="en-US" altLang="zh-CN" b="1" dirty="0">
                <a:solidFill>
                  <a:srgbClr val="0000FF"/>
                </a:solidFill>
              </a:rPr>
              <a:t>shape</a:t>
            </a:r>
            <a:r>
              <a:rPr lang="en-US" altLang="zh-CN" dirty="0"/>
              <a:t>&gt;</a:t>
            </a:r>
          </a:p>
        </p:txBody>
      </p:sp>
    </p:spTree>
    <p:extLst>
      <p:ext uri="{BB962C8B-B14F-4D97-AF65-F5344CB8AC3E}">
        <p14:creationId xmlns:p14="http://schemas.microsoft.com/office/powerpoint/2010/main" val="39083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a:xfrm>
            <a:off x="467544" y="985292"/>
            <a:ext cx="8229600" cy="1116568"/>
          </a:xfrm>
        </p:spPr>
        <p:txBody>
          <a:bodyPr>
            <a:normAutofit fontScale="85000" lnSpcReduction="20000"/>
          </a:bodyPr>
          <a:lstStyle/>
          <a:p>
            <a:pPr marL="0" indent="0" eaLnBrk="1" hangingPunct="1">
              <a:buNone/>
            </a:pPr>
            <a:r>
              <a:rPr lang="zh-CN" altLang="en-US" b="1" dirty="0"/>
              <a:t>（</a:t>
            </a:r>
            <a:r>
              <a:rPr lang="zh-CN" altLang="en-US" sz="2400" b="1" dirty="0"/>
              <a:t>3）圆角布局背景</a:t>
            </a:r>
          </a:p>
          <a:p>
            <a:pPr lvl="1" eaLnBrk="1" hangingPunct="1"/>
            <a:r>
              <a:rPr lang="zh-CN" altLang="en-US" sz="2000" dirty="0"/>
              <a:t>首先在各控件的外面插入一个LinearLayout，设置</a:t>
            </a:r>
            <a:r>
              <a:rPr lang="zh-CN" altLang="en-US" sz="2000" b="1" dirty="0">
                <a:solidFill>
                  <a:srgbClr val="7030A0"/>
                </a:solidFill>
              </a:rPr>
              <a:t>android:background="@drawable/background_login_div"</a:t>
            </a:r>
            <a:r>
              <a:rPr lang="zh-CN" altLang="en-US" sz="2000" dirty="0"/>
              <a:t>，然后在drawable下新建资源文件background_login_div.xml</a:t>
            </a:r>
          </a:p>
        </p:txBody>
      </p:sp>
      <p:sp>
        <p:nvSpPr>
          <p:cNvPr id="67587" name="标题 2"/>
          <p:cNvSpPr>
            <a:spLocks noGrp="1"/>
          </p:cNvSpPr>
          <p:nvPr>
            <p:ph type="title"/>
          </p:nvPr>
        </p:nvSpPr>
        <p:spPr/>
        <p:txBody>
          <a:bodyPr/>
          <a:lstStyle/>
          <a:p>
            <a:pPr eaLnBrk="1" hangingPunct="1"/>
            <a:r>
              <a:rPr lang="zh-CN" altLang="en-US">
                <a:sym typeface="+mn-ea"/>
              </a:rPr>
              <a:t>登录布局和背景优化</a:t>
            </a:r>
            <a:endParaRPr lang="zh-CN" altLang="en-US"/>
          </a:p>
        </p:txBody>
      </p:sp>
      <p:sp>
        <p:nvSpPr>
          <p:cNvPr id="2" name="矩形 1"/>
          <p:cNvSpPr/>
          <p:nvPr/>
        </p:nvSpPr>
        <p:spPr>
          <a:xfrm>
            <a:off x="1061358" y="2209428"/>
            <a:ext cx="7490149" cy="2585323"/>
          </a:xfrm>
          <a:prstGeom prst="rect">
            <a:avLst/>
          </a:prstGeom>
          <a:solidFill>
            <a:schemeClr val="accent3">
              <a:lumMod val="20000"/>
              <a:lumOff val="80000"/>
            </a:schemeClr>
          </a:solidFill>
          <a:ln>
            <a:solidFill>
              <a:schemeClr val="accent3"/>
            </a:solidFill>
          </a:ln>
        </p:spPr>
        <p:txBody>
          <a:bodyPr wrap="square">
            <a:spAutoFit/>
          </a:bodyPr>
          <a:lstStyle/>
          <a:p>
            <a:r>
              <a:rPr lang="en-US" altLang="zh-CN" dirty="0"/>
              <a:t>&lt;?xml version="1.0" encoding="utf-8"?&gt;</a:t>
            </a:r>
          </a:p>
          <a:p>
            <a:r>
              <a:rPr lang="en-US" altLang="zh-CN" dirty="0"/>
              <a:t>&lt;</a:t>
            </a:r>
            <a:r>
              <a:rPr lang="en-US" altLang="zh-CN" b="1" dirty="0">
                <a:solidFill>
                  <a:srgbClr val="0000FF"/>
                </a:solidFill>
              </a:rPr>
              <a:t>shape</a:t>
            </a:r>
            <a:r>
              <a:rPr lang="en-US" altLang="zh-CN" dirty="0"/>
              <a:t> </a:t>
            </a:r>
            <a:r>
              <a:rPr lang="en-US" altLang="zh-CN" dirty="0" err="1"/>
              <a:t>xmlns:Android</a:t>
            </a:r>
            <a:r>
              <a:rPr lang="en-US" altLang="zh-CN" dirty="0"/>
              <a:t>="http://schemas.Android.com/</a:t>
            </a:r>
            <a:r>
              <a:rPr lang="en-US" altLang="zh-CN" dirty="0" err="1"/>
              <a:t>apk</a:t>
            </a:r>
            <a:r>
              <a:rPr lang="en-US" altLang="zh-CN" dirty="0"/>
              <a:t>/res/Android" &gt;</a:t>
            </a:r>
          </a:p>
          <a:p>
            <a:r>
              <a:rPr lang="en-US" altLang="zh-CN" dirty="0"/>
              <a:t>    &lt;</a:t>
            </a:r>
            <a:r>
              <a:rPr lang="en-US" altLang="zh-CN" b="1" dirty="0">
                <a:solidFill>
                  <a:srgbClr val="FF0000"/>
                </a:solidFill>
              </a:rPr>
              <a:t>solid</a:t>
            </a:r>
            <a:r>
              <a:rPr lang="en-US" altLang="zh-CN" dirty="0"/>
              <a:t> </a:t>
            </a:r>
            <a:r>
              <a:rPr lang="en-US" altLang="zh-CN" dirty="0" err="1"/>
              <a:t>android:color</a:t>
            </a:r>
            <a:r>
              <a:rPr lang="en-US" altLang="zh-CN" dirty="0"/>
              <a:t>="#55FFFFFF" /&gt;</a:t>
            </a:r>
          </a:p>
          <a:p>
            <a:r>
              <a:rPr lang="en-US" altLang="zh-CN" dirty="0"/>
              <a:t>    &lt;</a:t>
            </a:r>
            <a:r>
              <a:rPr lang="en-US" altLang="zh-CN" b="1" dirty="0">
                <a:solidFill>
                  <a:srgbClr val="FF0000"/>
                </a:solidFill>
              </a:rPr>
              <a:t>corners</a:t>
            </a:r>
          </a:p>
          <a:p>
            <a:r>
              <a:rPr lang="en-US" altLang="zh-CN" dirty="0"/>
              <a:t>        </a:t>
            </a:r>
            <a:r>
              <a:rPr lang="en-US" altLang="zh-CN" dirty="0" err="1"/>
              <a:t>android:bottomLeftRadius</a:t>
            </a:r>
            <a:r>
              <a:rPr lang="en-US" altLang="zh-CN" dirty="0"/>
              <a:t>="10dp"</a:t>
            </a:r>
          </a:p>
          <a:p>
            <a:r>
              <a:rPr lang="en-US" altLang="zh-CN" dirty="0"/>
              <a:t>        </a:t>
            </a:r>
            <a:r>
              <a:rPr lang="en-US" altLang="zh-CN" dirty="0" err="1"/>
              <a:t>android:bottomRightRadius</a:t>
            </a:r>
            <a:r>
              <a:rPr lang="en-US" altLang="zh-CN" dirty="0"/>
              <a:t>="10dp"</a:t>
            </a:r>
          </a:p>
          <a:p>
            <a:r>
              <a:rPr lang="en-US" altLang="zh-CN" dirty="0"/>
              <a:t>        </a:t>
            </a:r>
            <a:r>
              <a:rPr lang="en-US" altLang="zh-CN" dirty="0" err="1"/>
              <a:t>android:topLeftRadius</a:t>
            </a:r>
            <a:r>
              <a:rPr lang="en-US" altLang="zh-CN" dirty="0"/>
              <a:t>="10dp"</a:t>
            </a:r>
          </a:p>
          <a:p>
            <a:r>
              <a:rPr lang="en-US" altLang="zh-CN" dirty="0"/>
              <a:t>        </a:t>
            </a:r>
            <a:r>
              <a:rPr lang="en-US" altLang="zh-CN" dirty="0" err="1"/>
              <a:t>android:topRightRadius</a:t>
            </a:r>
            <a:r>
              <a:rPr lang="en-US" altLang="zh-CN" dirty="0"/>
              <a:t>="10dp" /&gt;</a:t>
            </a:r>
          </a:p>
          <a:p>
            <a:r>
              <a:rPr lang="en-US" altLang="zh-CN" dirty="0"/>
              <a:t>&lt;/</a:t>
            </a:r>
            <a:r>
              <a:rPr lang="en-US" altLang="zh-CN" b="1" dirty="0">
                <a:solidFill>
                  <a:srgbClr val="0000FF"/>
                </a:solidFill>
              </a:rPr>
              <a:t>shape</a:t>
            </a:r>
            <a:r>
              <a:rPr lang="en-US" altLang="zh-CN" dirty="0"/>
              <a:t>&gt;</a:t>
            </a:r>
          </a:p>
        </p:txBody>
      </p:sp>
    </p:spTree>
    <p:extLst>
      <p:ext uri="{BB962C8B-B14F-4D97-AF65-F5344CB8AC3E}">
        <p14:creationId xmlns:p14="http://schemas.microsoft.com/office/powerpoint/2010/main" val="30821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457200" y="985292"/>
            <a:ext cx="8229600" cy="1233201"/>
          </a:xfrm>
        </p:spPr>
        <p:txBody>
          <a:bodyPr>
            <a:normAutofit fontScale="92500" lnSpcReduction="10000"/>
          </a:bodyPr>
          <a:lstStyle/>
          <a:p>
            <a:pPr marL="0" indent="0" eaLnBrk="1" hangingPunct="1">
              <a:buNone/>
            </a:pPr>
            <a:r>
              <a:rPr lang="zh-CN" altLang="en-US" sz="2400" b="1" dirty="0"/>
              <a:t>（4）圆角Button背景</a:t>
            </a:r>
          </a:p>
          <a:p>
            <a:pPr lvl="1" eaLnBrk="1" hangingPunct="1"/>
            <a:r>
              <a:rPr lang="zh-CN" altLang="en-US" sz="2000" dirty="0"/>
              <a:t>首先修改登录按钮属性，设置</a:t>
            </a:r>
            <a:br>
              <a:rPr lang="en-US" altLang="zh-CN" sz="2000" dirty="0"/>
            </a:br>
            <a:r>
              <a:rPr lang="zh-CN" altLang="en-US" sz="2000" b="1" dirty="0">
                <a:solidFill>
                  <a:srgbClr val="7030A0"/>
                </a:solidFill>
              </a:rPr>
              <a:t>android:background=</a:t>
            </a:r>
            <a:r>
              <a:rPr lang="en-US" altLang="zh-CN" sz="2000" b="1" dirty="0">
                <a:solidFill>
                  <a:srgbClr val="7030A0"/>
                </a:solidFill>
              </a:rPr>
              <a:t>"@</a:t>
            </a:r>
            <a:r>
              <a:rPr lang="en-US" altLang="zh-CN" sz="2000" b="1" dirty="0" err="1">
                <a:solidFill>
                  <a:srgbClr val="7030A0"/>
                </a:solidFill>
              </a:rPr>
              <a:t>drawable</a:t>
            </a:r>
            <a:r>
              <a:rPr lang="en-US" altLang="zh-CN" sz="2000" b="1" dirty="0">
                <a:solidFill>
                  <a:srgbClr val="7030A0"/>
                </a:solidFill>
              </a:rPr>
              <a:t>/</a:t>
            </a:r>
            <a:r>
              <a:rPr lang="en-US" altLang="zh-CN" sz="2000" b="1" dirty="0" err="1">
                <a:solidFill>
                  <a:srgbClr val="7030A0"/>
                </a:solidFill>
              </a:rPr>
              <a:t>background_button_div</a:t>
            </a:r>
            <a:r>
              <a:rPr lang="en-US" altLang="zh-CN" sz="2000" b="1" dirty="0">
                <a:solidFill>
                  <a:srgbClr val="7030A0"/>
                </a:solidFill>
              </a:rPr>
              <a:t>"</a:t>
            </a:r>
            <a:r>
              <a:rPr lang="zh-CN" altLang="en-US" sz="2000" dirty="0"/>
              <a:t>，然后在drawable下新建资源文件background_button_div.xml</a:t>
            </a:r>
          </a:p>
        </p:txBody>
      </p:sp>
      <p:sp>
        <p:nvSpPr>
          <p:cNvPr id="69635" name="标题 2"/>
          <p:cNvSpPr>
            <a:spLocks noGrp="1"/>
          </p:cNvSpPr>
          <p:nvPr>
            <p:ph type="title"/>
          </p:nvPr>
        </p:nvSpPr>
        <p:spPr/>
        <p:txBody>
          <a:bodyPr/>
          <a:lstStyle/>
          <a:p>
            <a:pPr eaLnBrk="1" hangingPunct="1"/>
            <a:r>
              <a:rPr lang="zh-CN" altLang="en-US">
                <a:sym typeface="+mn-ea"/>
              </a:rPr>
              <a:t>登录布局和背景优化</a:t>
            </a:r>
            <a:endParaRPr lang="zh-CN" altLang="en-US"/>
          </a:p>
        </p:txBody>
      </p:sp>
      <p:sp>
        <p:nvSpPr>
          <p:cNvPr id="2" name="矩形 1"/>
          <p:cNvSpPr/>
          <p:nvPr/>
        </p:nvSpPr>
        <p:spPr>
          <a:xfrm>
            <a:off x="1026368" y="2425452"/>
            <a:ext cx="7595118" cy="2585323"/>
          </a:xfrm>
          <a:prstGeom prst="rect">
            <a:avLst/>
          </a:prstGeom>
          <a:solidFill>
            <a:schemeClr val="accent3">
              <a:lumMod val="20000"/>
              <a:lumOff val="80000"/>
            </a:schemeClr>
          </a:solidFill>
          <a:ln>
            <a:solidFill>
              <a:schemeClr val="accent3"/>
            </a:solidFill>
          </a:ln>
        </p:spPr>
        <p:txBody>
          <a:bodyPr wrap="square">
            <a:spAutoFit/>
          </a:bodyPr>
          <a:lstStyle/>
          <a:p>
            <a:r>
              <a:rPr lang="en-US" altLang="zh-CN" dirty="0"/>
              <a:t>&lt;?xml version="1.0" encoding="utf-8"?&gt;</a:t>
            </a:r>
          </a:p>
          <a:p>
            <a:r>
              <a:rPr lang="en-US" altLang="zh-CN" dirty="0"/>
              <a:t>&lt;</a:t>
            </a:r>
            <a:r>
              <a:rPr lang="en-US" altLang="zh-CN" b="1" dirty="0">
                <a:solidFill>
                  <a:srgbClr val="0000FF"/>
                </a:solidFill>
              </a:rPr>
              <a:t>shape</a:t>
            </a:r>
            <a:r>
              <a:rPr lang="en-US" altLang="zh-CN" dirty="0"/>
              <a:t> </a:t>
            </a:r>
            <a:r>
              <a:rPr lang="en-US" altLang="zh-CN" dirty="0" err="1"/>
              <a:t>xmlns:Android</a:t>
            </a:r>
            <a:r>
              <a:rPr lang="en-US" altLang="zh-CN" dirty="0"/>
              <a:t>="http://schemas.Android.com/</a:t>
            </a:r>
            <a:r>
              <a:rPr lang="en-US" altLang="zh-CN" dirty="0" err="1"/>
              <a:t>apk</a:t>
            </a:r>
            <a:r>
              <a:rPr lang="en-US" altLang="zh-CN" dirty="0"/>
              <a:t>/res/Android" &gt;</a:t>
            </a:r>
          </a:p>
          <a:p>
            <a:r>
              <a:rPr lang="en-US" altLang="zh-CN" dirty="0"/>
              <a:t>    &lt;</a:t>
            </a:r>
            <a:r>
              <a:rPr lang="en-US" altLang="zh-CN" b="1" dirty="0">
                <a:solidFill>
                  <a:srgbClr val="FF0000"/>
                </a:solidFill>
              </a:rPr>
              <a:t>solid</a:t>
            </a:r>
            <a:r>
              <a:rPr lang="en-US" altLang="zh-CN" dirty="0"/>
              <a:t> </a:t>
            </a:r>
            <a:r>
              <a:rPr lang="en-US" altLang="zh-CN" dirty="0" err="1"/>
              <a:t>android:color</a:t>
            </a:r>
            <a:r>
              <a:rPr lang="en-US" altLang="zh-CN" dirty="0"/>
              <a:t>="#FF72CAE1" /&gt;</a:t>
            </a:r>
          </a:p>
          <a:p>
            <a:r>
              <a:rPr lang="en-US" altLang="zh-CN" dirty="0"/>
              <a:t>    &lt;</a:t>
            </a:r>
            <a:r>
              <a:rPr lang="en-US" altLang="zh-CN" b="1" dirty="0">
                <a:solidFill>
                  <a:srgbClr val="FF0000"/>
                </a:solidFill>
              </a:rPr>
              <a:t>corners</a:t>
            </a:r>
          </a:p>
          <a:p>
            <a:r>
              <a:rPr lang="en-US" altLang="zh-CN" dirty="0"/>
              <a:t>        </a:t>
            </a:r>
            <a:r>
              <a:rPr lang="en-US" altLang="zh-CN" dirty="0" err="1"/>
              <a:t>android:bottomLeftRadius</a:t>
            </a:r>
            <a:r>
              <a:rPr lang="en-US" altLang="zh-CN" dirty="0"/>
              <a:t>="10dp"</a:t>
            </a:r>
          </a:p>
          <a:p>
            <a:r>
              <a:rPr lang="en-US" altLang="zh-CN" dirty="0"/>
              <a:t>        </a:t>
            </a:r>
            <a:r>
              <a:rPr lang="en-US" altLang="zh-CN" dirty="0" err="1"/>
              <a:t>android:bottomRightRadius</a:t>
            </a:r>
            <a:r>
              <a:rPr lang="en-US" altLang="zh-CN" dirty="0"/>
              <a:t>="10dp"</a:t>
            </a:r>
          </a:p>
          <a:p>
            <a:r>
              <a:rPr lang="en-US" altLang="zh-CN" dirty="0"/>
              <a:t>        </a:t>
            </a:r>
            <a:r>
              <a:rPr lang="en-US" altLang="zh-CN" dirty="0" err="1"/>
              <a:t>android:topLeftRadius</a:t>
            </a:r>
            <a:r>
              <a:rPr lang="en-US" altLang="zh-CN" dirty="0"/>
              <a:t>="10dp"</a:t>
            </a:r>
          </a:p>
          <a:p>
            <a:r>
              <a:rPr lang="en-US" altLang="zh-CN" dirty="0"/>
              <a:t>        </a:t>
            </a:r>
            <a:r>
              <a:rPr lang="en-US" altLang="zh-CN" dirty="0" err="1"/>
              <a:t>android:topRightRadius</a:t>
            </a:r>
            <a:r>
              <a:rPr lang="en-US" altLang="zh-CN" dirty="0"/>
              <a:t>="10dp" /&gt;</a:t>
            </a:r>
          </a:p>
          <a:p>
            <a:r>
              <a:rPr lang="en-US" altLang="zh-CN" dirty="0"/>
              <a:t>&lt;/</a:t>
            </a:r>
            <a:r>
              <a:rPr lang="en-US" altLang="zh-CN" b="1" dirty="0">
                <a:solidFill>
                  <a:srgbClr val="0000FF"/>
                </a:solidFill>
              </a:rPr>
              <a:t>shape</a:t>
            </a:r>
            <a:r>
              <a:rPr lang="en-US" altLang="zh-CN" dirty="0"/>
              <a:t>&gt;</a:t>
            </a:r>
          </a:p>
        </p:txBody>
      </p:sp>
    </p:spTree>
    <p:extLst>
      <p:ext uri="{BB962C8B-B14F-4D97-AF65-F5344CB8AC3E}">
        <p14:creationId xmlns:p14="http://schemas.microsoft.com/office/powerpoint/2010/main" val="4813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5292"/>
            <a:ext cx="8229600" cy="1015487"/>
          </a:xfrm>
        </p:spPr>
        <p:txBody>
          <a:bodyPr>
            <a:normAutofit fontScale="85000" lnSpcReduction="10000"/>
          </a:bodyPr>
          <a:lstStyle/>
          <a:p>
            <a:pPr marL="0" indent="0" eaLnBrk="1" fontAlgn="auto" hangingPunct="1">
              <a:spcAft>
                <a:spcPts val="0"/>
              </a:spcAft>
              <a:buClr>
                <a:schemeClr val="accent3"/>
              </a:buClr>
              <a:buNone/>
              <a:defRPr/>
            </a:pPr>
            <a:r>
              <a:rPr lang="zh-CN" altLang="en-US" sz="2400" dirty="0"/>
              <a:t>（5）EditText背景</a:t>
            </a:r>
          </a:p>
          <a:p>
            <a:pPr marL="640080" lvl="1" indent="-247015" eaLnBrk="1" fontAlgn="auto" hangingPunct="1">
              <a:spcAft>
                <a:spcPts val="0"/>
              </a:spcAft>
              <a:buFont typeface="Wingdings 2" panose="05020102010507070707"/>
              <a:buChar char=""/>
              <a:defRPr/>
            </a:pPr>
            <a:r>
              <a:rPr lang="zh-CN" altLang="en-US" sz="2000" dirty="0"/>
              <a:t>首先修改用户名和密码EditText的android:background=“@drawable/edit_login”，然后在drawable下新建资源文件edit_login.xml。</a:t>
            </a:r>
          </a:p>
        </p:txBody>
      </p:sp>
      <p:sp>
        <p:nvSpPr>
          <p:cNvPr id="71683" name="标题 2"/>
          <p:cNvSpPr>
            <a:spLocks noGrp="1"/>
          </p:cNvSpPr>
          <p:nvPr>
            <p:ph type="title"/>
          </p:nvPr>
        </p:nvSpPr>
        <p:spPr/>
        <p:txBody>
          <a:bodyPr/>
          <a:lstStyle/>
          <a:p>
            <a:pPr eaLnBrk="1" hangingPunct="1"/>
            <a:r>
              <a:rPr lang="zh-CN" altLang="en-US">
                <a:sym typeface="+mn-ea"/>
              </a:rPr>
              <a:t>登录布局和背景优化</a:t>
            </a:r>
            <a:endParaRPr lang="zh-CN" altLang="en-US"/>
          </a:p>
        </p:txBody>
      </p:sp>
      <p:sp>
        <p:nvSpPr>
          <p:cNvPr id="3" name="矩形 2"/>
          <p:cNvSpPr/>
          <p:nvPr/>
        </p:nvSpPr>
        <p:spPr>
          <a:xfrm>
            <a:off x="755576" y="1993404"/>
            <a:ext cx="7560840" cy="2396938"/>
          </a:xfrm>
          <a:prstGeom prst="rect">
            <a:avLst/>
          </a:prstGeom>
          <a:solidFill>
            <a:schemeClr val="accent3">
              <a:lumMod val="20000"/>
              <a:lumOff val="80000"/>
            </a:schemeClr>
          </a:solidFill>
          <a:ln>
            <a:solidFill>
              <a:schemeClr val="accent3"/>
            </a:solidFill>
          </a:ln>
        </p:spPr>
        <p:txBody>
          <a:bodyPr wrap="square">
            <a:spAutoFit/>
          </a:bodyPr>
          <a:lstStyle/>
          <a:p>
            <a:pPr lvl="2" indent="-914400" eaLnBrk="1" hangingPunct="1">
              <a:lnSpc>
                <a:spcPct val="120000"/>
              </a:lnSpc>
            </a:pPr>
            <a:r>
              <a:rPr lang="zh-CN" altLang="en-US" dirty="0"/>
              <a:t>&lt;?xml version="1.0" encoding="UTF-8"?&gt;</a:t>
            </a:r>
          </a:p>
          <a:p>
            <a:pPr lvl="2" indent="-914400" eaLnBrk="1" hangingPunct="1">
              <a:lnSpc>
                <a:spcPct val="120000"/>
              </a:lnSpc>
            </a:pPr>
            <a:r>
              <a:rPr lang="zh-CN" altLang="en-US" dirty="0"/>
              <a:t>&lt;</a:t>
            </a:r>
            <a:r>
              <a:rPr lang="zh-CN" altLang="en-US" b="1" dirty="0">
                <a:solidFill>
                  <a:srgbClr val="0000FF"/>
                </a:solidFill>
              </a:rPr>
              <a:t>selector</a:t>
            </a:r>
            <a:r>
              <a:rPr lang="zh-CN" altLang="en-US" dirty="0"/>
              <a:t>  xmlns:Android="http://schemas.Android.com/apk/res/Android"&gt;</a:t>
            </a:r>
          </a:p>
          <a:p>
            <a:pPr lvl="2" indent="-914400" eaLnBrk="1" hangingPunct="1">
              <a:lnSpc>
                <a:spcPct val="120000"/>
              </a:lnSpc>
            </a:pPr>
            <a:r>
              <a:rPr lang="zh-CN" altLang="en-US" dirty="0"/>
              <a:t>    &lt;</a:t>
            </a:r>
            <a:r>
              <a:rPr lang="zh-CN" altLang="en-US" b="1" dirty="0">
                <a:solidFill>
                  <a:srgbClr val="FF0000"/>
                </a:solidFill>
              </a:rPr>
              <a:t>item</a:t>
            </a:r>
            <a:r>
              <a:rPr lang="zh-CN" altLang="en-US" dirty="0"/>
              <a:t> android:state_enabled="false" android:drawable="@drawable/login_input" /&gt;</a:t>
            </a:r>
          </a:p>
          <a:p>
            <a:pPr lvl="2" indent="-914400" eaLnBrk="1" hangingPunct="1">
              <a:lnSpc>
                <a:spcPct val="120000"/>
              </a:lnSpc>
            </a:pPr>
            <a:r>
              <a:rPr lang="zh-CN" altLang="en-US" dirty="0"/>
              <a:t>    &lt;</a:t>
            </a:r>
            <a:r>
              <a:rPr lang="zh-CN" altLang="en-US" b="1" dirty="0">
                <a:solidFill>
                  <a:srgbClr val="FF0000"/>
                </a:solidFill>
              </a:rPr>
              <a:t>item</a:t>
            </a:r>
            <a:r>
              <a:rPr lang="zh-CN" altLang="en-US" dirty="0"/>
              <a:t> android:state_focused="true" android:drawable="@drawable/input_over" /&gt;</a:t>
            </a:r>
          </a:p>
          <a:p>
            <a:pPr lvl="2" indent="-914400" eaLnBrk="1" hangingPunct="1">
              <a:lnSpc>
                <a:spcPct val="120000"/>
              </a:lnSpc>
            </a:pPr>
            <a:r>
              <a:rPr lang="zh-CN" altLang="en-US" dirty="0"/>
              <a:t>&lt;/</a:t>
            </a:r>
            <a:r>
              <a:rPr lang="zh-CN" altLang="en-US" b="1" dirty="0">
                <a:solidFill>
                  <a:srgbClr val="0000FF"/>
                </a:solidFill>
              </a:rPr>
              <a:t>selector</a:t>
            </a:r>
            <a:r>
              <a:rPr lang="zh-CN" altLang="en-US" dirty="0"/>
              <a:t>&gt;</a:t>
            </a:r>
          </a:p>
        </p:txBody>
      </p:sp>
      <p:sp>
        <p:nvSpPr>
          <p:cNvPr id="4" name="矩形 3"/>
          <p:cNvSpPr/>
          <p:nvPr/>
        </p:nvSpPr>
        <p:spPr>
          <a:xfrm>
            <a:off x="996782" y="5161756"/>
            <a:ext cx="5211235" cy="400110"/>
          </a:xfrm>
          <a:prstGeom prst="rect">
            <a:avLst/>
          </a:prstGeom>
        </p:spPr>
        <p:txBody>
          <a:bodyPr wrap="none">
            <a:spAutoFit/>
          </a:bodyPr>
          <a:lstStyle/>
          <a:p>
            <a:pPr lvl="1" indent="-457200" eaLnBrk="1" hangingPunct="1"/>
            <a:r>
              <a:rPr lang="zh-CN" altLang="en-US" sz="2000" dirty="0"/>
              <a:t>其中login_input和input_over是两张png图片。</a:t>
            </a:r>
          </a:p>
        </p:txBody>
      </p:sp>
    </p:spTree>
    <p:extLst>
      <p:ext uri="{BB962C8B-B14F-4D97-AF65-F5344CB8AC3E}">
        <p14:creationId xmlns:p14="http://schemas.microsoft.com/office/powerpoint/2010/main" val="120902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9229" y="996042"/>
            <a:ext cx="8173211" cy="4525753"/>
          </a:xfrm>
        </p:spPr>
        <p:txBody>
          <a:bodyPr>
            <a:normAutofit/>
          </a:bodyPr>
          <a:lstStyle/>
          <a:p>
            <a:pPr marL="457200" indent="-457200">
              <a:lnSpc>
                <a:spcPct val="150000"/>
              </a:lnSpc>
              <a:buFont typeface="+mj-lt"/>
              <a:buAutoNum type="arabicPeriod"/>
            </a:pPr>
            <a:r>
              <a:rPr lang="zh-CN" altLang="en-US" sz="2400" dirty="0"/>
              <a:t>注册页面和功能的实现。</a:t>
            </a:r>
            <a:endParaRPr lang="en-US" altLang="zh-CN" sz="2400" dirty="0"/>
          </a:p>
          <a:p>
            <a:pPr lvl="1">
              <a:lnSpc>
                <a:spcPct val="150000"/>
              </a:lnSpc>
            </a:pPr>
            <a:r>
              <a:rPr lang="zh-CN" altLang="en-US" sz="1800" dirty="0"/>
              <a:t>界面除用户名、密码、确认密码之外，增加性别</a:t>
            </a:r>
            <a:r>
              <a:rPr lang="en-US" altLang="zh-CN" sz="1800" dirty="0"/>
              <a:t>(</a:t>
            </a:r>
            <a:r>
              <a:rPr lang="zh-CN" altLang="en-US" sz="1800" dirty="0"/>
              <a:t>单选按钮</a:t>
            </a:r>
            <a:r>
              <a:rPr lang="en-US" altLang="zh-CN" sz="1800" dirty="0"/>
              <a:t>)</a:t>
            </a:r>
            <a:r>
              <a:rPr lang="zh-CN" altLang="en-US" sz="1800" dirty="0"/>
              <a:t>、学历</a:t>
            </a:r>
            <a:r>
              <a:rPr lang="en-US" altLang="zh-CN" sz="1800" dirty="0"/>
              <a:t>(spinner)</a:t>
            </a:r>
            <a:r>
              <a:rPr lang="zh-CN" altLang="en-US" sz="1800" dirty="0"/>
              <a:t>、爱好</a:t>
            </a:r>
            <a:r>
              <a:rPr lang="en-US" altLang="zh-CN" sz="1800" dirty="0"/>
              <a:t>(</a:t>
            </a:r>
            <a:r>
              <a:rPr lang="zh-CN" altLang="en-US" sz="1800" dirty="0"/>
              <a:t>复选框</a:t>
            </a:r>
            <a:r>
              <a:rPr lang="en-US" altLang="zh-CN" sz="1800" dirty="0"/>
              <a:t>)</a:t>
            </a:r>
            <a:r>
              <a:rPr lang="zh-CN" altLang="en-US" sz="1800" dirty="0"/>
              <a:t>等信息。</a:t>
            </a:r>
            <a:endParaRPr lang="en-US" altLang="zh-CN" sz="1800" dirty="0"/>
          </a:p>
          <a:p>
            <a:pPr lvl="1">
              <a:lnSpc>
                <a:spcPct val="150000"/>
              </a:lnSpc>
            </a:pPr>
            <a:r>
              <a:rPr lang="zh-CN" altLang="en-US" sz="1800" dirty="0"/>
              <a:t>使用相对布局。</a:t>
            </a:r>
            <a:endParaRPr lang="en-US" altLang="zh-CN" sz="1800" dirty="0"/>
          </a:p>
          <a:p>
            <a:pPr marL="457200" indent="-457200">
              <a:lnSpc>
                <a:spcPct val="150000"/>
              </a:lnSpc>
              <a:buFont typeface="+mj-lt"/>
              <a:buAutoNum type="arabicPeriod"/>
            </a:pPr>
            <a:r>
              <a:rPr lang="zh-CN" altLang="en-US" sz="2400" dirty="0"/>
              <a:t>登陆页面和功能的实现。</a:t>
            </a:r>
            <a:endParaRPr lang="en-US" altLang="zh-CN" sz="2400" dirty="0"/>
          </a:p>
          <a:p>
            <a:pPr lvl="1">
              <a:lnSpc>
                <a:spcPct val="150000"/>
              </a:lnSpc>
            </a:pPr>
            <a:r>
              <a:rPr lang="zh-CN" altLang="en-US" sz="1800" dirty="0"/>
              <a:t>要求使用</a:t>
            </a:r>
            <a:r>
              <a:rPr lang="en-US" altLang="zh-CN" sz="1800" dirty="0"/>
              <a:t>Shape</a:t>
            </a:r>
            <a:r>
              <a:rPr lang="zh-CN" altLang="en-US" sz="1800" dirty="0"/>
              <a:t>和</a:t>
            </a:r>
            <a:r>
              <a:rPr lang="en-US" altLang="zh-CN" sz="1800" dirty="0"/>
              <a:t>Selector</a:t>
            </a:r>
            <a:r>
              <a:rPr lang="zh-CN" altLang="en-US" sz="1800" dirty="0"/>
              <a:t>对页面进行美化。按本课件中的提示。</a:t>
            </a:r>
            <a:endParaRPr lang="en-US" altLang="zh-CN" sz="1800" dirty="0"/>
          </a:p>
        </p:txBody>
      </p:sp>
      <p:sp>
        <p:nvSpPr>
          <p:cNvPr id="4" name="标题 3"/>
          <p:cNvSpPr>
            <a:spLocks noGrp="1"/>
          </p:cNvSpPr>
          <p:nvPr>
            <p:ph type="title"/>
          </p:nvPr>
        </p:nvSpPr>
        <p:spPr/>
        <p:txBody>
          <a:bodyPr/>
          <a:lstStyle/>
          <a:p>
            <a:r>
              <a:rPr lang="zh-CN" altLang="en-US" dirty="0"/>
              <a:t>课后作业 </a:t>
            </a:r>
            <a:r>
              <a:rPr lang="en-US" altLang="zh-CN" dirty="0"/>
              <a:t>– </a:t>
            </a:r>
            <a:r>
              <a:rPr lang="zh-CN" altLang="en-US" dirty="0"/>
              <a:t>改进第</a:t>
            </a:r>
            <a:r>
              <a:rPr lang="en-US" altLang="zh-CN" dirty="0"/>
              <a:t>2</a:t>
            </a:r>
            <a:r>
              <a:rPr lang="zh-CN" altLang="en-US" dirty="0"/>
              <a:t>周的实验效果</a:t>
            </a:r>
          </a:p>
        </p:txBody>
      </p:sp>
    </p:spTree>
    <p:extLst>
      <p:ext uri="{BB962C8B-B14F-4D97-AF65-F5344CB8AC3E}">
        <p14:creationId xmlns:p14="http://schemas.microsoft.com/office/powerpoint/2010/main" val="15544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dirty="0"/>
              <a:t>常用控件的使用</a:t>
            </a:r>
            <a:endParaRPr lang="en-US" altLang="zh-CN" dirty="0"/>
          </a:p>
          <a:p>
            <a:r>
              <a:rPr lang="en-US" altLang="zh-CN" dirty="0"/>
              <a:t>Button </a:t>
            </a:r>
            <a:r>
              <a:rPr lang="zh-CN" altLang="en-US" dirty="0"/>
              <a:t>的 </a:t>
            </a:r>
            <a:r>
              <a:rPr lang="en-US" altLang="zh-CN" dirty="0"/>
              <a:t>4 </a:t>
            </a:r>
            <a:r>
              <a:rPr lang="zh-CN" altLang="en-US" dirty="0"/>
              <a:t>种事件响应处理</a:t>
            </a:r>
            <a:r>
              <a:rPr lang="en-US" altLang="zh-CN" dirty="0"/>
              <a:t>(</a:t>
            </a:r>
            <a:r>
              <a:rPr lang="zh-CN" altLang="en-US" dirty="0"/>
              <a:t>重点</a:t>
            </a:r>
            <a:r>
              <a:rPr lang="en-US" altLang="zh-CN" dirty="0"/>
              <a:t>)</a:t>
            </a:r>
          </a:p>
          <a:p>
            <a:r>
              <a:rPr lang="en-US" altLang="zh-CN" dirty="0"/>
              <a:t>2 </a:t>
            </a:r>
            <a:r>
              <a:rPr lang="zh-CN" altLang="en-US" dirty="0"/>
              <a:t>种常用布局</a:t>
            </a:r>
            <a:r>
              <a:rPr lang="en-US" altLang="zh-CN" dirty="0"/>
              <a:t>(</a:t>
            </a:r>
            <a:r>
              <a:rPr lang="zh-CN" altLang="en-US" dirty="0"/>
              <a:t>线性布局和相对布局</a:t>
            </a:r>
            <a:r>
              <a:rPr lang="en-US" altLang="zh-CN" dirty="0"/>
              <a:t>) (</a:t>
            </a:r>
            <a:r>
              <a:rPr lang="zh-CN" altLang="en-US" dirty="0"/>
              <a:t>重点</a:t>
            </a:r>
            <a:r>
              <a:rPr lang="en-US" altLang="zh-CN" dirty="0"/>
              <a:t>)</a:t>
            </a:r>
          </a:p>
          <a:p>
            <a:r>
              <a:rPr lang="zh-CN" altLang="en-US" dirty="0"/>
              <a:t>使用 </a:t>
            </a:r>
            <a:r>
              <a:rPr lang="en-US" altLang="zh-CN" dirty="0"/>
              <a:t>shape </a:t>
            </a:r>
            <a:r>
              <a:rPr lang="zh-CN" altLang="en-US" dirty="0"/>
              <a:t>和 </a:t>
            </a:r>
            <a:r>
              <a:rPr lang="en-US" altLang="zh-CN" dirty="0"/>
              <a:t>selector </a:t>
            </a:r>
            <a:r>
              <a:rPr lang="zh-CN" altLang="en-US" dirty="0"/>
              <a:t>美化布局和控件</a:t>
            </a:r>
            <a:r>
              <a:rPr lang="en-US" altLang="zh-CN" dirty="0"/>
              <a:t>(</a:t>
            </a:r>
            <a:r>
              <a:rPr lang="zh-CN" altLang="en-US" dirty="0"/>
              <a:t>难点</a:t>
            </a:r>
            <a:r>
              <a:rPr lang="en-US" altLang="zh-CN" dirty="0"/>
              <a:t>)</a:t>
            </a:r>
          </a:p>
          <a:p>
            <a:r>
              <a:rPr lang="zh-CN" altLang="en-US"/>
              <a:t>注册</a:t>
            </a:r>
            <a:r>
              <a:rPr lang="zh-CN" altLang="en-US" dirty="0"/>
              <a:t>案例</a:t>
            </a:r>
            <a:endParaRPr lang="en-US" altLang="zh-CN" dirty="0"/>
          </a:p>
          <a:p>
            <a:endParaRPr lang="zh-CN" altLang="en-US" dirty="0"/>
          </a:p>
        </p:txBody>
      </p:sp>
    </p:spTree>
    <p:extLst>
      <p:ext uri="{BB962C8B-B14F-4D97-AF65-F5344CB8AC3E}">
        <p14:creationId xmlns:p14="http://schemas.microsoft.com/office/powerpoint/2010/main" val="18783150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3.4.1 </a:t>
            </a:r>
            <a:r>
              <a:rPr lang="zh-CN" altLang="en-US" dirty="0"/>
              <a:t>线性布局</a:t>
            </a:r>
            <a:r>
              <a:rPr lang="en-US" altLang="zh-CN" dirty="0" err="1"/>
              <a:t>LinearLayout</a:t>
            </a:r>
            <a:endParaRPr lang="zh-CN" altLang="en-US" dirty="0"/>
          </a:p>
        </p:txBody>
      </p:sp>
      <p:sp>
        <p:nvSpPr>
          <p:cNvPr id="3" name="内容占位符 2"/>
          <p:cNvSpPr>
            <a:spLocks noGrp="1"/>
          </p:cNvSpPr>
          <p:nvPr>
            <p:ph idx="1"/>
          </p:nvPr>
        </p:nvSpPr>
        <p:spPr/>
        <p:txBody>
          <a:bodyPr/>
          <a:lstStyle/>
          <a:p>
            <a:r>
              <a:rPr lang="zh-CN" altLang="en-US" dirty="0"/>
              <a:t>线性布局应用示例</a:t>
            </a:r>
          </a:p>
        </p:txBody>
      </p:sp>
      <p:pic>
        <p:nvPicPr>
          <p:cNvPr id="9" name="图片 8">
            <a:extLst>
              <a:ext uri="{FF2B5EF4-FFF2-40B4-BE49-F238E27FC236}">
                <a16:creationId xmlns:a16="http://schemas.microsoft.com/office/drawing/2014/main" id="{38FE7B5D-008B-4A9B-B3F6-78F17F056BB8}"/>
              </a:ext>
            </a:extLst>
          </p:cNvPr>
          <p:cNvPicPr>
            <a:picLocks noChangeAspect="1"/>
          </p:cNvPicPr>
          <p:nvPr/>
        </p:nvPicPr>
        <p:blipFill>
          <a:blip r:embed="rId2"/>
          <a:stretch>
            <a:fillRect/>
          </a:stretch>
        </p:blipFill>
        <p:spPr>
          <a:xfrm>
            <a:off x="827584" y="1489348"/>
            <a:ext cx="2782069" cy="2449431"/>
          </a:xfrm>
          <a:prstGeom prst="rect">
            <a:avLst/>
          </a:prstGeom>
          <a:ln>
            <a:solidFill>
              <a:schemeClr val="tx1"/>
            </a:solidFill>
          </a:ln>
        </p:spPr>
      </p:pic>
      <p:pic>
        <p:nvPicPr>
          <p:cNvPr id="11" name="图片 10">
            <a:extLst>
              <a:ext uri="{FF2B5EF4-FFF2-40B4-BE49-F238E27FC236}">
                <a16:creationId xmlns:a16="http://schemas.microsoft.com/office/drawing/2014/main" id="{0D927052-3BB0-4C4A-96E9-67BE67C861E5}"/>
              </a:ext>
            </a:extLst>
          </p:cNvPr>
          <p:cNvPicPr>
            <a:picLocks noChangeAspect="1"/>
          </p:cNvPicPr>
          <p:nvPr/>
        </p:nvPicPr>
        <p:blipFill rotWithShape="1">
          <a:blip r:embed="rId3"/>
          <a:srcRect b="9119"/>
          <a:stretch/>
        </p:blipFill>
        <p:spPr>
          <a:xfrm>
            <a:off x="4626752" y="1491630"/>
            <a:ext cx="2803004" cy="2449431"/>
          </a:xfrm>
          <a:prstGeom prst="rect">
            <a:avLst/>
          </a:prstGeom>
          <a:ln>
            <a:solidFill>
              <a:schemeClr val="tx1"/>
            </a:solidFill>
          </a:ln>
        </p:spPr>
      </p:pic>
    </p:spTree>
    <p:extLst>
      <p:ext uri="{BB962C8B-B14F-4D97-AF65-F5344CB8AC3E}">
        <p14:creationId xmlns:p14="http://schemas.microsoft.com/office/powerpoint/2010/main" val="97970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88907-91E6-4C19-85AF-F7DE28432BBD}"/>
              </a:ext>
            </a:extLst>
          </p:cNvPr>
          <p:cNvSpPr>
            <a:spLocks noGrp="1"/>
          </p:cNvSpPr>
          <p:nvPr>
            <p:ph type="title"/>
          </p:nvPr>
        </p:nvSpPr>
        <p:spPr/>
        <p:txBody>
          <a:bodyPr/>
          <a:lstStyle/>
          <a:p>
            <a:r>
              <a:rPr lang="en-US" altLang="zh-CN" dirty="0"/>
              <a:t>3.4.1 </a:t>
            </a:r>
            <a:r>
              <a:rPr lang="zh-CN" altLang="en-US" dirty="0"/>
              <a:t>线性布局</a:t>
            </a:r>
            <a:r>
              <a:rPr lang="en-US" altLang="zh-CN" dirty="0" err="1"/>
              <a:t>LinearLayout</a:t>
            </a:r>
            <a:endParaRPr lang="zh-CN" altLang="en-US" dirty="0"/>
          </a:p>
        </p:txBody>
      </p:sp>
      <p:sp>
        <p:nvSpPr>
          <p:cNvPr id="3" name="内容占位符 2">
            <a:extLst>
              <a:ext uri="{FF2B5EF4-FFF2-40B4-BE49-F238E27FC236}">
                <a16:creationId xmlns:a16="http://schemas.microsoft.com/office/drawing/2014/main" id="{9BA73AA5-39C6-4A3C-AAC6-52D504E739FA}"/>
              </a:ext>
            </a:extLst>
          </p:cNvPr>
          <p:cNvSpPr>
            <a:spLocks noGrp="1"/>
          </p:cNvSpPr>
          <p:nvPr>
            <p:ph idx="1"/>
          </p:nvPr>
        </p:nvSpPr>
        <p:spPr>
          <a:xfrm>
            <a:off x="361024" y="877282"/>
            <a:ext cx="8782976" cy="4560507"/>
          </a:xfrm>
        </p:spPr>
        <p:txBody>
          <a:bodyPr>
            <a:normAutofit/>
          </a:bodyPr>
          <a:lstStyle/>
          <a:p>
            <a:r>
              <a:rPr lang="zh-CN" altLang="en-US" sz="2400" dirty="0"/>
              <a:t>常用属性</a:t>
            </a:r>
            <a:endParaRPr lang="en-US" altLang="zh-CN" sz="2400" dirty="0"/>
          </a:p>
          <a:p>
            <a:pPr lvl="1"/>
            <a:r>
              <a:rPr lang="en-US" altLang="zh-CN" sz="2000" dirty="0" err="1">
                <a:solidFill>
                  <a:srgbClr val="C00000"/>
                </a:solidFill>
              </a:rPr>
              <a:t>orentation</a:t>
            </a:r>
            <a:r>
              <a:rPr lang="zh-CN" altLang="en-US" sz="2000" dirty="0"/>
              <a:t>：</a:t>
            </a:r>
            <a:r>
              <a:rPr lang="en-US" altLang="zh-CN" sz="2000" dirty="0"/>
              <a:t> horizontal, vertical</a:t>
            </a:r>
          </a:p>
          <a:p>
            <a:pPr lvl="1"/>
            <a:r>
              <a:rPr lang="en-US" altLang="zh-CN" sz="2000" dirty="0">
                <a:solidFill>
                  <a:srgbClr val="C00000"/>
                </a:solidFill>
              </a:rPr>
              <a:t>gravity</a:t>
            </a:r>
            <a:r>
              <a:rPr lang="zh-CN" altLang="en-US" sz="2000" dirty="0"/>
              <a:t>：布局的属性，控制其包含的子元素的对齐方式</a:t>
            </a:r>
            <a:endParaRPr lang="en-US" altLang="zh-CN" sz="2000" dirty="0"/>
          </a:p>
          <a:p>
            <a:pPr lvl="1"/>
            <a:r>
              <a:rPr lang="en-US" altLang="zh-CN" sz="2000" b="1" dirty="0" err="1">
                <a:solidFill>
                  <a:srgbClr val="0033CC"/>
                </a:solidFill>
              </a:rPr>
              <a:t>layout_gravity</a:t>
            </a:r>
            <a:r>
              <a:rPr lang="en-US" altLang="zh-CN" sz="2000" dirty="0"/>
              <a:t>: </a:t>
            </a:r>
            <a:r>
              <a:rPr lang="zh-CN" altLang="en-US" sz="2000" dirty="0"/>
              <a:t>用于布局中的子元素，设置其在布局中的对齐方式</a:t>
            </a:r>
            <a:endParaRPr lang="en-US" altLang="zh-CN" sz="2000" dirty="0"/>
          </a:p>
          <a:p>
            <a:pPr lvl="1"/>
            <a:r>
              <a:rPr lang="en-US" altLang="zh-CN" sz="2000" dirty="0" err="1"/>
              <a:t>layout_height</a:t>
            </a:r>
            <a:r>
              <a:rPr lang="en-US" altLang="zh-CN" sz="2000" dirty="0"/>
              <a:t>\</a:t>
            </a:r>
            <a:r>
              <a:rPr lang="en-US" altLang="zh-CN" sz="2000" dirty="0" err="1"/>
              <a:t>layout_width</a:t>
            </a:r>
            <a:endParaRPr lang="en-US" altLang="zh-CN" sz="2000" dirty="0"/>
          </a:p>
          <a:p>
            <a:pPr lvl="2"/>
            <a:r>
              <a:rPr lang="en-US" altLang="zh-CN" sz="1800" dirty="0" err="1"/>
              <a:t>match_parent</a:t>
            </a:r>
            <a:r>
              <a:rPr lang="en-US" altLang="zh-CN" sz="1800" dirty="0"/>
              <a:t> </a:t>
            </a:r>
            <a:r>
              <a:rPr lang="zh-CN" altLang="en-US" sz="1800" dirty="0"/>
              <a:t>宽度或高度与父容器相同</a:t>
            </a:r>
          </a:p>
          <a:p>
            <a:pPr lvl="2"/>
            <a:r>
              <a:rPr lang="en-US" altLang="zh-CN" sz="1800" dirty="0" err="1"/>
              <a:t>wrap_content</a:t>
            </a:r>
            <a:r>
              <a:rPr lang="en-US" altLang="zh-CN" sz="1800" dirty="0"/>
              <a:t> </a:t>
            </a:r>
            <a:r>
              <a:rPr lang="zh-CN" altLang="en-US" sz="1800" dirty="0"/>
              <a:t>组件的大小刚好包裹它的内容即可</a:t>
            </a:r>
            <a:endParaRPr lang="en-US" altLang="zh-CN" sz="2000" dirty="0"/>
          </a:p>
          <a:p>
            <a:pPr lvl="1"/>
            <a:r>
              <a:rPr lang="en-US" altLang="zh-CN" sz="2000" dirty="0">
                <a:solidFill>
                  <a:srgbClr val="C00000"/>
                </a:solidFill>
              </a:rPr>
              <a:t>id</a:t>
            </a:r>
            <a:r>
              <a:rPr lang="en-US" altLang="zh-CN" sz="2000" dirty="0"/>
              <a:t>:  </a:t>
            </a:r>
            <a:r>
              <a:rPr lang="zh-CN" altLang="en-US" sz="2000" dirty="0"/>
              <a:t>资源</a:t>
            </a:r>
            <a:r>
              <a:rPr lang="en-US" altLang="zh-CN" sz="2000" dirty="0"/>
              <a:t>id</a:t>
            </a:r>
            <a:r>
              <a:rPr lang="zh-CN" altLang="en-US" sz="2000" dirty="0"/>
              <a:t>，可使用</a:t>
            </a:r>
            <a:r>
              <a:rPr lang="en-US" altLang="zh-CN" sz="2000" dirty="0" err="1"/>
              <a:t>findViewById</a:t>
            </a:r>
            <a:r>
              <a:rPr lang="en-US" altLang="zh-CN" sz="2000" dirty="0"/>
              <a:t>(id) </a:t>
            </a:r>
            <a:r>
              <a:rPr lang="zh-CN" altLang="en-US" sz="2000" dirty="0"/>
              <a:t>获取该布局对象</a:t>
            </a:r>
            <a:endParaRPr lang="en-US" altLang="zh-CN" sz="2000" dirty="0"/>
          </a:p>
          <a:p>
            <a:pPr lvl="1"/>
            <a:r>
              <a:rPr lang="en-US" altLang="zh-CN" sz="2000" dirty="0">
                <a:solidFill>
                  <a:srgbClr val="C00000"/>
                </a:solidFill>
              </a:rPr>
              <a:t>background</a:t>
            </a:r>
            <a:r>
              <a:rPr lang="en-US" altLang="zh-CN" sz="2000" dirty="0"/>
              <a:t>: </a:t>
            </a:r>
            <a:r>
              <a:rPr lang="zh-CN" altLang="en-US" sz="2000" dirty="0"/>
              <a:t>背景，图片或者颜色</a:t>
            </a:r>
            <a:endParaRPr lang="en-US" altLang="zh-CN" sz="2000" dirty="0"/>
          </a:p>
          <a:p>
            <a:pPr lvl="1"/>
            <a:r>
              <a:rPr lang="zh-CN" altLang="en-US" sz="2000" b="1" dirty="0">
                <a:solidFill>
                  <a:srgbClr val="0033CC"/>
                </a:solidFill>
              </a:rPr>
              <a:t>layout_weight</a:t>
            </a:r>
            <a:r>
              <a:rPr lang="zh-CN" altLang="en-US" sz="2000" b="1" dirty="0"/>
              <a:t>：</a:t>
            </a:r>
            <a:r>
              <a:rPr lang="zh-CN" altLang="en-US" sz="2000" dirty="0"/>
              <a:t>用于子元素，设置如何安排其在父容器占用的空间</a:t>
            </a:r>
            <a:endParaRPr lang="en-US" altLang="zh-CN" sz="2000" dirty="0"/>
          </a:p>
          <a:p>
            <a:pPr lvl="1"/>
            <a:endParaRPr lang="zh-CN" altLang="en-US" sz="2000" dirty="0"/>
          </a:p>
        </p:txBody>
      </p:sp>
    </p:spTree>
    <p:extLst>
      <p:ext uri="{BB962C8B-B14F-4D97-AF65-F5344CB8AC3E}">
        <p14:creationId xmlns:p14="http://schemas.microsoft.com/office/powerpoint/2010/main" val="37522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3.4.1 </a:t>
            </a:r>
            <a:r>
              <a:rPr lang="zh-CN" altLang="en-US" dirty="0"/>
              <a:t>线性布局</a:t>
            </a:r>
            <a:r>
              <a:rPr lang="en-US" altLang="zh-CN" dirty="0" err="1"/>
              <a:t>LinearLayout</a:t>
            </a:r>
            <a:endParaRPr lang="zh-CN" altLang="en-US" dirty="0"/>
          </a:p>
        </p:txBody>
      </p:sp>
      <p:sp>
        <p:nvSpPr>
          <p:cNvPr id="3" name="内容占位符 2"/>
          <p:cNvSpPr>
            <a:spLocks noGrp="1"/>
          </p:cNvSpPr>
          <p:nvPr>
            <p:ph idx="1"/>
          </p:nvPr>
        </p:nvSpPr>
        <p:spPr/>
        <p:txBody>
          <a:bodyPr>
            <a:normAutofit/>
          </a:bodyPr>
          <a:lstStyle/>
          <a:p>
            <a:r>
              <a:rPr lang="zh-CN" altLang="en-US" sz="2400" dirty="0"/>
              <a:t>在布局文件中，其包含的子元素可由 “</a:t>
            </a:r>
            <a:r>
              <a:rPr lang="en-US" altLang="zh-CN" sz="2400" b="1" dirty="0" err="1">
                <a:solidFill>
                  <a:srgbClr val="FF0000"/>
                </a:solidFill>
              </a:rPr>
              <a:t>android:layout_gravity</a:t>
            </a:r>
            <a:r>
              <a:rPr lang="en-US" altLang="zh-CN" sz="2400" dirty="0"/>
              <a:t>” </a:t>
            </a:r>
            <a:r>
              <a:rPr lang="zh-CN" altLang="en-US" sz="2400" dirty="0"/>
              <a:t>属性设置对齐方式，其属性值有</a:t>
            </a:r>
          </a:p>
          <a:p>
            <a:pPr lvl="1"/>
            <a:r>
              <a:rPr lang="zh-CN" altLang="en-US" sz="2000" dirty="0"/>
              <a:t>上（</a:t>
            </a:r>
            <a:r>
              <a:rPr lang="en-US" altLang="zh-CN" sz="2000" dirty="0"/>
              <a:t>top</a:t>
            </a:r>
            <a:r>
              <a:rPr lang="zh-CN" altLang="en-US" sz="2000" dirty="0"/>
              <a:t>）、下（</a:t>
            </a:r>
            <a:r>
              <a:rPr lang="en-US" altLang="zh-CN" sz="2000" dirty="0"/>
              <a:t>bottom</a:t>
            </a:r>
            <a:r>
              <a:rPr lang="zh-CN" altLang="en-US" sz="2000" dirty="0"/>
              <a:t>）、左（</a:t>
            </a:r>
            <a:r>
              <a:rPr lang="en-US" altLang="zh-CN" sz="2000" dirty="0" err="1"/>
              <a:t>letf</a:t>
            </a:r>
            <a:r>
              <a:rPr lang="zh-CN" altLang="en-US" sz="2000" dirty="0"/>
              <a:t>）、右（</a:t>
            </a:r>
            <a:r>
              <a:rPr lang="en-US" altLang="zh-CN" sz="2000" dirty="0"/>
              <a:t>right</a:t>
            </a:r>
            <a:r>
              <a:rPr lang="zh-CN" altLang="en-US" sz="2000" dirty="0"/>
              <a:t>）</a:t>
            </a:r>
          </a:p>
          <a:p>
            <a:pPr lvl="1"/>
            <a:r>
              <a:rPr lang="zh-CN" altLang="en-US" sz="2000" dirty="0"/>
              <a:t>水平方向居中（</a:t>
            </a:r>
            <a:r>
              <a:rPr lang="en-US" altLang="zh-CN" sz="2000" dirty="0" err="1"/>
              <a:t>center_horizontal</a:t>
            </a:r>
            <a:r>
              <a:rPr lang="zh-CN" altLang="en-US" sz="2000" dirty="0"/>
              <a:t>）</a:t>
            </a:r>
            <a:endParaRPr lang="en-US" altLang="zh-CN" sz="2000" dirty="0"/>
          </a:p>
          <a:p>
            <a:pPr lvl="1"/>
            <a:r>
              <a:rPr lang="zh-CN" altLang="en-US" sz="2000" dirty="0"/>
              <a:t>垂直方向居中（</a:t>
            </a:r>
            <a:r>
              <a:rPr lang="en-US" altLang="zh-CN" sz="2000" dirty="0" err="1"/>
              <a:t>center_vertical</a:t>
            </a:r>
            <a:r>
              <a:rPr lang="zh-CN" altLang="en-US" sz="2000" dirty="0"/>
              <a:t>）</a:t>
            </a:r>
            <a:endParaRPr lang="en-US" altLang="zh-CN" sz="2000" dirty="0"/>
          </a:p>
          <a:p>
            <a:r>
              <a:rPr lang="zh-CN" altLang="en-US" sz="2400" b="1" dirty="0">
                <a:solidFill>
                  <a:srgbClr val="C00000"/>
                </a:solidFill>
              </a:rPr>
              <a:t>注意：</a:t>
            </a:r>
            <a:endParaRPr lang="en-US" altLang="zh-CN" sz="2400" b="1" dirty="0">
              <a:solidFill>
                <a:srgbClr val="C00000"/>
              </a:solidFill>
            </a:endParaRPr>
          </a:p>
          <a:p>
            <a:pPr marL="812800" lvl="1" indent="-457200">
              <a:buFont typeface="+mj-ea"/>
              <a:buAutoNum type="circleNumDbPlain"/>
            </a:pPr>
            <a:r>
              <a:rPr lang="zh-CN" altLang="en-US" sz="2000" dirty="0"/>
              <a:t>当布局为水平方向时，只有垂直方向的对齐方式起作用</a:t>
            </a:r>
            <a:endParaRPr lang="en-US" altLang="zh-CN" sz="2000" dirty="0"/>
          </a:p>
          <a:p>
            <a:pPr lvl="1"/>
            <a:r>
              <a:rPr lang="zh-CN" altLang="en-US" sz="2000" dirty="0"/>
              <a:t>上（</a:t>
            </a:r>
            <a:r>
              <a:rPr lang="en-US" altLang="zh-CN" sz="2000" dirty="0"/>
              <a:t>top</a:t>
            </a:r>
            <a:r>
              <a:rPr lang="zh-CN" altLang="en-US" sz="2000" dirty="0"/>
              <a:t>）、下（</a:t>
            </a:r>
            <a:r>
              <a:rPr lang="en-US" altLang="zh-CN" sz="2000" dirty="0"/>
              <a:t>bottom</a:t>
            </a:r>
            <a:r>
              <a:rPr lang="zh-CN" altLang="en-US" sz="2000" dirty="0"/>
              <a:t>）、垂直方向居中（</a:t>
            </a:r>
            <a:r>
              <a:rPr lang="en-US" altLang="zh-CN" sz="2000" dirty="0" err="1"/>
              <a:t>center_vertical</a:t>
            </a:r>
            <a:r>
              <a:rPr lang="zh-CN" altLang="en-US" sz="2000" dirty="0"/>
              <a:t>）</a:t>
            </a:r>
            <a:endParaRPr lang="en-US" altLang="zh-CN" sz="2000" dirty="0"/>
          </a:p>
          <a:p>
            <a:pPr marL="812800" lvl="1" indent="-457200">
              <a:buFont typeface="+mj-ea"/>
              <a:buAutoNum type="circleNumDbPlain" startAt="2"/>
            </a:pPr>
            <a:r>
              <a:rPr lang="zh-CN" altLang="en-US" sz="2000" dirty="0"/>
              <a:t>当布局为垂直方向时，只有水平方向的对齐方式起作用</a:t>
            </a:r>
            <a:endParaRPr lang="en-US" altLang="zh-CN" sz="2000" dirty="0"/>
          </a:p>
          <a:p>
            <a:pPr lvl="1"/>
            <a:r>
              <a:rPr lang="zh-CN" altLang="en-US" sz="2000" dirty="0"/>
              <a:t>左（</a:t>
            </a:r>
            <a:r>
              <a:rPr lang="en-US" altLang="zh-CN" sz="2000" dirty="0" err="1"/>
              <a:t>letf</a:t>
            </a:r>
            <a:r>
              <a:rPr lang="zh-CN" altLang="en-US" sz="2000" dirty="0"/>
              <a:t>）、右（</a:t>
            </a:r>
            <a:r>
              <a:rPr lang="en-US" altLang="zh-CN" sz="2000" dirty="0"/>
              <a:t>right</a:t>
            </a:r>
            <a:r>
              <a:rPr lang="zh-CN" altLang="en-US" sz="2000" dirty="0"/>
              <a:t>） 、水平方向居中（</a:t>
            </a:r>
            <a:r>
              <a:rPr lang="en-US" altLang="zh-CN" sz="2000" dirty="0" err="1"/>
              <a:t>center_horizontal</a:t>
            </a:r>
            <a:r>
              <a:rPr lang="zh-CN" altLang="en-US" sz="2000" dirty="0"/>
              <a:t>）</a:t>
            </a:r>
            <a:endParaRPr lang="en-US" altLang="zh-CN" sz="2000" dirty="0"/>
          </a:p>
          <a:p>
            <a:pPr lvl="1"/>
            <a:endParaRPr lang="en-US" altLang="zh-CN" sz="2000" dirty="0"/>
          </a:p>
          <a:p>
            <a:pPr lvl="2"/>
            <a:endParaRPr lang="en-US" altLang="zh-CN" sz="1800" dirty="0"/>
          </a:p>
        </p:txBody>
      </p:sp>
    </p:spTree>
    <p:extLst>
      <p:ext uri="{BB962C8B-B14F-4D97-AF65-F5344CB8AC3E}">
        <p14:creationId xmlns:p14="http://schemas.microsoft.com/office/powerpoint/2010/main" val="248345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74F069-4CE9-4AB2-A868-9B6F889D619F}"/>
              </a:ext>
            </a:extLst>
          </p:cNvPr>
          <p:cNvPicPr>
            <a:picLocks noChangeAspect="1"/>
          </p:cNvPicPr>
          <p:nvPr/>
        </p:nvPicPr>
        <p:blipFill>
          <a:blip r:embed="rId2"/>
          <a:stretch>
            <a:fillRect/>
          </a:stretch>
        </p:blipFill>
        <p:spPr>
          <a:xfrm>
            <a:off x="5868144" y="430859"/>
            <a:ext cx="2915173" cy="4853282"/>
          </a:xfrm>
          <a:prstGeom prst="rect">
            <a:avLst/>
          </a:prstGeom>
          <a:ln>
            <a:solidFill>
              <a:schemeClr val="tx1"/>
            </a:solidFill>
          </a:ln>
        </p:spPr>
      </p:pic>
      <p:sp>
        <p:nvSpPr>
          <p:cNvPr id="5" name="Rectangle 1">
            <a:extLst>
              <a:ext uri="{FF2B5EF4-FFF2-40B4-BE49-F238E27FC236}">
                <a16:creationId xmlns:a16="http://schemas.microsoft.com/office/drawing/2014/main" id="{EED2F7EB-25CE-44D3-B215-6F39A7A1EF26}"/>
              </a:ext>
            </a:extLst>
          </p:cNvPr>
          <p:cNvSpPr>
            <a:spLocks noChangeArrowheads="1"/>
          </p:cNvSpPr>
          <p:nvPr/>
        </p:nvSpPr>
        <p:spPr bwMode="auto">
          <a:xfrm>
            <a:off x="179512" y="110594"/>
            <a:ext cx="5328592" cy="5493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"http://schemas.android.com/apk/res-auto"</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"http://schemas.android.com/tools"</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:context=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"top"</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"线性布局"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"@+id/button2"</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"center_vertical"</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"相对布局"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Button</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"@+id/button3"</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:layout_gravity=</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"bottom"</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"帧布局"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AB079C49-5561-492E-BAE1-229D3C003F65}"/>
              </a:ext>
            </a:extLst>
          </p:cNvPr>
          <p:cNvSpPr/>
          <p:nvPr/>
        </p:nvSpPr>
        <p:spPr>
          <a:xfrm>
            <a:off x="899592" y="2569468"/>
            <a:ext cx="24482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285BAFB-E767-4720-A680-B072D53618F4}"/>
              </a:ext>
            </a:extLst>
          </p:cNvPr>
          <p:cNvSpPr/>
          <p:nvPr/>
        </p:nvSpPr>
        <p:spPr>
          <a:xfrm>
            <a:off x="899592" y="3750171"/>
            <a:ext cx="338437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D2C2C50-D9D0-453D-B082-F37F188DA351}"/>
              </a:ext>
            </a:extLst>
          </p:cNvPr>
          <p:cNvSpPr/>
          <p:nvPr/>
        </p:nvSpPr>
        <p:spPr>
          <a:xfrm>
            <a:off x="899592" y="4930874"/>
            <a:ext cx="26642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10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10942</TotalTime>
  <Words>10399</Words>
  <Application>Microsoft Office PowerPoint</Application>
  <PresentationFormat>全屏显示(16:10)</PresentationFormat>
  <Paragraphs>448</Paragraphs>
  <Slides>57</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等线</vt:lpstr>
      <vt:lpstr>黑体</vt:lpstr>
      <vt:lpstr>宋体</vt:lpstr>
      <vt:lpstr>微软雅黑</vt:lpstr>
      <vt:lpstr>Arial</vt:lpstr>
      <vt:lpstr>Calibri</vt:lpstr>
      <vt:lpstr>Cambria</vt:lpstr>
      <vt:lpstr>Times New Roman</vt:lpstr>
      <vt:lpstr>Trebuchet MS</vt:lpstr>
      <vt:lpstr>Wingdings</vt:lpstr>
      <vt:lpstr>Wingdings 2</vt:lpstr>
      <vt:lpstr>Wingdings 3</vt:lpstr>
      <vt:lpstr>Office 主题​​</vt:lpstr>
      <vt:lpstr>PowerPoint 演示文稿</vt:lpstr>
      <vt:lpstr>PowerPoint 演示文稿</vt:lpstr>
      <vt:lpstr>3.4 常用布局</vt:lpstr>
      <vt:lpstr>3.4 常用布局</vt:lpstr>
      <vt:lpstr>3.4.1 线性布局LinearLayout</vt:lpstr>
      <vt:lpstr>3.4.1 线性布局LinearLayout</vt:lpstr>
      <vt:lpstr>3.4.1 线性布局LinearLayout</vt:lpstr>
      <vt:lpstr>3.4.1 线性布局LinearLayout</vt:lpstr>
      <vt:lpstr>PowerPoint 演示文稿</vt:lpstr>
      <vt:lpstr>PowerPoint 演示文稿</vt:lpstr>
      <vt:lpstr>3.4.1 线性布局LinearLayout</vt:lpstr>
      <vt:lpstr>PowerPoint 演示文稿</vt:lpstr>
      <vt:lpstr>PowerPoint 演示文稿</vt:lpstr>
      <vt:lpstr>布局嵌套</vt:lpstr>
      <vt:lpstr>3.4.2相对布局（RelativeLayout）</vt:lpstr>
      <vt:lpstr>3.4.2相对布局（RelativeLayout）</vt:lpstr>
      <vt:lpstr>PowerPoint 演示文稿</vt:lpstr>
      <vt:lpstr>3.4.2相对布局（RelativeLayout）</vt:lpstr>
      <vt:lpstr>3.4.2相对布局（RelativeLayout）</vt:lpstr>
      <vt:lpstr>3.4.2相对布局（RelativeLayout）</vt:lpstr>
      <vt:lpstr>margin 与padding</vt:lpstr>
      <vt:lpstr>相对布局实例 —— 用户注册界面</vt:lpstr>
      <vt:lpstr>3.4.3 帧布局（FrameLayout）</vt:lpstr>
      <vt:lpstr>3.4.4 表格布局（TableLayout）</vt:lpstr>
      <vt:lpstr>3.4.4 表格布局（TableLayout）</vt:lpstr>
      <vt:lpstr>3.4.5 网格布局（GridLayout）</vt:lpstr>
      <vt:lpstr>3.4.5 网格布局（GridLayout）</vt:lpstr>
      <vt:lpstr>3.4.6 绝对布局（AbsoluteLayout）</vt:lpstr>
      <vt:lpstr>2.3.8 约束布局（ConstraintLayout）</vt:lpstr>
      <vt:lpstr>注册实例</vt:lpstr>
      <vt:lpstr>PowerPoint 演示文稿</vt:lpstr>
      <vt:lpstr>PowerPoint 演示文稿</vt:lpstr>
      <vt:lpstr>PowerPoint 演示文稿</vt:lpstr>
      <vt:lpstr>PowerPoint 演示文稿</vt:lpstr>
      <vt:lpstr>PowerPoint 演示文稿</vt:lpstr>
      <vt:lpstr>常用布局小结</vt:lpstr>
      <vt:lpstr>PowerPoint 演示文稿</vt:lpstr>
      <vt:lpstr>4.1 Shape</vt:lpstr>
      <vt:lpstr>4.1 Shape</vt:lpstr>
      <vt:lpstr>4.1 Shape</vt:lpstr>
      <vt:lpstr>4.1 Shape</vt:lpstr>
      <vt:lpstr>4.1 Shape</vt:lpstr>
      <vt:lpstr>4.2 Selector</vt:lpstr>
      <vt:lpstr>PowerPoint 演示文稿</vt:lpstr>
      <vt:lpstr>4.2 Selector</vt:lpstr>
      <vt:lpstr>PowerPoint 演示文稿</vt:lpstr>
      <vt:lpstr>PowerPoint 演示文稿</vt:lpstr>
      <vt:lpstr>4.2 Selector</vt:lpstr>
      <vt:lpstr>4.2 Selector</vt:lpstr>
      <vt:lpstr>5.2 Selector</vt:lpstr>
      <vt:lpstr>登录布局和背景优化</vt:lpstr>
      <vt:lpstr>登录布局和背景优化</vt:lpstr>
      <vt:lpstr>登录布局和背景优化</vt:lpstr>
      <vt:lpstr>登录布局和背景优化</vt:lpstr>
      <vt:lpstr>登录布局和背景优化</vt:lpstr>
      <vt:lpstr>课后作业 – 改进第2周的实验效果</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H_18</dc:creator>
  <cp:lastModifiedBy>蔡 美玲</cp:lastModifiedBy>
  <cp:revision>540</cp:revision>
  <dcterms:created xsi:type="dcterms:W3CDTF">2016-12-26T07:26:44Z</dcterms:created>
  <dcterms:modified xsi:type="dcterms:W3CDTF">2021-09-02T01:10:22Z</dcterms:modified>
</cp:coreProperties>
</file>