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462" r:id="rId3"/>
    <p:sldId id="486" r:id="rId4"/>
    <p:sldId id="480" r:id="rId5"/>
    <p:sldId id="426" r:id="rId6"/>
    <p:sldId id="481" r:id="rId7"/>
    <p:sldId id="427" r:id="rId8"/>
    <p:sldId id="485" r:id="rId9"/>
    <p:sldId id="483" r:id="rId10"/>
    <p:sldId id="429" r:id="rId11"/>
    <p:sldId id="431" r:id="rId12"/>
    <p:sldId id="432" r:id="rId13"/>
    <p:sldId id="433" r:id="rId14"/>
    <p:sldId id="434" r:id="rId15"/>
    <p:sldId id="435" r:id="rId16"/>
    <p:sldId id="352" r:id="rId1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C6FC865-9807-4B7B-B883-956F18F088C5}">
          <p14:sldIdLst>
            <p14:sldId id="258"/>
          </p14:sldIdLst>
        </p14:section>
        <p14:section name="3.4 控件与布局美化" id="{73F73D09-9E55-4D21-9A03-5EDAB649F2A7}">
          <p14:sldIdLst>
            <p14:sldId id="462"/>
            <p14:sldId id="486"/>
            <p14:sldId id="480"/>
            <p14:sldId id="426"/>
            <p14:sldId id="481"/>
            <p14:sldId id="427"/>
            <p14:sldId id="485"/>
            <p14:sldId id="483"/>
            <p14:sldId id="429"/>
          </p14:sldIdLst>
        </p14:section>
        <p14:section name="案例：登录布局和背景优化" id="{DB097441-6E91-48BF-8270-F89243AA8277}">
          <p14:sldIdLst>
            <p14:sldId id="431"/>
            <p14:sldId id="432"/>
            <p14:sldId id="433"/>
            <p14:sldId id="434"/>
            <p14:sldId id="435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37D"/>
    <a:srgbClr val="EBF1DE"/>
    <a:srgbClr val="0033CC"/>
    <a:srgbClr val="FF6600"/>
    <a:srgbClr val="008000"/>
    <a:srgbClr val="FF3399"/>
    <a:srgbClr val="FF66CC"/>
    <a:srgbClr val="E32322"/>
    <a:srgbClr val="8BAB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70" autoAdjust="0"/>
  </p:normalViewPr>
  <p:slideViewPr>
    <p:cSldViewPr>
      <p:cViewPr varScale="1">
        <p:scale>
          <a:sx n="106" d="100"/>
          <a:sy n="106" d="100"/>
        </p:scale>
        <p:origin x="1008" y="10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22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5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EB0D2-1D84-4B8A-98ED-4119499073F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B88E0-741A-4A93-B71A-393E76718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7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ef734937b52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https://www.jianshu.com/p/ef734937b521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6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effectLst/>
              </a:rPr>
              <a:t>&lt;?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xml version=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"1.0" 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encoding=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"utf-8"</a:t>
            </a:r>
            <a:r>
              <a:rPr lang="en-US" altLang="zh-CN" i="1" dirty="0">
                <a:effectLst/>
              </a:rPr>
              <a:t>?&gt;</a:t>
            </a:r>
            <a:br>
              <a:rPr lang="en-US" altLang="zh-CN" i="1" dirty="0">
                <a:effectLst/>
              </a:rPr>
            </a:br>
            <a:r>
              <a:rPr lang="en-US" altLang="zh-CN" dirty="0"/>
              <a:t>&lt;</a:t>
            </a:r>
            <a:r>
              <a:rPr lang="en-US" altLang="zh-CN" b="1" dirty="0">
                <a:solidFill>
                  <a:srgbClr val="000080"/>
                </a:solidFill>
                <a:effectLst/>
              </a:rPr>
              <a:t>shape</a:t>
            </a:r>
            <a:br>
              <a:rPr lang="en-US" altLang="zh-CN" b="1" dirty="0">
                <a:solidFill>
                  <a:srgbClr val="000080"/>
                </a:solidFill>
                <a:effectLst/>
              </a:rPr>
            </a:br>
            <a:r>
              <a:rPr lang="en-US" altLang="zh-CN" b="1" dirty="0">
                <a:solidFill>
                  <a:srgbClr val="000080"/>
                </a:solidFill>
                <a:effectLst/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xmlns: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"http://schemas.android.com/</a:t>
            </a:r>
            <a:r>
              <a:rPr lang="en-US" altLang="zh-CN" b="1" dirty="0" err="1">
                <a:solidFill>
                  <a:srgbClr val="008000"/>
                </a:solidFill>
                <a:effectLst/>
              </a:rPr>
              <a:t>apk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/res/android"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:shape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dirty="0"/>
              <a:t>["rectangle" | "oval" | "line" | "ring"] 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  <a:effectLst/>
              </a:rPr>
              <a:t>corners</a:t>
            </a:r>
            <a:br>
              <a:rPr lang="en-US" altLang="zh-CN" b="1" dirty="0">
                <a:solidFill>
                  <a:srgbClr val="000080"/>
                </a:solidFill>
                <a:effectLst/>
              </a:rPr>
            </a:br>
            <a:r>
              <a:rPr lang="en-US" altLang="zh-CN" b="1" dirty="0">
                <a:solidFill>
                  <a:srgbClr val="00008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:radius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:topLeftRadius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:topRightRadius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:bottomLeftRadius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:bottomRightRadius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 </a:t>
            </a:r>
            <a:r>
              <a:rPr lang="en-US" altLang="zh-CN" dirty="0"/>
              <a:t>/&gt;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  <a:effectLst/>
              </a:rPr>
              <a:t>gradient</a:t>
            </a:r>
            <a:br>
              <a:rPr lang="en-US" altLang="zh-CN" b="1" dirty="0">
                <a:solidFill>
                  <a:srgbClr val="000080"/>
                </a:solidFill>
                <a:effectLst/>
              </a:rPr>
            </a:br>
            <a:r>
              <a:rPr lang="en-US" altLang="zh-CN" b="1" dirty="0">
                <a:solidFill>
                  <a:srgbClr val="00008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:angle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:centerX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:centerY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:centerColor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:endColor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"color"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:gradientRadius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:startColor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"color"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:type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dirty="0"/>
              <a:t>["linear" | "radial" | "sweep"]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android:useLevel</a:t>
            </a:r>
            <a:r>
              <a:rPr lang="en-US" altLang="zh-CN" dirty="0"/>
              <a:t>=["true" | "false"] /&gt;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  <a:effectLst/>
              </a:rPr>
              <a:t>padding</a:t>
            </a:r>
            <a:br>
              <a:rPr lang="en-US" altLang="zh-CN" b="1" dirty="0">
                <a:solidFill>
                  <a:srgbClr val="000080"/>
                </a:solidFill>
                <a:effectLst/>
              </a:rPr>
            </a:br>
            <a:r>
              <a:rPr lang="en-US" altLang="zh-CN" b="1" dirty="0">
                <a:solidFill>
                  <a:srgbClr val="00008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:left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:top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:right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:bottom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 </a:t>
            </a:r>
            <a:r>
              <a:rPr lang="en-US" altLang="zh-CN" dirty="0"/>
              <a:t>/&gt;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  <a:effectLst/>
              </a:rPr>
              <a:t>size</a:t>
            </a:r>
            <a:br>
              <a:rPr lang="en-US" altLang="zh-CN" b="1" dirty="0">
                <a:solidFill>
                  <a:srgbClr val="000080"/>
                </a:solidFill>
                <a:effectLst/>
              </a:rPr>
            </a:br>
            <a:r>
              <a:rPr lang="en-US" altLang="zh-CN" b="1" dirty="0">
                <a:solidFill>
                  <a:srgbClr val="00008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:width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:height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 </a:t>
            </a:r>
            <a:r>
              <a:rPr lang="en-US" altLang="zh-CN" dirty="0"/>
              <a:t>/&gt;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  <a:effectLst/>
              </a:rPr>
              <a:t>solid</a:t>
            </a:r>
            <a:br>
              <a:rPr lang="en-US" altLang="zh-CN" b="1" dirty="0">
                <a:solidFill>
                  <a:srgbClr val="000080"/>
                </a:solidFill>
                <a:effectLst/>
              </a:rPr>
            </a:br>
            <a:r>
              <a:rPr lang="en-US" altLang="zh-CN" b="1" dirty="0">
                <a:solidFill>
                  <a:srgbClr val="00008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:color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"color" </a:t>
            </a:r>
            <a:r>
              <a:rPr lang="en-US" altLang="zh-CN" dirty="0"/>
              <a:t>/&gt;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  <a:effectLst/>
              </a:rPr>
              <a:t>stroke</a:t>
            </a:r>
            <a:br>
              <a:rPr lang="en-US" altLang="zh-CN" b="1" dirty="0">
                <a:solidFill>
                  <a:srgbClr val="000080"/>
                </a:solidFill>
                <a:effectLst/>
              </a:rPr>
            </a:br>
            <a:r>
              <a:rPr lang="en-US" altLang="zh-CN" b="1" dirty="0">
                <a:solidFill>
                  <a:srgbClr val="00008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:width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:color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"color"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:dashWidth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</a:t>
            </a:r>
            <a:br>
              <a:rPr lang="en-US" altLang="zh-CN" b="1" dirty="0">
                <a:solidFill>
                  <a:srgbClr val="008000"/>
                </a:solidFill>
                <a:effectLst/>
              </a:rPr>
            </a:br>
            <a:r>
              <a:rPr lang="en-US" altLang="zh-CN" b="1" dirty="0">
                <a:solidFill>
                  <a:srgbClr val="008000"/>
                </a:solidFill>
                <a:effectLst/>
              </a:rPr>
              <a:t>        </a:t>
            </a:r>
            <a:r>
              <a:rPr lang="en-US" altLang="zh-CN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en-US" altLang="zh-CN" b="1" dirty="0" err="1">
                <a:solidFill>
                  <a:srgbClr val="0000FF"/>
                </a:solidFill>
                <a:effectLst/>
              </a:rPr>
              <a:t>:dashGap</a:t>
            </a:r>
            <a:r>
              <a:rPr lang="en-US" altLang="zh-CN" b="1" dirty="0">
                <a:solidFill>
                  <a:srgbClr val="0000FF"/>
                </a:solidFill>
                <a:effectLst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"integer" </a:t>
            </a:r>
            <a:r>
              <a:rPr lang="en-US" altLang="zh-CN" dirty="0"/>
              <a:t>/&gt;</a:t>
            </a:r>
            <a:br>
              <a:rPr lang="en-US" altLang="zh-CN" dirty="0"/>
            </a:br>
            <a:r>
              <a:rPr lang="en-US" altLang="zh-CN" dirty="0"/>
              <a:t>&lt;/</a:t>
            </a:r>
            <a:r>
              <a:rPr lang="en-US" altLang="zh-CN" b="1" dirty="0">
                <a:solidFill>
                  <a:srgbClr val="000080"/>
                </a:solidFill>
                <a:effectLst/>
              </a:rPr>
              <a:t>shape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80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3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78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96530" y="5371042"/>
            <a:ext cx="8347468" cy="3492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8" y="5371042"/>
            <a:ext cx="796529" cy="34925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8" name="椭圆 7"/>
          <p:cNvSpPr/>
          <p:nvPr userDrawn="1"/>
        </p:nvSpPr>
        <p:spPr>
          <a:xfrm>
            <a:off x="1556580" y="1357527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5651500" y="0"/>
            <a:ext cx="3492500" cy="2039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5651500" y="1657619"/>
            <a:ext cx="3492500" cy="298979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017452"/>
            <a:ext cx="9144000" cy="5953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204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7" y="0"/>
            <a:ext cx="2373313" cy="201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7056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9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46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02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 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4"/>
            <a:ext cx="2028680" cy="498598"/>
            <a:chOff x="4205159" y="2404642"/>
            <a:chExt cx="2028680" cy="598318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1508746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概念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603268"/>
            <a:ext cx="1944451" cy="470257"/>
            <a:chOff x="4211960" y="3594180"/>
            <a:chExt cx="1944451" cy="564308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594180"/>
              <a:ext cx="1415772" cy="5643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常用控件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117089"/>
            <a:ext cx="1944451" cy="470257"/>
            <a:chOff x="4211960" y="3556485"/>
            <a:chExt cx="1944451" cy="564308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556485"/>
              <a:ext cx="1415772" cy="5643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常用布局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3692581"/>
            <a:ext cx="2867781" cy="498598"/>
            <a:chOff x="4211960" y="3570201"/>
            <a:chExt cx="2867781" cy="598318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57020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控件和布局美化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215834"/>
            <a:ext cx="1328898" cy="470257"/>
            <a:chOff x="4211960" y="3542769"/>
            <a:chExt cx="1328898" cy="564308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5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542769"/>
              <a:ext cx="800219" cy="5643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8981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 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3"/>
            <a:ext cx="2920399" cy="470257"/>
            <a:chOff x="4205159" y="2404642"/>
            <a:chExt cx="2920399" cy="564309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2400465" cy="5643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 UI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元素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583286"/>
            <a:ext cx="2263449" cy="470257"/>
            <a:chOff x="4211960" y="3570201"/>
            <a:chExt cx="2263449" cy="564308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570201"/>
              <a:ext cx="1734770" cy="5643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常用</a:t>
              </a: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UI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组件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094231"/>
            <a:ext cx="1944451" cy="498598"/>
            <a:chOff x="4211960" y="3529054"/>
            <a:chExt cx="1944451" cy="598317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529054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常用布局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3692581"/>
            <a:ext cx="2867781" cy="498598"/>
            <a:chOff x="4211960" y="3570201"/>
            <a:chExt cx="2867781" cy="598318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57020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控件与布局美化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227264"/>
            <a:ext cx="1328898" cy="470257"/>
            <a:chOff x="4211960" y="3556485"/>
            <a:chExt cx="1328898" cy="564308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5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556485"/>
              <a:ext cx="800219" cy="5643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4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6341818" y="3480488"/>
            <a:ext cx="2793140" cy="2234512"/>
            <a:chOff x="6341818" y="4176586"/>
            <a:chExt cx="2793140" cy="2681414"/>
          </a:xfrm>
        </p:grpSpPr>
        <p:pic>
          <p:nvPicPr>
            <p:cNvPr id="9" name="Picture 2" descr="C:\Documents and Settings\t11318\桌面\未标题-1 拷贝.png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818" y="4176586"/>
              <a:ext cx="2793140" cy="268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6341818" y="4176586"/>
              <a:ext cx="2793140" cy="2681414"/>
            </a:xfrm>
            <a:prstGeom prst="rect">
              <a:avLst/>
            </a:prstGeom>
            <a:gradFill flip="none" rotWithShape="1">
              <a:gsLst>
                <a:gs pos="0">
                  <a:srgbClr val="FCF8ED">
                    <a:alpha val="94902"/>
                  </a:srgbClr>
                </a:gs>
                <a:gs pos="100000">
                  <a:schemeClr val="bg1">
                    <a:alpha val="4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986" y="60007"/>
            <a:ext cx="8229600" cy="697260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2">
                    <a:lumMod val="25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024" y="877282"/>
            <a:ext cx="8531456" cy="4560507"/>
          </a:xfrm>
        </p:spPr>
        <p:txBody>
          <a:bodyPr/>
          <a:lstStyle>
            <a:lvl1pPr>
              <a:defRPr sz="2800">
                <a:latin typeface="+mn-lt"/>
                <a:ea typeface="黑体" pitchFamily="49" charset="-122"/>
              </a:defRPr>
            </a:lvl1pPr>
            <a:lvl2pPr marL="630238" indent="-274638">
              <a:defRPr sz="2400">
                <a:latin typeface="+mn-lt"/>
                <a:ea typeface="黑体" pitchFamily="49" charset="-122"/>
              </a:defRPr>
            </a:lvl2pPr>
            <a:lvl3pPr marL="896938" indent="-266700">
              <a:defRPr sz="2200">
                <a:latin typeface="+mn-lt"/>
                <a:ea typeface="黑体" pitchFamily="49" charset="-122"/>
              </a:defRPr>
            </a:lvl3pPr>
            <a:lvl4pPr marL="1163638" indent="-266700">
              <a:defRPr>
                <a:latin typeface="+mn-lt"/>
                <a:ea typeface="黑体" pitchFamily="49" charset="-122"/>
              </a:defRPr>
            </a:lvl4pPr>
            <a:lvl5pPr marL="1438275" indent="-274638"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6" y="2"/>
            <a:ext cx="336947" cy="757267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60039" y="757267"/>
            <a:ext cx="4369396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7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3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1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9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7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 hidden="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 hidden="1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FE8D-2CC8-4252-97EF-D8349349AE5A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9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43608" y="3217544"/>
            <a:ext cx="777240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Android </a:t>
            </a:r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常用控件与布局</a:t>
            </a:r>
            <a:endParaRPr lang="zh-CN" altLang="en-US" sz="4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C2BCED-E213-4479-B055-2EF42F44DA1C}"/>
              </a:ext>
            </a:extLst>
          </p:cNvPr>
          <p:cNvSpPr txBox="1"/>
          <p:nvPr/>
        </p:nvSpPr>
        <p:spPr>
          <a:xfrm>
            <a:off x="2339752" y="415364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3.5 </a:t>
            </a:r>
            <a:r>
              <a:rPr lang="zh-CN" altLang="en-US" dirty="0"/>
              <a:t>控件与布局美化</a:t>
            </a:r>
          </a:p>
        </p:txBody>
      </p:sp>
    </p:spTree>
    <p:extLst>
      <p:ext uri="{BB962C8B-B14F-4D97-AF65-F5344CB8AC3E}">
        <p14:creationId xmlns:p14="http://schemas.microsoft.com/office/powerpoint/2010/main" val="27941411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/>
              <a:t>Selector </a:t>
            </a:r>
            <a:r>
              <a:rPr lang="zh-CN" altLang="en-US" sz="2000" dirty="0"/>
              <a:t>联合 </a:t>
            </a:r>
            <a:r>
              <a:rPr lang="en-US" altLang="zh-CN" sz="2000" dirty="0"/>
              <a:t>shape</a:t>
            </a:r>
            <a:r>
              <a:rPr lang="zh-CN" altLang="en-US" sz="2000" dirty="0"/>
              <a:t>，可以实现在状态变化时显示更丰富的效果</a:t>
            </a:r>
            <a:r>
              <a:rPr lang="en-US" altLang="zh-CN" sz="2000" dirty="0"/>
              <a:t> </a:t>
            </a:r>
            <a:r>
              <a:rPr lang="zh-CN" altLang="en-US" sz="2000" dirty="0"/>
              <a:t>。</a:t>
            </a:r>
          </a:p>
          <a:p>
            <a:pPr eaLnBrk="1" hangingPunct="1"/>
            <a:r>
              <a:rPr lang="zh-CN" altLang="en-US" sz="2000" dirty="0"/>
              <a:t>示例：drawable/button_color.xml</a:t>
            </a:r>
          </a:p>
        </p:txBody>
      </p:sp>
      <p:sp>
        <p:nvSpPr>
          <p:cNvPr id="63491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sym typeface="+mn-ea"/>
              </a:rPr>
              <a:t>更复杂的</a:t>
            </a:r>
            <a:r>
              <a:rPr lang="en-US" altLang="zh-CN" sz="3200" dirty="0">
                <a:sym typeface="+mn-ea"/>
              </a:rPr>
              <a:t> </a:t>
            </a:r>
            <a:r>
              <a:rPr lang="zh-CN" altLang="en-US" sz="3200" dirty="0">
                <a:sym typeface="+mn-ea"/>
              </a:rPr>
              <a:t>Selector</a:t>
            </a:r>
            <a:endParaRPr lang="zh-CN" alt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CFCFD4-E75B-452C-8D7A-5CD108224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92" y="1656736"/>
            <a:ext cx="8851415" cy="39087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&lt;?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 version=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"1.0"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encoding=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"utf-8"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?&gt;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selector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xmlns: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"http://schemas.android.com/apk/res/android"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:state_pressed=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"true"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shape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gradient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:startColor=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"#8600ff"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stroke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:width=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"2dp"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:color=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"#000000"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corners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:radius=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"5dp"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padding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:left=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"10dp"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:right=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"10dp"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:top=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"10dp"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:bottom=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"10dp"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&lt;/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shape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shape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gradient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:startColor=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"#eac100"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stroke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:width=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"2dp"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:color=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"#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ff8888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corners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:radius=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"8dp"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padding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:left=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"10dp"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:right=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"10dp"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:top=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"10dp"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:bottom=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"10dp"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&lt;/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shape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A6C73-77CD-4FBB-87AD-24B2E0629CD7}"/>
              </a:ext>
            </a:extLst>
          </p:cNvPr>
          <p:cNvSpPr/>
          <p:nvPr/>
        </p:nvSpPr>
        <p:spPr>
          <a:xfrm>
            <a:off x="899592" y="3919266"/>
            <a:ext cx="7992888" cy="1242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44AA55-6774-4BA8-9695-C8341EB57A1E}"/>
              </a:ext>
            </a:extLst>
          </p:cNvPr>
          <p:cNvSpPr/>
          <p:nvPr/>
        </p:nvSpPr>
        <p:spPr>
          <a:xfrm>
            <a:off x="899592" y="2341250"/>
            <a:ext cx="7992888" cy="1242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E8152A9-792C-4DCF-81BC-78CBF308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976" y="4006315"/>
            <a:ext cx="1143000" cy="5238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DF49D7F-3224-4F56-9991-F2507683C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41" y="2396306"/>
            <a:ext cx="1181100" cy="504825"/>
          </a:xfrm>
          <a:prstGeom prst="rect">
            <a:avLst/>
          </a:prstGeom>
        </p:spPr>
      </p:pic>
      <p:sp>
        <p:nvSpPr>
          <p:cNvPr id="17" name="箭头: 上 16">
            <a:extLst>
              <a:ext uri="{FF2B5EF4-FFF2-40B4-BE49-F238E27FC236}">
                <a16:creationId xmlns:a16="http://schemas.microsoft.com/office/drawing/2014/main" id="{6B52617C-83FF-4A7F-B65D-AC1627517A41}"/>
              </a:ext>
            </a:extLst>
          </p:cNvPr>
          <p:cNvSpPr/>
          <p:nvPr/>
        </p:nvSpPr>
        <p:spPr>
          <a:xfrm>
            <a:off x="8086998" y="2892509"/>
            <a:ext cx="248956" cy="1113806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1024" y="877282"/>
            <a:ext cx="5723144" cy="456050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/>
              <a:t>下面使用shape和selector优化登录布局，效果图如右图所示。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/>
              <a:t>从效果图中可以看出主要有以下变化：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整体上有个渐变的背景</a:t>
            </a:r>
            <a:r>
              <a:rPr lang="zh-CN" altLang="en-US" sz="2000" dirty="0"/>
              <a:t>；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/>
              <a:t>整个登录框增加了</a:t>
            </a:r>
            <a:r>
              <a:rPr lang="zh-CN" altLang="en-US" sz="2000" dirty="0">
                <a:solidFill>
                  <a:srgbClr val="C00000"/>
                </a:solidFill>
              </a:rPr>
              <a:t>圆角背景</a:t>
            </a:r>
            <a:r>
              <a:rPr lang="zh-CN" altLang="en-US" sz="2000" dirty="0"/>
              <a:t>；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登录按钮有了背景；</a:t>
            </a:r>
            <a:endParaRPr lang="zh-CN" altLang="en-US" sz="2000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/>
              <a:t>用户名和密码框有了图片背景，并且单击后的状态发生了变化；</a:t>
            </a:r>
          </a:p>
        </p:txBody>
      </p:sp>
      <p:sp>
        <p:nvSpPr>
          <p:cNvPr id="6553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登录布局和背景优化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9E6AD5-634A-4B70-9271-A9D8385C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86" y="877282"/>
            <a:ext cx="2520000" cy="446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9534" y="985292"/>
            <a:ext cx="8229600" cy="1738609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zh-CN" altLang="en-US" sz="2400" dirty="0"/>
              <a:t>实现步骤：</a:t>
            </a:r>
          </a:p>
          <a:p>
            <a:pPr marL="366713" lvl="1" indent="0" eaLnBrk="1" fontAlgn="auto" hangingPunct="1">
              <a:buClr>
                <a:schemeClr val="accent3"/>
              </a:buClr>
              <a:buNone/>
              <a:defRPr/>
            </a:pPr>
            <a:r>
              <a:rPr lang="zh-CN" altLang="en-US" sz="2000" dirty="0"/>
              <a:t>（1）创建新项目：项目名称LoginBDemo</a:t>
            </a:r>
          </a:p>
          <a:p>
            <a:pPr marL="366713" lvl="1" indent="0" eaLnBrk="1" fontAlgn="auto" hangingPunct="1">
              <a:buClr>
                <a:schemeClr val="accent3"/>
              </a:buClr>
              <a:buNone/>
              <a:defRPr/>
            </a:pPr>
            <a:r>
              <a:rPr lang="zh-CN" altLang="en-US" sz="2000" b="1" dirty="0"/>
              <a:t>（2）渐变背景</a:t>
            </a:r>
          </a:p>
          <a:p>
            <a:pPr marL="914717" lvl="2" indent="-247015" eaLnBrk="1" fontAlgn="auto" hangingPunct="1">
              <a:spcAft>
                <a:spcPts val="0"/>
              </a:spcAft>
              <a:buFont typeface="Wingdings 2" panose="05020102010507070707"/>
              <a:buChar char=""/>
              <a:defRPr/>
            </a:pPr>
            <a:r>
              <a:rPr lang="zh-CN" altLang="en-US" sz="2000" dirty="0"/>
              <a:t>首先在最外层的布局文件的LinearLayout中增加background属性：</a:t>
            </a:r>
            <a:br>
              <a:rPr lang="en-US" altLang="zh-CN" sz="2000" dirty="0"/>
            </a:br>
            <a:r>
              <a:rPr lang="zh-CN" altLang="en-US" sz="2000" b="1" dirty="0">
                <a:solidFill>
                  <a:srgbClr val="7030A0"/>
                </a:solidFill>
              </a:rPr>
              <a:t>android:background = "@drawable/background_login"</a:t>
            </a:r>
            <a:r>
              <a:rPr lang="zh-CN" altLang="en-US" sz="2000" dirty="0"/>
              <a:t>。然后在drawable下新建资源文件background_login.xml</a:t>
            </a:r>
          </a:p>
        </p:txBody>
      </p:sp>
      <p:sp>
        <p:nvSpPr>
          <p:cNvPr id="6656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+mn-ea"/>
              </a:rPr>
              <a:t>登录布局和背景优化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7033" y="3145532"/>
            <a:ext cx="7393399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&lt;?xml version="1.0" encoding="utf-8"?&gt;</a:t>
            </a:r>
          </a:p>
          <a:p>
            <a:r>
              <a:rPr lang="en-US" altLang="zh-CN" dirty="0"/>
              <a:t>&lt;</a:t>
            </a:r>
            <a:r>
              <a:rPr lang="en-US" altLang="zh-CN" b="1" dirty="0">
                <a:solidFill>
                  <a:srgbClr val="0000FF"/>
                </a:solidFill>
              </a:rPr>
              <a:t>shape</a:t>
            </a:r>
            <a:r>
              <a:rPr lang="en-US" altLang="zh-CN" dirty="0"/>
              <a:t> </a:t>
            </a:r>
            <a:r>
              <a:rPr lang="en-US" altLang="zh-CN" dirty="0" err="1"/>
              <a:t>xmlns:Android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 &gt;</a:t>
            </a:r>
          </a:p>
          <a:p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FF0000"/>
                </a:solidFill>
              </a:rPr>
              <a:t>gradient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android:angle</a:t>
            </a:r>
            <a:r>
              <a:rPr lang="en-US" altLang="zh-CN" dirty="0"/>
              <a:t>="45"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android:endColor</a:t>
            </a:r>
            <a:r>
              <a:rPr lang="en-US" altLang="zh-CN" dirty="0"/>
              <a:t>="#FF72CAE1"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android:startColor</a:t>
            </a:r>
            <a:r>
              <a:rPr lang="en-US" altLang="zh-CN" dirty="0"/>
              <a:t>="#FFACDAE5" /&gt;</a:t>
            </a:r>
          </a:p>
          <a:p>
            <a:r>
              <a:rPr lang="en-US" altLang="zh-CN" dirty="0"/>
              <a:t>&lt;/</a:t>
            </a:r>
            <a:r>
              <a:rPr lang="en-US" altLang="zh-CN" b="1" dirty="0">
                <a:solidFill>
                  <a:srgbClr val="0000FF"/>
                </a:solidFill>
              </a:rPr>
              <a:t>shape</a:t>
            </a:r>
            <a:r>
              <a:rPr lang="en-US" altLang="zh-C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83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1"/>
          <p:cNvSpPr>
            <a:spLocks noGrp="1"/>
          </p:cNvSpPr>
          <p:nvPr>
            <p:ph idx="1"/>
          </p:nvPr>
        </p:nvSpPr>
        <p:spPr>
          <a:xfrm>
            <a:off x="467544" y="985292"/>
            <a:ext cx="8229600" cy="1116568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zh-CN" altLang="en-US" b="1" dirty="0"/>
              <a:t>（</a:t>
            </a:r>
            <a:r>
              <a:rPr lang="zh-CN" altLang="en-US" sz="2400" b="1" dirty="0"/>
              <a:t>3）圆角布局背景</a:t>
            </a:r>
          </a:p>
          <a:p>
            <a:pPr lvl="1" eaLnBrk="1" hangingPunct="1"/>
            <a:r>
              <a:rPr lang="zh-CN" altLang="en-US" sz="2000" dirty="0"/>
              <a:t>首先在各控件的外面插入一个LinearLayout，设置</a:t>
            </a:r>
            <a:r>
              <a:rPr lang="zh-CN" altLang="en-US" sz="2000" b="1" dirty="0">
                <a:solidFill>
                  <a:srgbClr val="7030A0"/>
                </a:solidFill>
              </a:rPr>
              <a:t>android:background="@drawable/background_login_div"</a:t>
            </a:r>
            <a:r>
              <a:rPr lang="zh-CN" altLang="en-US" sz="2000" dirty="0"/>
              <a:t>，然后在drawable下新建资源文件background_login_div.xml</a:t>
            </a:r>
          </a:p>
        </p:txBody>
      </p:sp>
      <p:sp>
        <p:nvSpPr>
          <p:cNvPr id="6758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+mn-ea"/>
              </a:rPr>
              <a:t>登录布局和背景优化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61358" y="2209428"/>
            <a:ext cx="7490149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&lt;?xml version="1.0" encoding="utf-8"?&gt;</a:t>
            </a:r>
          </a:p>
          <a:p>
            <a:r>
              <a:rPr lang="en-US" altLang="zh-CN" dirty="0"/>
              <a:t>&lt;</a:t>
            </a:r>
            <a:r>
              <a:rPr lang="en-US" altLang="zh-CN" b="1" dirty="0">
                <a:solidFill>
                  <a:srgbClr val="0000FF"/>
                </a:solidFill>
              </a:rPr>
              <a:t>shape</a:t>
            </a:r>
            <a:r>
              <a:rPr lang="en-US" altLang="zh-CN" dirty="0"/>
              <a:t> </a:t>
            </a:r>
            <a:r>
              <a:rPr lang="en-US" altLang="zh-CN" dirty="0" err="1"/>
              <a:t>xmlns:Android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 &gt;</a:t>
            </a:r>
          </a:p>
          <a:p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FF0000"/>
                </a:solidFill>
              </a:rPr>
              <a:t>solid</a:t>
            </a:r>
            <a:r>
              <a:rPr lang="en-US" altLang="zh-CN" dirty="0"/>
              <a:t> </a:t>
            </a:r>
            <a:r>
              <a:rPr lang="en-US" altLang="zh-CN" dirty="0" err="1"/>
              <a:t>android:color</a:t>
            </a:r>
            <a:r>
              <a:rPr lang="en-US" altLang="zh-CN" dirty="0"/>
              <a:t>="#55FFFFFF" /&gt;</a:t>
            </a:r>
          </a:p>
          <a:p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FF0000"/>
                </a:solidFill>
              </a:rPr>
              <a:t>corners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android:bottomLeftRadius</a:t>
            </a:r>
            <a:r>
              <a:rPr lang="en-US" altLang="zh-CN" dirty="0"/>
              <a:t>="10dp"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android:bottomRightRadius</a:t>
            </a:r>
            <a:r>
              <a:rPr lang="en-US" altLang="zh-CN" dirty="0"/>
              <a:t>="10dp"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android:topLeftRadius</a:t>
            </a:r>
            <a:r>
              <a:rPr lang="en-US" altLang="zh-CN" dirty="0"/>
              <a:t>="10dp"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android:topRightRadius</a:t>
            </a:r>
            <a:r>
              <a:rPr lang="en-US" altLang="zh-CN" dirty="0"/>
              <a:t>="10dp" /&gt;</a:t>
            </a:r>
          </a:p>
          <a:p>
            <a:r>
              <a:rPr lang="en-US" altLang="zh-CN" dirty="0"/>
              <a:t>&lt;/</a:t>
            </a:r>
            <a:r>
              <a:rPr lang="en-US" altLang="zh-CN" b="1" dirty="0">
                <a:solidFill>
                  <a:srgbClr val="0000FF"/>
                </a:solidFill>
              </a:rPr>
              <a:t>shape</a:t>
            </a:r>
            <a:r>
              <a:rPr lang="en-US" altLang="zh-C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21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1"/>
          <p:cNvSpPr>
            <a:spLocks noGrp="1"/>
          </p:cNvSpPr>
          <p:nvPr>
            <p:ph idx="1"/>
          </p:nvPr>
        </p:nvSpPr>
        <p:spPr>
          <a:xfrm>
            <a:off x="457200" y="985292"/>
            <a:ext cx="8229600" cy="1233201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zh-CN" altLang="en-US" sz="2400" b="1" dirty="0"/>
              <a:t>（4）圆角Button背景</a:t>
            </a:r>
          </a:p>
          <a:p>
            <a:pPr lvl="1" eaLnBrk="1" hangingPunct="1"/>
            <a:r>
              <a:rPr lang="zh-CN" altLang="en-US" sz="2000" dirty="0"/>
              <a:t>首先修改登录按钮属性，设置</a:t>
            </a:r>
            <a:br>
              <a:rPr lang="en-US" altLang="zh-CN" sz="2000" dirty="0"/>
            </a:br>
            <a:r>
              <a:rPr lang="zh-CN" altLang="en-US" sz="2000" b="1" dirty="0">
                <a:solidFill>
                  <a:srgbClr val="7030A0"/>
                </a:solidFill>
              </a:rPr>
              <a:t>android:background=</a:t>
            </a:r>
            <a:r>
              <a:rPr lang="en-US" altLang="zh-CN" sz="2000" b="1" dirty="0">
                <a:solidFill>
                  <a:srgbClr val="7030A0"/>
                </a:solidFill>
              </a:rPr>
              <a:t>"@</a:t>
            </a:r>
            <a:r>
              <a:rPr lang="en-US" altLang="zh-CN" sz="2000" b="1" dirty="0" err="1">
                <a:solidFill>
                  <a:srgbClr val="7030A0"/>
                </a:solidFill>
              </a:rPr>
              <a:t>drawable</a:t>
            </a:r>
            <a:r>
              <a:rPr lang="en-US" altLang="zh-CN" sz="2000" b="1" dirty="0">
                <a:solidFill>
                  <a:srgbClr val="7030A0"/>
                </a:solidFill>
              </a:rPr>
              <a:t>/</a:t>
            </a:r>
            <a:r>
              <a:rPr lang="en-US" altLang="zh-CN" sz="2000" b="1" dirty="0" err="1">
                <a:solidFill>
                  <a:srgbClr val="7030A0"/>
                </a:solidFill>
              </a:rPr>
              <a:t>background_button_div</a:t>
            </a:r>
            <a:r>
              <a:rPr lang="en-US" altLang="zh-CN" sz="2000" b="1" dirty="0">
                <a:solidFill>
                  <a:srgbClr val="7030A0"/>
                </a:solidFill>
              </a:rPr>
              <a:t>"</a:t>
            </a:r>
            <a:r>
              <a:rPr lang="zh-CN" altLang="en-US" sz="2000" dirty="0"/>
              <a:t>，然后在drawable下新建资源文件background_button_div.xml</a:t>
            </a:r>
          </a:p>
        </p:txBody>
      </p:sp>
      <p:sp>
        <p:nvSpPr>
          <p:cNvPr id="696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+mn-ea"/>
              </a:rPr>
              <a:t>登录布局和背景优化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26368" y="2425452"/>
            <a:ext cx="7595118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&lt;?xml version="1.0" encoding="utf-8"?&gt;</a:t>
            </a:r>
          </a:p>
          <a:p>
            <a:r>
              <a:rPr lang="en-US" altLang="zh-CN" dirty="0"/>
              <a:t>&lt;</a:t>
            </a:r>
            <a:r>
              <a:rPr lang="en-US" altLang="zh-CN" b="1" dirty="0">
                <a:solidFill>
                  <a:srgbClr val="0000FF"/>
                </a:solidFill>
              </a:rPr>
              <a:t>shape</a:t>
            </a:r>
            <a:r>
              <a:rPr lang="en-US" altLang="zh-CN" dirty="0"/>
              <a:t> </a:t>
            </a:r>
            <a:r>
              <a:rPr lang="en-US" altLang="zh-CN" dirty="0" err="1"/>
              <a:t>xmlns:Android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 &gt;</a:t>
            </a:r>
          </a:p>
          <a:p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FF0000"/>
                </a:solidFill>
              </a:rPr>
              <a:t>solid</a:t>
            </a:r>
            <a:r>
              <a:rPr lang="en-US" altLang="zh-CN" dirty="0"/>
              <a:t> </a:t>
            </a:r>
            <a:r>
              <a:rPr lang="en-US" altLang="zh-CN" dirty="0" err="1"/>
              <a:t>android:color</a:t>
            </a:r>
            <a:r>
              <a:rPr lang="en-US" altLang="zh-CN" dirty="0"/>
              <a:t>="@color/</a:t>
            </a:r>
            <a:r>
              <a:rPr lang="en-US" altLang="zh-CN" dirty="0" err="1"/>
              <a:t>colorPrimary</a:t>
            </a:r>
            <a:r>
              <a:rPr lang="en-US" altLang="zh-CN" dirty="0"/>
              <a:t>" /&gt;</a:t>
            </a:r>
          </a:p>
          <a:p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FF0000"/>
                </a:solidFill>
              </a:rPr>
              <a:t>corners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android:bottomLeftRadius</a:t>
            </a:r>
            <a:r>
              <a:rPr lang="en-US" altLang="zh-CN" dirty="0"/>
              <a:t>="10dp"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android:bottomRightRadius</a:t>
            </a:r>
            <a:r>
              <a:rPr lang="en-US" altLang="zh-CN" dirty="0"/>
              <a:t>="10dp"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android:topLeftRadius</a:t>
            </a:r>
            <a:r>
              <a:rPr lang="en-US" altLang="zh-CN" dirty="0"/>
              <a:t>="10dp"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android:topRightRadius</a:t>
            </a:r>
            <a:r>
              <a:rPr lang="en-US" altLang="zh-CN" dirty="0"/>
              <a:t>="10dp" /&gt;</a:t>
            </a:r>
          </a:p>
          <a:p>
            <a:r>
              <a:rPr lang="en-US" altLang="zh-CN" dirty="0"/>
              <a:t>&lt;/</a:t>
            </a:r>
            <a:r>
              <a:rPr lang="en-US" altLang="zh-CN" b="1" dirty="0">
                <a:solidFill>
                  <a:srgbClr val="0000FF"/>
                </a:solidFill>
              </a:rPr>
              <a:t>shape</a:t>
            </a:r>
            <a:r>
              <a:rPr lang="en-US" altLang="zh-C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8131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85292"/>
            <a:ext cx="8229600" cy="1015487"/>
          </a:xfrm>
        </p:spPr>
        <p:txBody>
          <a:bodyPr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400" dirty="0"/>
              <a:t>（5）EditText背景</a:t>
            </a:r>
          </a:p>
          <a:p>
            <a:pPr marL="640080" lvl="1" indent="-247015" eaLnBrk="1" fontAlgn="auto" hangingPunct="1">
              <a:spcAft>
                <a:spcPts val="0"/>
              </a:spcAft>
              <a:buFont typeface="Wingdings 2" panose="05020102010507070707"/>
              <a:buChar char=""/>
              <a:defRPr/>
            </a:pPr>
            <a:r>
              <a:rPr lang="zh-CN" altLang="en-US" sz="2000" dirty="0"/>
              <a:t>首先修改用户名和密码EditText的android:background=“@drawable/edit_login”，然后在drawable下新建资源文件edit_login.xml。</a:t>
            </a:r>
          </a:p>
        </p:txBody>
      </p:sp>
      <p:sp>
        <p:nvSpPr>
          <p:cNvPr id="716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+mn-ea"/>
              </a:rPr>
              <a:t>登录布局和背景优化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91580" y="1921396"/>
            <a:ext cx="7560840" cy="2064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lvl="2" indent="-914400" eaLnBrk="1" hangingPunct="1">
              <a:lnSpc>
                <a:spcPct val="120000"/>
              </a:lnSpc>
            </a:pPr>
            <a:r>
              <a:rPr lang="zh-CN" altLang="en-US" dirty="0"/>
              <a:t>&lt;?xml version="1.0" encoding="UTF-8"?&gt;</a:t>
            </a:r>
          </a:p>
          <a:p>
            <a:pPr lvl="2" indent="-914400" eaLnBrk="1" hangingPunct="1">
              <a:lnSpc>
                <a:spcPct val="120000"/>
              </a:lnSpc>
            </a:pPr>
            <a:r>
              <a:rPr lang="zh-CN" altLang="en-US" dirty="0"/>
              <a:t>&lt;</a:t>
            </a:r>
            <a:r>
              <a:rPr lang="zh-CN" altLang="en-US" b="1" dirty="0">
                <a:solidFill>
                  <a:srgbClr val="0000FF"/>
                </a:solidFill>
              </a:rPr>
              <a:t>selector</a:t>
            </a:r>
            <a:r>
              <a:rPr lang="zh-CN" altLang="en-US" dirty="0"/>
              <a:t>  xmlns:Android="http://schemas.Android.com/apk/res/Android"&gt;</a:t>
            </a:r>
          </a:p>
          <a:p>
            <a:pPr lvl="2" indent="-914400" eaLnBrk="1" hangingPunct="1">
              <a:lnSpc>
                <a:spcPct val="120000"/>
              </a:lnSpc>
            </a:pPr>
            <a:r>
              <a:rPr lang="zh-CN" altLang="en-US" dirty="0"/>
              <a:t>    &lt;</a:t>
            </a:r>
            <a:r>
              <a:rPr lang="zh-CN" altLang="en-US" b="1" dirty="0">
                <a:solidFill>
                  <a:srgbClr val="FF0000"/>
                </a:solidFill>
              </a:rPr>
              <a:t>item</a:t>
            </a:r>
            <a:r>
              <a:rPr lang="zh-CN" altLang="en-US" dirty="0"/>
              <a:t> android:state_focused="true" android:drawable="@drawable/input_over"/&gt;</a:t>
            </a:r>
            <a:endParaRPr lang="en-US" altLang="zh-CN" dirty="0"/>
          </a:p>
          <a:p>
            <a:pPr lvl="2" indent="-914400" eaLnBrk="1" hangingPunct="1">
              <a:lnSpc>
                <a:spcPct val="120000"/>
              </a:lnSpc>
            </a:pPr>
            <a:r>
              <a:rPr lang="zh-CN" altLang="en-US" dirty="0"/>
              <a:t>    &lt;</a:t>
            </a:r>
            <a:r>
              <a:rPr lang="zh-CN" altLang="en-US" b="1" dirty="0">
                <a:solidFill>
                  <a:srgbClr val="FF0000"/>
                </a:solidFill>
              </a:rPr>
              <a:t>item</a:t>
            </a:r>
            <a:r>
              <a:rPr lang="zh-CN" altLang="en-US" dirty="0"/>
              <a:t>  android:drawable="@drawable/</a:t>
            </a:r>
            <a:r>
              <a:rPr lang="en-US" altLang="zh-CN" dirty="0"/>
              <a:t>no</a:t>
            </a:r>
            <a:r>
              <a:rPr lang="zh-CN" altLang="en-US" dirty="0"/>
              <a:t>_input"/&gt;</a:t>
            </a:r>
          </a:p>
          <a:p>
            <a:pPr lvl="2" indent="-914400" eaLnBrk="1" hangingPunct="1">
              <a:lnSpc>
                <a:spcPct val="120000"/>
              </a:lnSpc>
            </a:pPr>
            <a:r>
              <a:rPr lang="zh-CN" altLang="en-US" dirty="0"/>
              <a:t>&lt;/</a:t>
            </a:r>
            <a:r>
              <a:rPr lang="zh-CN" altLang="en-US" b="1" dirty="0">
                <a:solidFill>
                  <a:srgbClr val="0000FF"/>
                </a:solidFill>
              </a:rPr>
              <a:t>selector</a:t>
            </a:r>
            <a:r>
              <a:rPr lang="zh-CN" altLang="en-US" dirty="0"/>
              <a:t>&gt;</a:t>
            </a:r>
          </a:p>
        </p:txBody>
      </p:sp>
      <p:sp>
        <p:nvSpPr>
          <p:cNvPr id="4" name="矩形 3"/>
          <p:cNvSpPr/>
          <p:nvPr/>
        </p:nvSpPr>
        <p:spPr>
          <a:xfrm>
            <a:off x="783787" y="4356801"/>
            <a:ext cx="7316606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其中input_over和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_input是两张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点图。在获得焦点（输入状态）时显示input_over作为背景，否则显示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_input作为背景。</a:t>
            </a:r>
          </a:p>
        </p:txBody>
      </p:sp>
    </p:spTree>
    <p:extLst>
      <p:ext uri="{BB962C8B-B14F-4D97-AF65-F5344CB8AC3E}">
        <p14:creationId xmlns:p14="http://schemas.microsoft.com/office/powerpoint/2010/main" val="120902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986" y="877282"/>
            <a:ext cx="8195494" cy="4560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selector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美化布局和控件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以图形化的格式定义控件的显示效果，包括背景和文字颜色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定义控件状态发生变化时的显示效果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相对于使用图片来说，使用图形可以减少安装包的大小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案例：注册页面的美化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31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05166" y="3690482"/>
            <a:ext cx="2867781" cy="498598"/>
            <a:chOff x="4211960" y="3567677"/>
            <a:chExt cx="2867781" cy="598316"/>
          </a:xfrm>
        </p:grpSpPr>
        <p:sp>
          <p:nvSpPr>
            <p:cNvPr id="3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" name="TextBox 11"/>
            <p:cNvSpPr txBox="1"/>
            <p:nvPr userDrawn="1"/>
          </p:nvSpPr>
          <p:spPr bwMode="auto">
            <a:xfrm>
              <a:off x="4740639" y="3567677"/>
              <a:ext cx="2339102" cy="59831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4377">
                <a:lnSpc>
                  <a:spcPct val="110000"/>
                </a:lnSpc>
                <a:defRPr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控件与布局美化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91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1024" y="877282"/>
            <a:ext cx="5291096" cy="4777711"/>
          </a:xfrm>
        </p:spPr>
        <p:txBody>
          <a:bodyPr>
            <a:normAutofit fontScale="97500"/>
          </a:bodyPr>
          <a:lstStyle/>
          <a:p>
            <a:pPr marL="274320" indent="-274320" algn="just">
              <a:lnSpc>
                <a:spcPct val="150000"/>
              </a:lnSpc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在Android程序开发中，经常会用到Shape去定义各种各样的形状，画出想要的背景，相对于图片来说，使用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可以减少安装包的大小，而且能够更好的适配不同的手机。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 algn="just">
              <a:lnSpc>
                <a:spcPct val="150000"/>
              </a:lnSpc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可以画出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种图形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：矩形（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rectangle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）、椭圆（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）、线（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）、圆环（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 algn="just">
              <a:lnSpc>
                <a:spcPct val="150000"/>
              </a:lnSpc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文件描述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，作为一种资源，放于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drawable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目录。</a:t>
            </a:r>
          </a:p>
          <a:p>
            <a:pPr marL="274320" indent="-274320" algn="just">
              <a:lnSpc>
                <a:spcPct val="150000"/>
              </a:lnSpc>
              <a:buClr>
                <a:schemeClr val="accent3"/>
              </a:buClr>
              <a:buFont typeface="Wingdings 2" panose="05020102010507070707"/>
              <a:buChar char=""/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3.5.1 </a:t>
            </a:r>
            <a:r>
              <a:rPr lang="zh-CN" altLang="en-US" dirty="0"/>
              <a:t>Shape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611BB7-EA43-4109-A5D2-FCD77A6EC1CD}"/>
              </a:ext>
            </a:extLst>
          </p:cNvPr>
          <p:cNvSpPr txBox="1"/>
          <p:nvPr/>
        </p:nvSpPr>
        <p:spPr>
          <a:xfrm>
            <a:off x="5206472" y="5186990"/>
            <a:ext cx="374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示例来自：</a:t>
            </a:r>
            <a:r>
              <a:rPr lang="en-US" altLang="zh-CN" sz="1200" dirty="0"/>
              <a:t>https://www.jianshu.com/p/ef734937b521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0E8839-28EA-4E81-8DD4-6B1F4980F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872835"/>
            <a:ext cx="2520000" cy="41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1024" y="877282"/>
            <a:ext cx="8531456" cy="4777711"/>
          </a:xfrm>
        </p:spPr>
        <p:txBody>
          <a:bodyPr>
            <a:normAutofit fontScale="90000"/>
          </a:bodyPr>
          <a:lstStyle/>
          <a:p>
            <a:pPr>
              <a:buClr>
                <a:schemeClr val="accent3"/>
              </a:buClr>
              <a:defRPr/>
            </a:pPr>
            <a:r>
              <a:rPr lang="en-US" altLang="zh-CN" sz="2200" dirty="0"/>
              <a:t>Shape</a:t>
            </a:r>
            <a:r>
              <a:rPr lang="zh-CN" altLang="en-US" sz="2200" dirty="0"/>
              <a:t>通过</a:t>
            </a:r>
            <a:r>
              <a:rPr lang="en-US" altLang="zh-CN" sz="2200" dirty="0"/>
              <a:t>solid</a:t>
            </a:r>
            <a:r>
              <a:rPr lang="zh-CN" altLang="en-US" sz="2200" dirty="0"/>
              <a:t>（填充）、 </a:t>
            </a:r>
            <a:r>
              <a:rPr lang="en-US" altLang="zh-CN" sz="2200" dirty="0"/>
              <a:t>gradient</a:t>
            </a:r>
            <a:r>
              <a:rPr lang="zh-CN" altLang="en-US" sz="2200" dirty="0"/>
              <a:t>（渐变）、</a:t>
            </a:r>
            <a:r>
              <a:rPr lang="en-US" altLang="zh-CN" sz="2200" dirty="0"/>
              <a:t>stroke</a:t>
            </a:r>
            <a:r>
              <a:rPr lang="zh-CN" altLang="en-US" sz="2200" dirty="0"/>
              <a:t>（描边）、</a:t>
            </a:r>
            <a:r>
              <a:rPr lang="en-US" altLang="zh-CN" sz="2200" dirty="0"/>
              <a:t>corners</a:t>
            </a:r>
            <a:r>
              <a:rPr lang="zh-CN" altLang="en-US" sz="2200" dirty="0"/>
              <a:t>（圆角）、</a:t>
            </a:r>
            <a:r>
              <a:rPr lang="en-US" altLang="zh-CN" sz="2200" dirty="0"/>
              <a:t>padding</a:t>
            </a:r>
            <a:r>
              <a:rPr lang="zh-CN" altLang="en-US" sz="2200" dirty="0"/>
              <a:t>（间隔）等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PingFang SC"/>
              </a:rPr>
              <a:t>子标签进行定义</a:t>
            </a:r>
            <a:endParaRPr lang="en-US" altLang="zh-CN" sz="2200" dirty="0"/>
          </a:p>
          <a:p>
            <a:pPr marL="355600" lvl="1" indent="0">
              <a:buClr>
                <a:schemeClr val="accent3"/>
              </a:buClr>
              <a:buNone/>
              <a:defRPr/>
            </a:pPr>
            <a:r>
              <a:rPr lang="en-US" altLang="zh-CN" dirty="0"/>
              <a:t>(1) </a:t>
            </a:r>
            <a:r>
              <a:rPr lang="zh-CN" altLang="en-US" dirty="0"/>
              <a:t>solid：填充</a:t>
            </a:r>
          </a:p>
          <a:p>
            <a:pPr marL="1002665" lvl="2" indent="-342900">
              <a:defRPr/>
            </a:pPr>
            <a:r>
              <a:rPr lang="zh-CN" altLang="en-US" sz="2000" dirty="0"/>
              <a:t>android:color指定填充的颜色；</a:t>
            </a:r>
            <a:endParaRPr lang="en-US" altLang="zh-CN" sz="2000" dirty="0"/>
          </a:p>
          <a:p>
            <a:pPr marL="393065" lvl="1" indent="0">
              <a:buNone/>
              <a:defRPr/>
            </a:pPr>
            <a:r>
              <a:rPr lang="en-US" altLang="zh-CN" dirty="0"/>
              <a:t>(2) </a:t>
            </a:r>
            <a:r>
              <a:rPr lang="zh-CN" altLang="en-US" dirty="0"/>
              <a:t>gradient：渐变</a:t>
            </a:r>
          </a:p>
          <a:p>
            <a:pPr marL="1002665" lvl="2" indent="-342900">
              <a:defRPr/>
            </a:pPr>
            <a:r>
              <a:rPr lang="zh-CN" altLang="en-US" sz="2000" dirty="0"/>
              <a:t>android:startColor和android:endColor分别为起始和结束颜色，android:angle是渐变角度，必须为45的整数倍。另外渐变默认的模式为android:type="linear"，即线性渐变，可以指定渐变为径向渐变，android:type="radial"，径向渐变需要指定半径android:gradientRadius="50"。</a:t>
            </a:r>
            <a:endParaRPr lang="en-US" altLang="zh-CN" sz="2000" dirty="0"/>
          </a:p>
          <a:p>
            <a:pPr marL="393065" lvl="1" indent="0">
              <a:buNone/>
              <a:defRPr/>
            </a:pPr>
            <a:r>
              <a:rPr lang="en-US" altLang="zh-CN" dirty="0"/>
              <a:t>(3) </a:t>
            </a:r>
            <a:r>
              <a:rPr lang="zh-CN" altLang="en-US" dirty="0"/>
              <a:t>stroke：描边</a:t>
            </a:r>
          </a:p>
          <a:p>
            <a:pPr marL="1002665" lvl="2" indent="-342900">
              <a:defRPr/>
            </a:pPr>
            <a:r>
              <a:rPr lang="zh-CN" altLang="en-US" sz="2000" dirty="0"/>
              <a:t>android:width="2dp" 描边的宽度，android:color 描边的颜色。</a:t>
            </a:r>
          </a:p>
          <a:p>
            <a:pPr marL="1002665" lvl="2" indent="-342900">
              <a:defRPr/>
            </a:pPr>
            <a:r>
              <a:rPr lang="zh-CN" altLang="en-US" sz="2000" dirty="0"/>
              <a:t>还可以把描边为虚线的形式，设置方式为：</a:t>
            </a:r>
            <a:endParaRPr lang="en-US" altLang="zh-CN" sz="2000" dirty="0"/>
          </a:p>
          <a:p>
            <a:pPr marL="1277302" lvl="3" indent="-342900">
              <a:defRPr/>
            </a:pPr>
            <a:r>
              <a:rPr lang="zh-CN" altLang="en-US" sz="1800" dirty="0"/>
              <a:t>android:dashWidth="5dp" </a:t>
            </a:r>
          </a:p>
          <a:p>
            <a:pPr marL="1277302" lvl="3" indent="-342900">
              <a:defRPr/>
            </a:pPr>
            <a:r>
              <a:rPr lang="zh-CN" altLang="en-US" sz="1800" dirty="0"/>
              <a:t>android:dashGap="3dp"</a:t>
            </a:r>
          </a:p>
        </p:txBody>
      </p:sp>
      <p:sp>
        <p:nvSpPr>
          <p:cNvPr id="593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定义Shape的子标签</a:t>
            </a:r>
          </a:p>
        </p:txBody>
      </p:sp>
    </p:spTree>
    <p:extLst>
      <p:ext uri="{BB962C8B-B14F-4D97-AF65-F5344CB8AC3E}">
        <p14:creationId xmlns:p14="http://schemas.microsoft.com/office/powerpoint/2010/main" val="22819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1"/>
          <p:cNvSpPr>
            <a:spLocks noGrp="1"/>
          </p:cNvSpPr>
          <p:nvPr>
            <p:ph idx="1"/>
          </p:nvPr>
        </p:nvSpPr>
        <p:spPr>
          <a:xfrm>
            <a:off x="306272" y="409228"/>
            <a:ext cx="8531456" cy="4560507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2000" dirty="0"/>
              <a:t>(4) </a:t>
            </a:r>
            <a:r>
              <a:rPr lang="zh-CN" altLang="en-US" sz="2000" dirty="0"/>
              <a:t>corners：圆角</a:t>
            </a:r>
          </a:p>
          <a:p>
            <a:pPr lvl="1" eaLnBrk="1" hangingPunct="1"/>
            <a:r>
              <a:rPr lang="zh-CN" altLang="en-US" sz="1800" dirty="0"/>
              <a:t>android:radius为角的弧度，值越大角越圆。</a:t>
            </a:r>
          </a:p>
          <a:p>
            <a:pPr lvl="1" eaLnBrk="1" hangingPunct="1"/>
            <a:r>
              <a:rPr lang="zh-CN" altLang="en-US" sz="1800" dirty="0"/>
              <a:t>可以把四个角设定成不同的角度，同时设置五个属性，则Radius属性无效。</a:t>
            </a:r>
          </a:p>
          <a:p>
            <a:pPr lvl="2" eaLnBrk="1" hangingPunct="1"/>
            <a:r>
              <a:rPr lang="en-US" altLang="zh-CN" sz="1800" dirty="0" err="1"/>
              <a:t>android:Radius</a:t>
            </a:r>
            <a:r>
              <a:rPr lang="en-US" altLang="zh-CN" sz="1800" dirty="0"/>
              <a:t>="20dp"               </a:t>
            </a:r>
            <a:r>
              <a:rPr lang="en-US" altLang="zh-CN" sz="1800" dirty="0" err="1"/>
              <a:t>设置四个角的半径</a:t>
            </a:r>
            <a:endParaRPr lang="en-US" altLang="zh-CN" sz="1800" dirty="0"/>
          </a:p>
          <a:p>
            <a:pPr lvl="2" eaLnBrk="1" hangingPunct="1"/>
            <a:r>
              <a:rPr lang="en-US" altLang="zh-CN" sz="1800" dirty="0" err="1"/>
              <a:t>android:topLeftRadius</a:t>
            </a:r>
            <a:r>
              <a:rPr lang="en-US" altLang="zh-CN" sz="1800" dirty="0"/>
              <a:t>="20dp"         </a:t>
            </a:r>
            <a:r>
              <a:rPr lang="en-US" altLang="zh-CN" sz="1800" dirty="0" err="1"/>
              <a:t>设置左上角的半径</a:t>
            </a:r>
            <a:r>
              <a:rPr lang="en-US" altLang="zh-CN" sz="1800" dirty="0"/>
              <a:t> </a:t>
            </a:r>
          </a:p>
          <a:p>
            <a:pPr lvl="2" eaLnBrk="1" hangingPunct="1"/>
            <a:r>
              <a:rPr lang="en-US" altLang="zh-CN" sz="1800" dirty="0" err="1"/>
              <a:t>android:topRightRadius</a:t>
            </a:r>
            <a:r>
              <a:rPr lang="en-US" altLang="zh-CN" sz="1800" dirty="0"/>
              <a:t>="20dp"        </a:t>
            </a:r>
            <a:r>
              <a:rPr lang="en-US" altLang="zh-CN" sz="1800" dirty="0" err="1"/>
              <a:t>设置右上角的半径</a:t>
            </a:r>
            <a:r>
              <a:rPr lang="en-US" altLang="zh-CN" sz="1800" dirty="0"/>
              <a:t> </a:t>
            </a:r>
          </a:p>
          <a:p>
            <a:pPr lvl="2" eaLnBrk="1" hangingPunct="1"/>
            <a:r>
              <a:rPr lang="en-US" altLang="zh-CN" sz="1800" dirty="0" err="1"/>
              <a:t>android:bottomLeftRadius</a:t>
            </a:r>
            <a:r>
              <a:rPr lang="en-US" altLang="zh-CN" sz="1800" dirty="0"/>
              <a:t>="20dp"      </a:t>
            </a:r>
            <a:r>
              <a:rPr lang="en-US" altLang="zh-CN" sz="1800" dirty="0" err="1"/>
              <a:t>设置右下角的半径</a:t>
            </a:r>
            <a:r>
              <a:rPr lang="en-US" altLang="zh-CN" sz="1800" dirty="0"/>
              <a:t> </a:t>
            </a:r>
          </a:p>
          <a:p>
            <a:pPr lvl="2" eaLnBrk="1" hangingPunct="1"/>
            <a:r>
              <a:rPr lang="en-US" altLang="zh-CN" sz="1800" dirty="0" err="1"/>
              <a:t>android:bottomRightRadius</a:t>
            </a:r>
            <a:r>
              <a:rPr lang="en-US" altLang="zh-CN" sz="1800" dirty="0"/>
              <a:t>="20dp"     </a:t>
            </a:r>
            <a:r>
              <a:rPr lang="en-US" altLang="zh-CN" sz="1800" dirty="0" err="1"/>
              <a:t>设置左下角的半径</a:t>
            </a: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2000" dirty="0"/>
              <a:t>(5) </a:t>
            </a:r>
            <a:r>
              <a:rPr lang="en-US" altLang="zh-CN" sz="2000" dirty="0" err="1"/>
              <a:t>padding：间隔</a:t>
            </a:r>
            <a:endParaRPr lang="en-US" altLang="zh-CN" sz="2000" dirty="0"/>
          </a:p>
          <a:p>
            <a:pPr lvl="1" eaLnBrk="1" hangingPunct="1"/>
            <a:r>
              <a:rPr lang="zh-CN" altLang="en-US" sz="1800" dirty="0"/>
              <a:t>用来定义控件的内部边距</a:t>
            </a:r>
            <a:r>
              <a:rPr lang="en-US" altLang="zh-CN" sz="1800" dirty="0"/>
              <a:t>。</a:t>
            </a:r>
          </a:p>
          <a:p>
            <a:pPr lvl="1" eaLnBrk="1" hangingPunct="1"/>
            <a:r>
              <a:rPr lang="zh-CN" altLang="en-US" sz="1800" b="0" i="0" dirty="0">
                <a:solidFill>
                  <a:srgbClr val="000000"/>
                </a:solidFill>
                <a:effectLst/>
                <a:latin typeface="PingFang SC"/>
              </a:rPr>
              <a:t>控件本身也能实现，所以一般不怎么用。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97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A3A5C-6B2A-4A8D-9922-0E5979C2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30" y="67946"/>
            <a:ext cx="8229600" cy="69726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示例：使用</a:t>
            </a:r>
            <a:r>
              <a:rPr lang="en-US" altLang="zh-CN" sz="2800" dirty="0"/>
              <a:t>Shape</a:t>
            </a:r>
            <a:r>
              <a:rPr lang="zh-CN" altLang="en-US" sz="2800" dirty="0"/>
              <a:t>美化</a:t>
            </a:r>
            <a:r>
              <a:rPr lang="en-US" altLang="zh-CN" sz="2800" dirty="0"/>
              <a:t>Button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34B083-E01F-4AA2-BB65-04C09E37DE3B}"/>
              </a:ext>
            </a:extLst>
          </p:cNvPr>
          <p:cNvSpPr txBox="1"/>
          <p:nvPr/>
        </p:nvSpPr>
        <p:spPr>
          <a:xfrm>
            <a:off x="395130" y="874552"/>
            <a:ext cx="7849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首先定义一个填充色为指定颜色的圆角矩形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shape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，保存为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drawable/shape_rectangle1.xml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然后为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Button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设置属性：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:background=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"@drawable/shape_rectangle1"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E9288E5-A53D-44D6-BE6F-AD824CB1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132014"/>
            <a:ext cx="6480720" cy="24622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drawable/shape_rectangle1.xml --&gt;</a:t>
            </a:r>
            <a:endParaRPr kumimoji="0" lang="en-US" altLang="zh-CN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&lt;?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 version=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"1.0"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encoding=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"utf-8"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?&gt;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shape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xmlns: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"http://schemas.android.com/apk/res/android"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:shape=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"rectangle"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corners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:radius=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"10dp"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solid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:color=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"@color/colorPrimary"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padding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:bottom=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"2dp"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:left=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dp"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:right=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dp"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:top=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"2dp"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B162802-9F45-4824-99FC-5905D24EF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3688100"/>
            <a:ext cx="5132850" cy="16004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Button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:layout_marginTop=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"12dp"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:layout_width=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"match_parent"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:layout_height=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"wrap_content"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:text=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"圆角矩形"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:background=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"@drawable/shape_rectangle1"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9DFDBBB-BDA5-4929-B4C3-B8A0C4623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46" y="3433564"/>
            <a:ext cx="3720924" cy="66016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18BEA3D-95AD-44D8-92C2-B3E4D5D2B518}"/>
              </a:ext>
            </a:extLst>
          </p:cNvPr>
          <p:cNvSpPr/>
          <p:nvPr/>
        </p:nvSpPr>
        <p:spPr>
          <a:xfrm>
            <a:off x="4211960" y="5017740"/>
            <a:ext cx="4320480" cy="270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1"/>
          <p:cNvSpPr>
            <a:spLocks noGrp="1"/>
          </p:cNvSpPr>
          <p:nvPr>
            <p:ph idx="1"/>
          </p:nvPr>
        </p:nvSpPr>
        <p:spPr>
          <a:xfrm>
            <a:off x="395536" y="913284"/>
            <a:ext cx="8229600" cy="4392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Selector</a:t>
            </a:r>
            <a:r>
              <a:rPr lang="zh-CN" altLang="en-US" sz="2400" dirty="0"/>
              <a:t>主要是用来改变</a:t>
            </a:r>
            <a:r>
              <a:rPr lang="en-US" altLang="zh-CN" sz="2400" dirty="0" err="1"/>
              <a:t>ListView</a:t>
            </a:r>
            <a:r>
              <a:rPr lang="zh-CN" altLang="en-US" sz="2400" dirty="0"/>
              <a:t>和</a:t>
            </a:r>
            <a:r>
              <a:rPr lang="en-US" altLang="zh-CN" sz="2400" dirty="0"/>
              <a:t>Button</a:t>
            </a:r>
            <a:r>
              <a:rPr lang="zh-CN" altLang="en-US" sz="2400" dirty="0"/>
              <a:t>控件的默认背景。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比如：一个按钮的背景，默认时是一个形状，按下时是一个形状，不可操作时又是另一个形状。有时候，不同状态下改变的不只是背景、图片等，文字颜色也会相应改变。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selector</a:t>
            </a:r>
            <a:r>
              <a:rPr lang="zh-CN" altLang="en-US" sz="2000" dirty="0"/>
              <a:t>利用 </a:t>
            </a:r>
            <a:r>
              <a:rPr lang="en-US" altLang="zh-CN" sz="2000" dirty="0">
                <a:solidFill>
                  <a:srgbClr val="FF0000"/>
                </a:solidFill>
              </a:rPr>
              <a:t>xml </a:t>
            </a:r>
            <a:r>
              <a:rPr lang="zh-CN" altLang="en-US" sz="2000" dirty="0">
                <a:solidFill>
                  <a:srgbClr val="FF0000"/>
                </a:solidFill>
              </a:rPr>
              <a:t>文件</a:t>
            </a:r>
            <a:r>
              <a:rPr lang="zh-CN" altLang="en-US" sz="2000" dirty="0"/>
              <a:t>描述，一般放于</a:t>
            </a:r>
            <a:r>
              <a:rPr lang="en-US" altLang="zh-CN" sz="2000" b="1" dirty="0"/>
              <a:t>drawable</a:t>
            </a:r>
            <a:r>
              <a:rPr lang="zh-CN" altLang="en-US" sz="2000" b="1" dirty="0"/>
              <a:t>目录</a:t>
            </a:r>
            <a:r>
              <a:rPr lang="zh-CN" altLang="en-US" sz="2000" dirty="0"/>
              <a:t>下。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en-US" altLang="zh-CN" sz="1800" dirty="0"/>
              <a:t>selector</a:t>
            </a:r>
            <a:r>
              <a:rPr lang="zh-CN" altLang="en-US" sz="1800" dirty="0"/>
              <a:t>标签中可以添加一个或多个</a:t>
            </a:r>
            <a:r>
              <a:rPr lang="en-US" altLang="zh-CN" sz="1800" b="1" dirty="0"/>
              <a:t>item</a:t>
            </a:r>
            <a:r>
              <a:rPr lang="zh-CN" altLang="en-US" sz="1800" b="1" dirty="0"/>
              <a:t>子标签</a:t>
            </a:r>
            <a:r>
              <a:rPr lang="zh-CN" altLang="en-US" sz="1800" dirty="0"/>
              <a:t>，而相应的状态是在</a:t>
            </a:r>
            <a:r>
              <a:rPr lang="en-US" altLang="zh-CN" sz="1800" dirty="0"/>
              <a:t>item</a:t>
            </a:r>
            <a:r>
              <a:rPr lang="zh-CN" altLang="en-US" sz="1800" dirty="0"/>
              <a:t>标签中定义的。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可以在每一个</a:t>
            </a:r>
            <a:r>
              <a:rPr lang="en-US" altLang="zh-CN" sz="1800" dirty="0"/>
              <a:t>item</a:t>
            </a:r>
            <a:r>
              <a:rPr lang="zh-CN" altLang="en-US" sz="1800" dirty="0"/>
              <a:t>子标签描述一个特定状态下的</a:t>
            </a:r>
            <a:r>
              <a:rPr lang="en-US" altLang="zh-CN" sz="1800" b="1" dirty="0"/>
              <a:t>drawable</a:t>
            </a:r>
            <a:r>
              <a:rPr lang="zh-CN" altLang="en-US" sz="1800" dirty="0"/>
              <a:t>或</a:t>
            </a:r>
            <a:r>
              <a:rPr lang="en-US" altLang="zh-CN" sz="1800" b="1" dirty="0"/>
              <a:t>color</a:t>
            </a:r>
            <a:r>
              <a:rPr lang="zh-CN" altLang="en-US" sz="1800" dirty="0"/>
              <a:t>，用于设置控件的背景或文字的颜色。</a:t>
            </a:r>
          </a:p>
          <a:p>
            <a:pPr lvl="1"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6144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3.5.2 </a:t>
            </a:r>
            <a:r>
              <a:rPr lang="zh-CN" altLang="en-US" dirty="0"/>
              <a:t>Selector</a:t>
            </a:r>
          </a:p>
        </p:txBody>
      </p:sp>
    </p:spTree>
    <p:extLst>
      <p:ext uri="{BB962C8B-B14F-4D97-AF65-F5344CB8AC3E}">
        <p14:creationId xmlns:p14="http://schemas.microsoft.com/office/powerpoint/2010/main" val="339499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992FB8-9CDA-4D0B-A51F-49AFD6EB48D7}"/>
              </a:ext>
            </a:extLst>
          </p:cNvPr>
          <p:cNvSpPr/>
          <p:nvPr/>
        </p:nvSpPr>
        <p:spPr>
          <a:xfrm>
            <a:off x="107445" y="498645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定义</a:t>
            </a:r>
            <a:r>
              <a:rPr lang="en-US" altLang="zh-CN" b="1" dirty="0">
                <a:solidFill>
                  <a:srgbClr val="C00000"/>
                </a:solidFill>
              </a:rPr>
              <a:t>drawable/bg_btn_selector.xml</a:t>
            </a:r>
            <a:r>
              <a:rPr lang="zh-CN" altLang="en-US" b="1" dirty="0"/>
              <a:t>，用于按钮的背景</a:t>
            </a:r>
            <a:r>
              <a:rPr lang="en-US" altLang="zh-CN" b="1" dirty="0">
                <a:solidFill>
                  <a:srgbClr val="FF0000"/>
                </a:solidFill>
              </a:rPr>
              <a:t>background</a:t>
            </a:r>
            <a:r>
              <a:rPr lang="zh-CN" altLang="en-US" b="1" dirty="0"/>
              <a:t>：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06609D-A347-49D5-9AAF-A88B443BD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975419"/>
            <a:ext cx="842493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&lt;?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 version=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"1.0"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encoding=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"utf-8"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?&gt;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selector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xmlns: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"http://schemas.android.com/apk/res/android"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:state_pressed=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"true"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:drawable=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"@android:color/holo_blue_bright"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:drawable=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"@color/colorPrimary"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F67FA0-AEDA-46D8-8BCD-5758584F1986}"/>
              </a:ext>
            </a:extLst>
          </p:cNvPr>
          <p:cNvSpPr/>
          <p:nvPr/>
        </p:nvSpPr>
        <p:spPr>
          <a:xfrm>
            <a:off x="107445" y="2196936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定义</a:t>
            </a:r>
            <a:r>
              <a:rPr lang="en-US" altLang="zh-CN" b="1" dirty="0">
                <a:solidFill>
                  <a:srgbClr val="C00000"/>
                </a:solidFill>
              </a:rPr>
              <a:t>drawable/text_btn_selector.xml</a:t>
            </a:r>
            <a:r>
              <a:rPr lang="zh-CN" altLang="en-US" b="1" dirty="0"/>
              <a:t>，用于按钮的文本颜色</a:t>
            </a:r>
            <a:r>
              <a:rPr lang="en-US" altLang="zh-CN" b="1" dirty="0" err="1">
                <a:solidFill>
                  <a:srgbClr val="FF0000"/>
                </a:solidFill>
              </a:rPr>
              <a:t>textcolor</a:t>
            </a:r>
            <a:r>
              <a:rPr lang="zh-CN" altLang="en-US" b="1" dirty="0"/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3A69A9-AFA3-440C-ABA5-D71401FC283B}"/>
              </a:ext>
            </a:extLst>
          </p:cNvPr>
          <p:cNvSpPr txBox="1"/>
          <p:nvPr/>
        </p:nvSpPr>
        <p:spPr>
          <a:xfrm>
            <a:off x="107445" y="773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Selector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12C0069-8F6C-42E3-BC1F-EBB01A9F8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15" y="2649012"/>
            <a:ext cx="842493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&lt;?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 version=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"1.0"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encoding=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"utf-8"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?&gt;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selector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xmlns: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"http://schemas.android.com/apk/res/android"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:state_pressed=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"true"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:color=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"@android:color/black"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:color=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"@android:color/white"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EFCC09-092D-459B-B646-5F3E0BB93485}"/>
              </a:ext>
            </a:extLst>
          </p:cNvPr>
          <p:cNvSpPr txBox="1"/>
          <p:nvPr/>
        </p:nvSpPr>
        <p:spPr>
          <a:xfrm>
            <a:off x="107445" y="38708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在控件中的引用：</a:t>
            </a:r>
            <a:endParaRPr lang="zh-CN" alt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451E7B2-6EE7-4A49-8819-93F4DBFA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98" y="4180211"/>
            <a:ext cx="507617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Button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:layout_width=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"match_parent"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:layout_height=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"wrap_content"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:text=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"直角矩形"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:background=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"@drawable/bg_btn_selector"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:textColor=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"@drawable/text_btn_selector"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5C4294-3F3E-4382-AA45-DB6AF7C3452F}"/>
              </a:ext>
            </a:extLst>
          </p:cNvPr>
          <p:cNvSpPr/>
          <p:nvPr/>
        </p:nvSpPr>
        <p:spPr>
          <a:xfrm>
            <a:off x="539552" y="5089748"/>
            <a:ext cx="4248472" cy="455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5115D5A-17B9-4C89-AE90-F41F0909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736" y="4312911"/>
            <a:ext cx="3257550" cy="4857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E33D398-45D5-4207-9AC7-A18562361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736" y="5088956"/>
            <a:ext cx="3267075" cy="47625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BC4BE41-84E2-4854-97F5-1D9F85C4CBFB}"/>
              </a:ext>
            </a:extLst>
          </p:cNvPr>
          <p:cNvSpPr txBox="1"/>
          <p:nvPr/>
        </p:nvSpPr>
        <p:spPr>
          <a:xfrm>
            <a:off x="5246032" y="40574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C40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E6BB0F0-A066-4C6C-B34F-292AE27118B1}"/>
              </a:ext>
            </a:extLst>
          </p:cNvPr>
          <p:cNvSpPr txBox="1"/>
          <p:nvPr/>
        </p:nvSpPr>
        <p:spPr>
          <a:xfrm>
            <a:off x="5246032" y="481195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C40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按下按钮时</a:t>
            </a:r>
          </a:p>
        </p:txBody>
      </p:sp>
    </p:spTree>
    <p:extLst>
      <p:ext uri="{BB962C8B-B14F-4D97-AF65-F5344CB8AC3E}">
        <p14:creationId xmlns:p14="http://schemas.microsoft.com/office/powerpoint/2010/main" val="311133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1"/>
          <p:cNvSpPr>
            <a:spLocks noGrp="1"/>
          </p:cNvSpPr>
          <p:nvPr>
            <p:ph idx="1"/>
          </p:nvPr>
        </p:nvSpPr>
        <p:spPr>
          <a:xfrm>
            <a:off x="395536" y="913284"/>
            <a:ext cx="8229600" cy="69726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以</a:t>
            </a:r>
            <a:r>
              <a:rPr lang="zh-CN" altLang="en-US" b="1" dirty="0"/>
              <a:t>Button</a:t>
            </a:r>
            <a:r>
              <a:rPr lang="zh-CN" altLang="en-US" dirty="0"/>
              <a:t>为例，关键状态属性如下：</a:t>
            </a:r>
          </a:p>
        </p:txBody>
      </p:sp>
      <p:sp>
        <p:nvSpPr>
          <p:cNvPr id="6144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3.5.2 </a:t>
            </a:r>
            <a:r>
              <a:rPr lang="zh-CN" altLang="en-US" dirty="0"/>
              <a:t>Selector</a:t>
            </a:r>
          </a:p>
        </p:txBody>
      </p:sp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1473295513"/>
              </p:ext>
            </p:extLst>
          </p:nvPr>
        </p:nvGraphicFramePr>
        <p:xfrm>
          <a:off x="730646" y="1417340"/>
          <a:ext cx="7797552" cy="3503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6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8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</a:t>
                      </a:r>
                    </a:p>
                  </a:txBody>
                  <a:tcPr marL="36000" marR="3600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</a:p>
                  </a:txBody>
                  <a:tcPr marL="36000" marR="3600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 err="1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android:</a:t>
                      </a:r>
                      <a:r>
                        <a:rPr lang="en-US" altLang="zh-CN" sz="1800" b="1" u="none" dirty="0" err="1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state_selected</a:t>
                      </a:r>
                      <a:endParaRPr lang="en-US" altLang="zh-CN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000" marR="3600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设置是否选中状态，</a:t>
                      </a: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true</a:t>
                      </a: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表示已选中，</a:t>
                      </a: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false</a:t>
                      </a: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表示未选中</a:t>
                      </a:r>
                      <a:endParaRPr lang="zh-CN" altLang="en-US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000" marR="3600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 err="1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android:</a:t>
                      </a:r>
                      <a:r>
                        <a:rPr lang="en-US" altLang="zh-CN" sz="1800" b="1" u="none" dirty="0" err="1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state_focused</a:t>
                      </a:r>
                      <a:endParaRPr lang="en-US" altLang="zh-CN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000" marR="3600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设置是否获得焦点状态，</a:t>
                      </a: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true</a:t>
                      </a: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表示获得焦点，默认为</a:t>
                      </a: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false</a:t>
                      </a: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，表示未获得焦点</a:t>
                      </a:r>
                      <a:endParaRPr lang="zh-CN" altLang="en-US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000" marR="3600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 err="1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android:</a:t>
                      </a:r>
                      <a:r>
                        <a:rPr lang="en-US" altLang="zh-CN" sz="1800" b="1" u="none" dirty="0" err="1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state_pressed</a:t>
                      </a:r>
                      <a:endParaRPr lang="en-US" altLang="zh-CN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000" marR="3600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设置是否按压状态，一般在</a:t>
                      </a: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true</a:t>
                      </a: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时设置该属性，表示已按压状态，默认为</a:t>
                      </a: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false</a:t>
                      </a:r>
                      <a:endParaRPr lang="zh-CN" altLang="en-US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000" marR="3600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 err="1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android:</a:t>
                      </a:r>
                      <a:r>
                        <a:rPr lang="en-US" altLang="zh-CN" sz="1800" b="1" u="none" dirty="0" err="1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state_enabled</a:t>
                      </a:r>
                      <a:endParaRPr lang="en-US" altLang="zh-CN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000" marR="3600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设置是否响应事件</a:t>
                      </a: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,</a:t>
                      </a: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指所有</a:t>
                      </a: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事件；一般只在</a:t>
                      </a: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false</a:t>
                      </a: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时设置该属性，表示不可用状态</a:t>
                      </a:r>
                      <a:endParaRPr lang="zh-CN" altLang="en-US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000" marR="3600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dirty="0" err="1">
                          <a:latin typeface="+mn-lt"/>
                        </a:rPr>
                        <a:t>android:</a:t>
                      </a:r>
                      <a:r>
                        <a:rPr lang="en-US" altLang="zh-CN" sz="1800" b="1" dirty="0" err="1">
                          <a:latin typeface="+mn-lt"/>
                        </a:rPr>
                        <a:t>state_activated</a:t>
                      </a:r>
                      <a:r>
                        <a:rPr lang="en-US" altLang="zh-CN" sz="1800" dirty="0">
                          <a:latin typeface="+mn-lt"/>
                        </a:rPr>
                        <a:t>: </a:t>
                      </a:r>
                      <a:endParaRPr lang="en-US" altLang="zh-CN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000" marR="3600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设置是否被激活状态，</a:t>
                      </a:r>
                      <a:r>
                        <a:rPr lang="en-US" altLang="zh-CN" sz="1800" dirty="0"/>
                        <a:t>true</a:t>
                      </a:r>
                      <a:r>
                        <a:rPr lang="zh-CN" altLang="en-US" sz="1800" dirty="0"/>
                        <a:t>表示被激活，</a:t>
                      </a:r>
                      <a:r>
                        <a:rPr lang="en-US" altLang="zh-CN" sz="1800" dirty="0"/>
                        <a:t>false</a:t>
                      </a:r>
                      <a:r>
                        <a:rPr lang="zh-CN" altLang="en-US" sz="1800" dirty="0"/>
                        <a:t>表示未激活，</a:t>
                      </a:r>
                      <a:r>
                        <a:rPr lang="en-US" altLang="zh-CN" sz="1800" dirty="0"/>
                        <a:t>API Level 11</a:t>
                      </a:r>
                      <a:r>
                        <a:rPr lang="zh-CN" altLang="en-US" sz="1800" dirty="0"/>
                        <a:t>及以上才支持，可通过代码调用控件的</a:t>
                      </a:r>
                      <a:r>
                        <a:rPr lang="en-US" altLang="zh-CN" sz="1800" dirty="0" err="1"/>
                        <a:t>setActivated</a:t>
                      </a:r>
                      <a:r>
                        <a:rPr lang="en-US" altLang="zh-CN" sz="1800" dirty="0"/>
                        <a:t>(</a:t>
                      </a:r>
                      <a:r>
                        <a:rPr lang="en-US" altLang="zh-CN" sz="1800" dirty="0" err="1"/>
                        <a:t>boolean</a:t>
                      </a:r>
                      <a:r>
                        <a:rPr lang="en-US" altLang="zh-CN" sz="1800" dirty="0"/>
                        <a:t>)</a:t>
                      </a:r>
                      <a:r>
                        <a:rPr lang="zh-CN" altLang="en-US" sz="1800" dirty="0"/>
                        <a:t>方法设置是否激活该控件</a:t>
                      </a:r>
                      <a:endParaRPr lang="zh-CN" altLang="en-US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000" marR="3600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33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20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11466</TotalTime>
  <Words>2434</Words>
  <Application>Microsoft Office PowerPoint</Application>
  <PresentationFormat>全屏显示(16:10)</PresentationFormat>
  <Paragraphs>135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PingFang SC</vt:lpstr>
      <vt:lpstr>宋体</vt:lpstr>
      <vt:lpstr>微软雅黑</vt:lpstr>
      <vt:lpstr>Arial</vt:lpstr>
      <vt:lpstr>Calibri</vt:lpstr>
      <vt:lpstr>Wingdings 2</vt:lpstr>
      <vt:lpstr>Office 主题​​</vt:lpstr>
      <vt:lpstr>PowerPoint 演示文稿</vt:lpstr>
      <vt:lpstr>PowerPoint 演示文稿</vt:lpstr>
      <vt:lpstr>3.5.1 Shape</vt:lpstr>
      <vt:lpstr>定义Shape的子标签</vt:lpstr>
      <vt:lpstr>PowerPoint 演示文稿</vt:lpstr>
      <vt:lpstr>示例：使用Shape美化Button</vt:lpstr>
      <vt:lpstr>3.5.2 Selector</vt:lpstr>
      <vt:lpstr>PowerPoint 演示文稿</vt:lpstr>
      <vt:lpstr>3.5.2 Selector</vt:lpstr>
      <vt:lpstr>更复杂的 Selector</vt:lpstr>
      <vt:lpstr>登录布局和背景优化</vt:lpstr>
      <vt:lpstr>登录布局和背景优化</vt:lpstr>
      <vt:lpstr>登录布局和背景优化</vt:lpstr>
      <vt:lpstr>登录布局和背景优化</vt:lpstr>
      <vt:lpstr>登录布局和背景优化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H_18</dc:creator>
  <cp:lastModifiedBy>蔡 美玲</cp:lastModifiedBy>
  <cp:revision>562</cp:revision>
  <dcterms:created xsi:type="dcterms:W3CDTF">2016-12-26T07:26:44Z</dcterms:created>
  <dcterms:modified xsi:type="dcterms:W3CDTF">2021-09-02T09:54:35Z</dcterms:modified>
</cp:coreProperties>
</file>