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3" r:id="rId6"/>
    <p:sldId id="266" r:id="rId7"/>
    <p:sldId id="261" r:id="rId8"/>
    <p:sldId id="256" r:id="rId9"/>
    <p:sldId id="265" r:id="rId10"/>
    <p:sldId id="26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8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2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6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B39B-EF33-4435-820D-565A99ABA6FD}" type="datetimeFigureOut">
              <a:rPr lang="en-GB" smtClean="0"/>
              <a:t>31/05/2015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908720"/>
            <a:ext cx="9036496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79512" y="980728"/>
            <a:ext cx="1008112" cy="854804"/>
          </a:xfrm>
          <a:prstGeom prst="rect">
            <a:avLst/>
          </a:prstGeom>
          <a:solidFill>
            <a:srgbClr val="F0FC7C"/>
          </a:solidFill>
          <a:ln>
            <a:solidFill>
              <a:srgbClr val="F0F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51520" y="1052736"/>
            <a:ext cx="711504" cy="711504"/>
            <a:chOff x="1359276" y="3005528"/>
            <a:chExt cx="711504" cy="711504"/>
          </a:xfrm>
        </p:grpSpPr>
        <p:sp>
          <p:nvSpPr>
            <p:cNvPr id="6" name="Cross 5"/>
            <p:cNvSpPr/>
            <p:nvPr/>
          </p:nvSpPr>
          <p:spPr>
            <a:xfrm>
              <a:off x="1453951" y="3100203"/>
              <a:ext cx="297554" cy="297554"/>
            </a:xfrm>
            <a:prstGeom prst="plus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359276" y="3005528"/>
              <a:ext cx="486905" cy="4869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7" idx="5"/>
            </p:cNvCxnSpPr>
            <p:nvPr/>
          </p:nvCxnSpPr>
          <p:spPr>
            <a:xfrm>
              <a:off x="1774875" y="3421127"/>
              <a:ext cx="295905" cy="29590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87624" y="836712"/>
            <a:ext cx="722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Rapid Inquiry Facility</a:t>
            </a:r>
            <a:endParaRPr lang="en-GB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68271" y="1340768"/>
            <a:ext cx="258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Design Manual</a:t>
            </a:r>
            <a:endParaRPr lang="en-GB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40152" y="1024511"/>
            <a:ext cx="3110330" cy="892322"/>
            <a:chOff x="6123346" y="2943984"/>
            <a:chExt cx="2448272" cy="917064"/>
          </a:xfrm>
        </p:grpSpPr>
        <p:sp>
          <p:nvSpPr>
            <p:cNvPr id="21" name="Rectangle 20"/>
            <p:cNvSpPr/>
            <p:nvPr/>
          </p:nvSpPr>
          <p:spPr>
            <a:xfrm>
              <a:off x="6123346" y="2943984"/>
              <a:ext cx="2448272" cy="917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67362" y="3080164"/>
              <a:ext cx="1930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Logos of Funders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1540" y="997279"/>
            <a:ext cx="685633" cy="415497"/>
            <a:chOff x="1515979" y="3488433"/>
            <a:chExt cx="685633" cy="415497"/>
          </a:xfrm>
        </p:grpSpPr>
        <p:sp>
          <p:nvSpPr>
            <p:cNvPr id="25" name="TextBox 24"/>
            <p:cNvSpPr txBox="1"/>
            <p:nvPr/>
          </p:nvSpPr>
          <p:spPr>
            <a:xfrm>
              <a:off x="1515979" y="3488433"/>
              <a:ext cx="68563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Needs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5979" y="3626931"/>
              <a:ext cx="685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Logo!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18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9544" y="332658"/>
            <a:ext cx="6427263" cy="1067895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95695" y="1400554"/>
            <a:ext cx="6411112" cy="10696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79545" y="2468450"/>
            <a:ext cx="6427262" cy="1085788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79545" y="3548887"/>
            <a:ext cx="6427261" cy="105535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542409"/>
            <a:ext cx="1368992" cy="10618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7504" y="2468448"/>
            <a:ext cx="1368991" cy="107396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7503" y="1400553"/>
            <a:ext cx="1388191" cy="10696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7504" y="332657"/>
            <a:ext cx="1368992" cy="10678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07505" y="452542"/>
            <a:ext cx="1412292" cy="792088"/>
            <a:chOff x="1619672" y="188640"/>
            <a:chExt cx="1412292" cy="792088"/>
          </a:xfrm>
        </p:grpSpPr>
        <p:sp>
          <p:nvSpPr>
            <p:cNvPr id="21" name="TextBox 20"/>
            <p:cNvSpPr txBox="1"/>
            <p:nvPr/>
          </p:nvSpPr>
          <p:spPr>
            <a:xfrm>
              <a:off x="161967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19672" y="386255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Submission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967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4" y="1532662"/>
            <a:ext cx="1412292" cy="792088"/>
            <a:chOff x="3303724" y="188640"/>
            <a:chExt cx="1412292" cy="792088"/>
          </a:xfrm>
        </p:grpSpPr>
        <p:sp>
          <p:nvSpPr>
            <p:cNvPr id="24" name="TextBox 23"/>
            <p:cNvSpPr txBox="1"/>
            <p:nvPr/>
          </p:nvSpPr>
          <p:spPr>
            <a:xfrm>
              <a:off x="3303724" y="188640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 Result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3724" y="386255"/>
              <a:ext cx="11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Viewer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3724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504" y="2540774"/>
            <a:ext cx="980244" cy="792088"/>
            <a:chOff x="5175932" y="188640"/>
            <a:chExt cx="980244" cy="792088"/>
          </a:xfrm>
        </p:grpSpPr>
        <p:sp>
          <p:nvSpPr>
            <p:cNvPr id="27" name="TextBox 26"/>
            <p:cNvSpPr txBox="1"/>
            <p:nvPr/>
          </p:nvSpPr>
          <p:spPr>
            <a:xfrm>
              <a:off x="517593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932" y="386255"/>
              <a:ext cx="98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Loader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593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7504" y="3620894"/>
            <a:ext cx="1340284" cy="792087"/>
            <a:chOff x="6472076" y="188641"/>
            <a:chExt cx="1340284" cy="792087"/>
          </a:xfrm>
        </p:grpSpPr>
        <p:sp>
          <p:nvSpPr>
            <p:cNvPr id="30" name="TextBox 29"/>
            <p:cNvSpPr txBox="1"/>
            <p:nvPr/>
          </p:nvSpPr>
          <p:spPr>
            <a:xfrm>
              <a:off x="6472076" y="188641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2076" y="386255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Governance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076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27829" y="332661"/>
            <a:ext cx="1326436" cy="5379948"/>
            <a:chOff x="2915816" y="1220887"/>
            <a:chExt cx="1326436" cy="5379948"/>
          </a:xfrm>
        </p:grpSpPr>
        <p:sp>
          <p:nvSpPr>
            <p:cNvPr id="5" name="Rectangle 4"/>
            <p:cNvSpPr/>
            <p:nvPr/>
          </p:nvSpPr>
          <p:spPr>
            <a:xfrm>
              <a:off x="2915816" y="1220887"/>
              <a:ext cx="1326436" cy="4271575"/>
            </a:xfrm>
            <a:prstGeom prst="rect">
              <a:avLst/>
            </a:prstGeom>
            <a:solidFill>
              <a:schemeClr val="tx2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816" y="5492464"/>
              <a:ext cx="1326435" cy="11083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035865" y="5589240"/>
              <a:ext cx="1040949" cy="792088"/>
              <a:chOff x="4170739" y="260648"/>
              <a:chExt cx="1040949" cy="79208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189470" y="260648"/>
                <a:ext cx="81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89470" y="453480"/>
                <a:ext cx="102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Storage</a:t>
                </a:r>
                <a:endParaRPr lang="en-GB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70739" y="683404"/>
                <a:ext cx="83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54265" y="332660"/>
            <a:ext cx="1348285" cy="5376466"/>
            <a:chOff x="4331040" y="1220885"/>
            <a:chExt cx="1348285" cy="5376466"/>
          </a:xfrm>
        </p:grpSpPr>
        <p:sp>
          <p:nvSpPr>
            <p:cNvPr id="6" name="Rectangle 5"/>
            <p:cNvSpPr/>
            <p:nvPr/>
          </p:nvSpPr>
          <p:spPr>
            <a:xfrm>
              <a:off x="4331040" y="1220885"/>
              <a:ext cx="1348285" cy="4271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1040" y="5492462"/>
              <a:ext cx="1348285" cy="1104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5976" y="5583221"/>
              <a:ext cx="1076570" cy="789494"/>
              <a:chOff x="3126118" y="188641"/>
              <a:chExt cx="1076570" cy="78949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126118" y="188641"/>
                <a:ext cx="1076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Business</a:t>
                </a:r>
                <a:endParaRPr lang="en-GB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126118" y="381472"/>
                <a:ext cx="102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Concept</a:t>
                </a:r>
                <a:endParaRPr lang="en-GB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61493" y="608803"/>
                <a:ext cx="83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6540333" y="338232"/>
            <a:ext cx="1346480" cy="425352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38528" y="4591762"/>
            <a:ext cx="1348285" cy="1122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19766" y="4706588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516216" y="4922612"/>
            <a:ext cx="8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1495695" y="4591761"/>
            <a:ext cx="1332133" cy="112084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75656" y="332656"/>
            <a:ext cx="1348285" cy="42715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541617" y="4694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2550" y="332655"/>
            <a:ext cx="1037816" cy="5376471"/>
            <a:chOff x="5502550" y="332655"/>
            <a:chExt cx="1037816" cy="5376471"/>
          </a:xfrm>
        </p:grpSpPr>
        <p:sp>
          <p:nvSpPr>
            <p:cNvPr id="57" name="Rectangle 56"/>
            <p:cNvSpPr/>
            <p:nvPr/>
          </p:nvSpPr>
          <p:spPr>
            <a:xfrm>
              <a:off x="5502550" y="4589179"/>
              <a:ext cx="1033347" cy="11199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08104" y="332655"/>
              <a:ext cx="1032262" cy="425652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503994" y="4701014"/>
              <a:ext cx="1016431" cy="575594"/>
              <a:chOff x="5796136" y="188640"/>
              <a:chExt cx="1016431" cy="57606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796136" y="188640"/>
                <a:ext cx="92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Web</a:t>
                </a:r>
                <a:endParaRPr lang="en-GB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96136" y="395372"/>
                <a:ext cx="1016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Services</a:t>
                </a:r>
                <a:endParaRPr lang="en-GB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21243" y="6093296"/>
            <a:ext cx="77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Not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99592" y="6287800"/>
            <a:ext cx="128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Applicable</a:t>
            </a:r>
            <a:endParaRPr lang="en-GB" sz="1400" dirty="0"/>
          </a:p>
        </p:txBody>
      </p:sp>
      <p:sp>
        <p:nvSpPr>
          <p:cNvPr id="65" name="Rectangle 64"/>
          <p:cNvSpPr/>
          <p:nvPr/>
        </p:nvSpPr>
        <p:spPr>
          <a:xfrm>
            <a:off x="1495694" y="332656"/>
            <a:ext cx="694438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495696" y="509632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495693" y="692696"/>
            <a:ext cx="6942306" cy="1837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95695" y="876414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492746" y="1061566"/>
            <a:ext cx="6947335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96939" y="1244630"/>
            <a:ext cx="6941060" cy="1559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495692" y="1410248"/>
            <a:ext cx="694230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498030" y="1593312"/>
            <a:ext cx="6939969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95693" y="1772354"/>
            <a:ext cx="6944388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495694" y="1957020"/>
            <a:ext cx="6942305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498030" y="2141686"/>
            <a:ext cx="694205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1482787" y="2324750"/>
            <a:ext cx="6957295" cy="145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2786" y="2464996"/>
            <a:ext cx="6955213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480788" y="2648060"/>
            <a:ext cx="695721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473262" y="2831124"/>
            <a:ext cx="6964738" cy="1989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473261" y="3030104"/>
            <a:ext cx="696682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475345" y="3213168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1473262" y="3396233"/>
            <a:ext cx="6964737" cy="15265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476495" y="3554238"/>
            <a:ext cx="6963588" cy="16279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1476496" y="3717032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475657" y="3895620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475658" y="4077072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475656" y="4260136"/>
            <a:ext cx="696557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485100" y="4443200"/>
            <a:ext cx="6952899" cy="1459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57396" y="6244277"/>
            <a:ext cx="215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service method 1</a:t>
            </a:r>
            <a:endParaRPr lang="en-GB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203848" y="6247184"/>
            <a:ext cx="1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2013231" y="5888305"/>
            <a:ext cx="1046601" cy="853063"/>
            <a:chOff x="2517287" y="4221088"/>
            <a:chExt cx="1046601" cy="853063"/>
          </a:xfrm>
        </p:grpSpPr>
        <p:pic>
          <p:nvPicPr>
            <p:cNvPr id="9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94" name="TextBox 93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88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56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RIF v3.0 Application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50200" y="105083"/>
            <a:ext cx="21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RIF v4.0 Tool Suite</a:t>
            </a:r>
            <a:endParaRPr lang="en-GB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109124" y="1971711"/>
            <a:ext cx="1463516" cy="493899"/>
            <a:chOff x="4538372" y="1960678"/>
            <a:chExt cx="1463516" cy="493899"/>
          </a:xfrm>
        </p:grpSpPr>
        <p:sp>
          <p:nvSpPr>
            <p:cNvPr id="20" name="TextBox 19"/>
            <p:cNvSpPr txBox="1"/>
            <p:nvPr/>
          </p:nvSpPr>
          <p:spPr>
            <a:xfrm>
              <a:off x="4538372" y="1960678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Study</a:t>
              </a:r>
              <a:endParaRPr lang="en-GB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8372" y="2143721"/>
              <a:ext cx="1463516" cy="31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Submission Tool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896590" y="2071881"/>
            <a:ext cx="1512168" cy="490819"/>
            <a:chOff x="6480126" y="1999732"/>
            <a:chExt cx="1512168" cy="490819"/>
          </a:xfrm>
        </p:grpSpPr>
        <p:sp>
          <p:nvSpPr>
            <p:cNvPr id="18" name="TextBox 17"/>
            <p:cNvSpPr txBox="1"/>
            <p:nvPr/>
          </p:nvSpPr>
          <p:spPr>
            <a:xfrm>
              <a:off x="6480126" y="1999732"/>
              <a:ext cx="1179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Study Result</a:t>
              </a:r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0126" y="218277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Retrieval Tool</a:t>
              </a:r>
              <a:endParaRPr lang="en-GB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60672" y="2719953"/>
            <a:ext cx="1353744" cy="1080120"/>
            <a:chOff x="1619672" y="2852936"/>
            <a:chExt cx="1512168" cy="1368152"/>
          </a:xfrm>
        </p:grpSpPr>
        <p:sp>
          <p:nvSpPr>
            <p:cNvPr id="59" name="Rectangle 58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897191" y="3805761"/>
            <a:ext cx="1149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Information </a:t>
            </a:r>
          </a:p>
          <a:p>
            <a:r>
              <a:rPr lang="en-GB" sz="1400" dirty="0" smtClean="0"/>
              <a:t>Governance </a:t>
            </a:r>
          </a:p>
          <a:p>
            <a:r>
              <a:rPr lang="en-GB" sz="1400" dirty="0" smtClean="0"/>
              <a:t>Tool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652" y="3876843"/>
            <a:ext cx="114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 Loader</a:t>
            </a:r>
          </a:p>
          <a:p>
            <a:r>
              <a:rPr lang="en-GB" sz="1400" dirty="0" smtClean="0"/>
              <a:t>Tool</a:t>
            </a:r>
            <a:endParaRPr lang="en-GB" sz="14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2688" y="595717"/>
            <a:ext cx="2149072" cy="1977032"/>
            <a:chOff x="1619672" y="2852936"/>
            <a:chExt cx="1512168" cy="1368152"/>
          </a:xfrm>
        </p:grpSpPr>
        <p:sp>
          <p:nvSpPr>
            <p:cNvPr id="81" name="Rectangle 80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146888" y="847745"/>
            <a:ext cx="1353744" cy="1080120"/>
            <a:chOff x="1619672" y="2852936"/>
            <a:chExt cx="1512168" cy="1368152"/>
          </a:xfrm>
        </p:grpSpPr>
        <p:sp>
          <p:nvSpPr>
            <p:cNvPr id="95" name="Rectangle 94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6860672" y="847745"/>
            <a:ext cx="1353744" cy="1080120"/>
            <a:chOff x="1619672" y="2852936"/>
            <a:chExt cx="1512168" cy="1368152"/>
          </a:xfrm>
        </p:grpSpPr>
        <p:sp>
          <p:nvSpPr>
            <p:cNvPr id="109" name="Rectangle 108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218896" y="2743879"/>
            <a:ext cx="1353744" cy="1080120"/>
            <a:chOff x="1619672" y="2852936"/>
            <a:chExt cx="1512168" cy="1368152"/>
          </a:xfrm>
        </p:grpSpPr>
        <p:sp>
          <p:nvSpPr>
            <p:cNvPr id="125" name="Rectangle 124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>
            <a:off x="4916456" y="55657"/>
            <a:ext cx="3492302" cy="4488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158459" y="312365"/>
            <a:ext cx="174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Monolithic Design</a:t>
            </a:r>
            <a:endParaRPr lang="en-GB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077791" y="375081"/>
            <a:ext cx="168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Modular Design</a:t>
            </a:r>
            <a:endParaRPr lang="en-GB" sz="1400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35496" y="3187497"/>
            <a:ext cx="1216344" cy="825129"/>
            <a:chOff x="35496" y="4112568"/>
            <a:chExt cx="1216344" cy="825129"/>
          </a:xfrm>
        </p:grpSpPr>
        <p:pic>
          <p:nvPicPr>
            <p:cNvPr id="1028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59" y="411256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2" name="TextBox 141"/>
            <p:cNvSpPr txBox="1"/>
            <p:nvPr/>
          </p:nvSpPr>
          <p:spPr>
            <a:xfrm>
              <a:off x="35496" y="4660698"/>
              <a:ext cx="121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Epidemiologist</a:t>
              </a:r>
              <a:endParaRPr lang="en-GB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941223" y="3152001"/>
            <a:ext cx="1046601" cy="853063"/>
            <a:chOff x="2517287" y="4221088"/>
            <a:chExt cx="1046601" cy="853063"/>
          </a:xfrm>
        </p:grpSpPr>
        <p:pic>
          <p:nvPicPr>
            <p:cNvPr id="146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8" name="TextBox 147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707904" y="1198130"/>
            <a:ext cx="914007" cy="865000"/>
            <a:chOff x="1547664" y="4221088"/>
            <a:chExt cx="914007" cy="865000"/>
          </a:xfrm>
        </p:grpSpPr>
        <p:pic>
          <p:nvPicPr>
            <p:cNvPr id="145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71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9" name="TextBox 148"/>
            <p:cNvSpPr txBox="1"/>
            <p:nvPr/>
          </p:nvSpPr>
          <p:spPr>
            <a:xfrm>
              <a:off x="1547664" y="4809089"/>
              <a:ext cx="914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Statistician</a:t>
              </a:r>
              <a:endParaRPr lang="en-GB" sz="1200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43608" y="3152001"/>
            <a:ext cx="1046601" cy="829127"/>
            <a:chOff x="594944" y="5325144"/>
            <a:chExt cx="1046601" cy="829127"/>
          </a:xfrm>
        </p:grpSpPr>
        <p:sp>
          <p:nvSpPr>
            <p:cNvPr id="152" name="TextBox 151"/>
            <p:cNvSpPr txBox="1"/>
            <p:nvPr/>
          </p:nvSpPr>
          <p:spPr>
            <a:xfrm>
              <a:off x="594944" y="587727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GIS Scientist</a:t>
              </a:r>
              <a:endParaRPr lang="en-GB" sz="1200" b="1" dirty="0"/>
            </a:p>
          </p:txBody>
        </p:sp>
        <p:pic>
          <p:nvPicPr>
            <p:cNvPr id="15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" y="5325144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</p:grpSp>
      <p:grpSp>
        <p:nvGrpSpPr>
          <p:cNvPr id="156" name="Group 155"/>
          <p:cNvGrpSpPr/>
          <p:nvPr/>
        </p:nvGrpSpPr>
        <p:grpSpPr>
          <a:xfrm>
            <a:off x="6174111" y="4808185"/>
            <a:ext cx="1046601" cy="853063"/>
            <a:chOff x="2517287" y="4221088"/>
            <a:chExt cx="1046601" cy="853063"/>
          </a:xfrm>
        </p:grpSpPr>
        <p:pic>
          <p:nvPicPr>
            <p:cNvPr id="157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8" name="TextBox 157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 flipV="1">
            <a:off x="6211776" y="4400064"/>
            <a:ext cx="160628" cy="388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6759637" y="4442630"/>
            <a:ext cx="173043" cy="3457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67544" y="2580509"/>
            <a:ext cx="0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444521" y="2580509"/>
            <a:ext cx="0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2073888" y="2617925"/>
            <a:ext cx="204671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3741423" y="3114962"/>
            <a:ext cx="1046601" cy="829127"/>
            <a:chOff x="594944" y="5325144"/>
            <a:chExt cx="1046601" cy="829127"/>
          </a:xfrm>
        </p:grpSpPr>
        <p:sp>
          <p:nvSpPr>
            <p:cNvPr id="177" name="TextBox 176"/>
            <p:cNvSpPr txBox="1"/>
            <p:nvPr/>
          </p:nvSpPr>
          <p:spPr>
            <a:xfrm>
              <a:off x="594944" y="587727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GIS Scientist</a:t>
              </a:r>
              <a:endParaRPr lang="en-GB" sz="1200" b="1" dirty="0"/>
            </a:p>
          </p:txBody>
        </p:sp>
        <p:pic>
          <p:nvPicPr>
            <p:cNvPr id="178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" y="5325144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</p:grpSp>
      <p:grpSp>
        <p:nvGrpSpPr>
          <p:cNvPr id="186" name="Group 185"/>
          <p:cNvGrpSpPr/>
          <p:nvPr/>
        </p:nvGrpSpPr>
        <p:grpSpPr>
          <a:xfrm>
            <a:off x="3707904" y="2250866"/>
            <a:ext cx="1216344" cy="825129"/>
            <a:chOff x="35496" y="4112568"/>
            <a:chExt cx="1216344" cy="825129"/>
          </a:xfrm>
        </p:grpSpPr>
        <p:pic>
          <p:nvPicPr>
            <p:cNvPr id="187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59" y="411256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88" name="TextBox 187"/>
            <p:cNvSpPr txBox="1"/>
            <p:nvPr/>
          </p:nvSpPr>
          <p:spPr>
            <a:xfrm>
              <a:off x="35496" y="4660698"/>
              <a:ext cx="121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Epidemiologist</a:t>
              </a:r>
              <a:endParaRPr lang="en-GB" sz="1200" b="1" dirty="0"/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>
            <a:off x="4420192" y="341634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405887" y="2575937"/>
            <a:ext cx="2310769" cy="45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4420192" y="1404727"/>
            <a:ext cx="206198" cy="74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636216" y="1404727"/>
            <a:ext cx="0" cy="201161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6462087" y="1971711"/>
            <a:ext cx="254571" cy="604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6716656" y="1971711"/>
            <a:ext cx="216024" cy="606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504" y="3956435"/>
            <a:ext cx="8208912" cy="1872208"/>
          </a:xfrm>
          <a:prstGeom prst="rect">
            <a:avLst/>
          </a:prstGeom>
          <a:solidFill>
            <a:schemeClr val="bg2">
              <a:lumMod val="50000"/>
              <a:alpha val="3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07504" y="1796187"/>
            <a:ext cx="2376264" cy="1224140"/>
            <a:chOff x="755576" y="3356992"/>
            <a:chExt cx="2376264" cy="1224140"/>
          </a:xfrm>
        </p:grpSpPr>
        <p:sp>
          <p:nvSpPr>
            <p:cNvPr id="3" name="Rectangle 2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308303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Loader Tool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16608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Information Governance Tool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4684" y="122186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Submission Tool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2" y="12218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Result Retrieval Tool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79512" y="4926908"/>
            <a:ext cx="443234" cy="3343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107504" y="-27384"/>
            <a:ext cx="2376264" cy="1224140"/>
            <a:chOff x="755576" y="3356992"/>
            <a:chExt cx="2376264" cy="1224140"/>
          </a:xfrm>
        </p:grpSpPr>
        <p:sp>
          <p:nvSpPr>
            <p:cNvPr id="20" name="Rectangle 19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pattFill prst="sphere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80112" y="-27376"/>
            <a:ext cx="2376264" cy="1224140"/>
            <a:chOff x="755576" y="3356992"/>
            <a:chExt cx="2376264" cy="1224140"/>
          </a:xfrm>
        </p:grpSpPr>
        <p:sp>
          <p:nvSpPr>
            <p:cNvPr id="24" name="Rectangle 23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pattFill prst="sphere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52120" y="1868203"/>
            <a:ext cx="2376264" cy="1224140"/>
            <a:chOff x="755576" y="3356992"/>
            <a:chExt cx="2376264" cy="1224140"/>
          </a:xfrm>
        </p:grpSpPr>
        <p:sp>
          <p:nvSpPr>
            <p:cNvPr id="28" name="Rectangle 27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Flowchart: Magnetic Disk 30"/>
          <p:cNvSpPr/>
          <p:nvPr/>
        </p:nvSpPr>
        <p:spPr>
          <a:xfrm>
            <a:off x="3851920" y="2624906"/>
            <a:ext cx="576064" cy="50405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FFFF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Front" fov="2700000">
              <a:rot lat="20405145" lon="18092255" rev="5369261"/>
            </a:camera>
            <a:lightRig rig="threePt" dir="t">
              <a:rot lat="0" lon="0" rev="0"/>
            </a:lightRig>
          </a:scene3d>
          <a:sp3d extrusionH="254000" contourW="12700" prstMaterial="dkEdge">
            <a:bevelB prst="softRound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22746" y="4513916"/>
            <a:ext cx="80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(desktop application)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22746" y="4945963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Business Concept Layer</a:t>
            </a:r>
            <a:r>
              <a:rPr lang="en-GB" dirty="0" smtClean="0"/>
              <a:t>: code used to define field properties of science concepts 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79512" y="4523207"/>
            <a:ext cx="443234" cy="33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90698" y="5340956"/>
            <a:ext cx="443234" cy="33437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22746" y="5315296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r>
              <a:rPr lang="en-GB" dirty="0" smtClean="0"/>
              <a:t>: code that uses business objects to construct SQL queries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33803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64865" y="1196764"/>
            <a:ext cx="1587055" cy="163541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64865" y="2904316"/>
            <a:ext cx="1587055" cy="3189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81990" y="3094389"/>
            <a:ext cx="1383813" cy="699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27984" y="1076120"/>
            <a:ext cx="1332148" cy="16561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746" y="4100451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(web)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79512" y="4109743"/>
            <a:ext cx="443234" cy="334379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270" y="4437112"/>
            <a:ext cx="2667875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37849" y="3897052"/>
            <a:ext cx="2664295" cy="540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82146" y="3771038"/>
            <a:ext cx="2972121" cy="1818202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37850" y="450447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1658" y="3982416"/>
            <a:ext cx="24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Business Concept Layer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99411" y="2452246"/>
            <a:ext cx="3559986" cy="3713058"/>
          </a:xfrm>
          <a:prstGeom prst="rect">
            <a:avLst/>
          </a:prstGeom>
          <a:solidFill>
            <a:srgbClr val="FFFF00">
              <a:alpha val="15000"/>
            </a:srgbClr>
          </a:solidFill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0158" y="51386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Java Service API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34271" y="56519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Web Services</a:t>
            </a:r>
            <a:endParaRPr lang="en-GB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266" y="2015720"/>
            <a:ext cx="0" cy="175531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rif_final_design_doc\fred_screenshots\diseaseSub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5410"/>
            <a:ext cx="2124599" cy="109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 flipV="1">
            <a:off x="2948660" y="2015720"/>
            <a:ext cx="0" cy="17553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48660" y="2502188"/>
            <a:ext cx="1539183" cy="39119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4812" y="2452246"/>
            <a:ext cx="388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Parse URLs to choose middleware method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574812" y="2998693"/>
            <a:ext cx="388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 URL parameter values into Java objects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634944" y="4005064"/>
            <a:ext cx="375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 Java objects into JSON or </a:t>
            </a:r>
            <a:r>
              <a:rPr lang="en-GB" dirty="0" err="1"/>
              <a:t>T</a:t>
            </a:r>
            <a:r>
              <a:rPr lang="en-GB" dirty="0" err="1" smtClean="0"/>
              <a:t>opoJSON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2132856"/>
            <a:ext cx="375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From web service to Java service API</a:t>
            </a:r>
            <a:endParaRPr lang="en-GB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59851" y="3712386"/>
            <a:ext cx="375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From Java service API to web service</a:t>
            </a:r>
            <a:endParaRPr lang="en-GB" b="1" dirty="0"/>
          </a:p>
        </p:txBody>
      </p:sp>
      <p:cxnSp>
        <p:nvCxnSpPr>
          <p:cNvPr id="52" name="Straight Connector 51"/>
          <p:cNvCxnSpPr>
            <a:endCxn id="50" idx="1"/>
          </p:cNvCxnSpPr>
          <p:nvPr/>
        </p:nvCxnSpPr>
        <p:spPr>
          <a:xfrm>
            <a:off x="1982266" y="2893380"/>
            <a:ext cx="2577585" cy="100367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3455" y="1551505"/>
            <a:ext cx="24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Study Submission Tool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1556792"/>
            <a:ext cx="272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Study Result Retrieval Tool</a:t>
            </a:r>
            <a:endParaRPr lang="en-GB" b="1" dirty="0"/>
          </a:p>
        </p:txBody>
      </p:sp>
      <p:pic>
        <p:nvPicPr>
          <p:cNvPr id="62" name="Picture 2" descr="C:\rif_final_design_doc\fred_screenshots\diseaseSub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82" y="455410"/>
            <a:ext cx="2203809" cy="11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1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3227695" y="916147"/>
            <a:ext cx="1872206" cy="4175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99901" y="404664"/>
            <a:ext cx="1080120" cy="880815"/>
            <a:chOff x="5220072" y="1504237"/>
            <a:chExt cx="1080120" cy="880815"/>
          </a:xfrm>
        </p:grpSpPr>
        <p:sp>
          <p:nvSpPr>
            <p:cNvPr id="16" name="Can 15"/>
            <p:cNvSpPr/>
            <p:nvPr/>
          </p:nvSpPr>
          <p:spPr>
            <a:xfrm>
              <a:off x="5580112" y="1628800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0082" y="2015720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ICD 10 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20072" y="1504237"/>
              <a:ext cx="1080120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05" y="1484784"/>
            <a:ext cx="1098122" cy="878484"/>
            <a:chOff x="5202070" y="2622524"/>
            <a:chExt cx="1098122" cy="878484"/>
          </a:xfrm>
        </p:grpSpPr>
        <p:sp>
          <p:nvSpPr>
            <p:cNvPr id="20" name="Can 19"/>
            <p:cNvSpPr/>
            <p:nvPr/>
          </p:nvSpPr>
          <p:spPr>
            <a:xfrm>
              <a:off x="5562110" y="2744756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088" y="313167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ICD 9 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02070" y="2622524"/>
              <a:ext cx="1098122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39861" y="1916832"/>
            <a:ext cx="1080120" cy="878484"/>
            <a:chOff x="5220072" y="3791371"/>
            <a:chExt cx="1080120" cy="878484"/>
          </a:xfrm>
        </p:grpSpPr>
        <p:sp>
          <p:nvSpPr>
            <p:cNvPr id="24" name="Can 23"/>
            <p:cNvSpPr/>
            <p:nvPr/>
          </p:nvSpPr>
          <p:spPr>
            <a:xfrm>
              <a:off x="5580112" y="3913603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0092" y="4300523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OPCS 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0072" y="3791371"/>
              <a:ext cx="1080120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5925" y="2852936"/>
            <a:ext cx="1440160" cy="796925"/>
            <a:chOff x="4283968" y="5440387"/>
            <a:chExt cx="1440160" cy="796925"/>
          </a:xfrm>
        </p:grpSpPr>
        <p:sp>
          <p:nvSpPr>
            <p:cNvPr id="30" name="TextBox 29"/>
            <p:cNvSpPr txBox="1"/>
            <p:nvPr/>
          </p:nvSpPr>
          <p:spPr>
            <a:xfrm>
              <a:off x="4283968" y="5440387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Health Code</a:t>
              </a:r>
              <a:endParaRPr lang="en-GB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6612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Provider</a:t>
              </a:r>
              <a:endParaRPr lang="en-GB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3968" y="586798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Services</a:t>
              </a:r>
              <a:endParaRPr lang="en-GB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373" y="1268760"/>
            <a:ext cx="1584176" cy="818968"/>
            <a:chOff x="3131840" y="1196752"/>
            <a:chExt cx="1584176" cy="818968"/>
          </a:xfrm>
        </p:grpSpPr>
        <p:sp>
          <p:nvSpPr>
            <p:cNvPr id="34" name="Oval 33"/>
            <p:cNvSpPr/>
            <p:nvPr/>
          </p:nvSpPr>
          <p:spPr>
            <a:xfrm>
              <a:off x="3131840" y="1196752"/>
              <a:ext cx="1584176" cy="8189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5856" y="1308477"/>
              <a:ext cx="1440160" cy="64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 Code Manager</a:t>
              </a:r>
              <a:endParaRPr lang="en-GB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1520" y="332656"/>
            <a:ext cx="3780084" cy="3257277"/>
          </a:xfrm>
          <a:prstGeom prst="rect">
            <a:avLst/>
          </a:prstGeom>
          <a:solidFill>
            <a:schemeClr val="tx2">
              <a:lumMod val="75000"/>
              <a:alpha val="5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73963" y="715259"/>
            <a:ext cx="2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endParaRPr lang="en-GB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79621" y="1124744"/>
            <a:ext cx="648072" cy="526620"/>
            <a:chOff x="4259451" y="2385052"/>
            <a:chExt cx="648072" cy="526620"/>
          </a:xfrm>
        </p:grpSpPr>
        <p:sp>
          <p:nvSpPr>
            <p:cNvPr id="41" name="Oval 40"/>
            <p:cNvSpPr/>
            <p:nvPr/>
          </p:nvSpPr>
          <p:spPr>
            <a:xfrm>
              <a:off x="4335651" y="2461252"/>
              <a:ext cx="495672" cy="4103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4259451" y="2385052"/>
              <a:ext cx="648072" cy="526620"/>
            </a:xfrm>
            <a:prstGeom prst="ellipse">
              <a:avLst/>
            </a:prstGeom>
            <a:solidFill>
              <a:schemeClr val="bg1">
                <a:alpha val="66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79621" y="2121742"/>
            <a:ext cx="648072" cy="526620"/>
            <a:chOff x="4259451" y="2385052"/>
            <a:chExt cx="648072" cy="526620"/>
          </a:xfrm>
        </p:grpSpPr>
        <p:sp>
          <p:nvSpPr>
            <p:cNvPr id="44" name="Oval 43"/>
            <p:cNvSpPr/>
            <p:nvPr/>
          </p:nvSpPr>
          <p:spPr>
            <a:xfrm>
              <a:off x="4335651" y="2461252"/>
              <a:ext cx="495672" cy="4103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4259451" y="2385052"/>
              <a:ext cx="648072" cy="526620"/>
            </a:xfrm>
            <a:prstGeom prst="ellipse">
              <a:avLst/>
            </a:prstGeom>
            <a:solidFill>
              <a:schemeClr val="bg1">
                <a:alpha val="66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63597" y="1598809"/>
            <a:ext cx="1668007" cy="462039"/>
            <a:chOff x="899591" y="3645024"/>
            <a:chExt cx="1668007" cy="462039"/>
          </a:xfrm>
        </p:grpSpPr>
        <p:sp>
          <p:nvSpPr>
            <p:cNvPr id="46" name="TextBox 45"/>
            <p:cNvSpPr txBox="1"/>
            <p:nvPr/>
          </p:nvSpPr>
          <p:spPr>
            <a:xfrm>
              <a:off x="899592" y="3645024"/>
              <a:ext cx="1668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Web Service Health</a:t>
              </a:r>
              <a:endParaRPr lang="en-GB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9591" y="3798862"/>
              <a:ext cx="1531447" cy="30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Code Provider</a:t>
              </a:r>
              <a:endParaRPr lang="en-GB" sz="14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79595" y="2636912"/>
            <a:ext cx="1299449" cy="485850"/>
            <a:chOff x="2771800" y="3951262"/>
            <a:chExt cx="1299449" cy="485850"/>
          </a:xfrm>
        </p:grpSpPr>
        <p:sp>
          <p:nvSpPr>
            <p:cNvPr id="49" name="TextBox 48"/>
            <p:cNvSpPr txBox="1"/>
            <p:nvPr/>
          </p:nvSpPr>
          <p:spPr>
            <a:xfrm>
              <a:off x="2771800" y="3951262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XML Health</a:t>
              </a:r>
              <a:endParaRPr lang="en-GB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124195"/>
              <a:ext cx="1299449" cy="31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Code Provider</a:t>
              </a:r>
              <a:endParaRPr lang="en-GB" sz="1400" b="1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3197603" y="1374064"/>
            <a:ext cx="2838402" cy="22474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227695" y="1406140"/>
            <a:ext cx="1872206" cy="50044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23530" y="2405121"/>
            <a:ext cx="1435137" cy="591831"/>
            <a:chOff x="2123728" y="4444562"/>
            <a:chExt cx="1435137" cy="591831"/>
          </a:xfrm>
        </p:grpSpPr>
        <p:sp>
          <p:nvSpPr>
            <p:cNvPr id="10" name="TextBox 9"/>
            <p:cNvSpPr txBox="1"/>
            <p:nvPr/>
          </p:nvSpPr>
          <p:spPr>
            <a:xfrm>
              <a:off x="2137984" y="4444562"/>
              <a:ext cx="1420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 Code</a:t>
              </a:r>
              <a:endParaRPr lang="en-GB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23728" y="4667061"/>
              <a:ext cx="1420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Provider API </a:t>
              </a:r>
              <a:endParaRPr lang="en-GB" dirty="0"/>
            </a:p>
          </p:txBody>
        </p:sp>
      </p:grpSp>
      <p:cxnSp>
        <p:nvCxnSpPr>
          <p:cNvPr id="72" name="Straight Arrow Connector 71"/>
          <p:cNvCxnSpPr>
            <a:stCxn id="40" idx="2"/>
          </p:cNvCxnSpPr>
          <p:nvPr/>
        </p:nvCxnSpPr>
        <p:spPr>
          <a:xfrm flipH="1">
            <a:off x="1831862" y="1388054"/>
            <a:ext cx="747759" cy="2189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211469" y="1531788"/>
            <a:ext cx="1403014" cy="894196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211469" y="2339646"/>
            <a:ext cx="1388588" cy="8633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7624" y="613779"/>
            <a:ext cx="1353744" cy="1080120"/>
            <a:chOff x="1619672" y="2852936"/>
            <a:chExt cx="1512168" cy="1368152"/>
          </a:xfrm>
        </p:grpSpPr>
        <p:sp>
          <p:nvSpPr>
            <p:cNvPr id="7" name="Rectangle 6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843808" y="620688"/>
            <a:ext cx="1353744" cy="1080120"/>
            <a:chOff x="1619672" y="2852936"/>
            <a:chExt cx="1512168" cy="1368152"/>
          </a:xfrm>
        </p:grpSpPr>
        <p:sp>
          <p:nvSpPr>
            <p:cNvPr id="21" name="Rectangle 20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499992" y="595634"/>
            <a:ext cx="1353744" cy="1080120"/>
            <a:chOff x="1619672" y="2852936"/>
            <a:chExt cx="1512168" cy="1368152"/>
          </a:xfrm>
        </p:grpSpPr>
        <p:sp>
          <p:nvSpPr>
            <p:cNvPr id="35" name="Rectangle 34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156176" y="630677"/>
            <a:ext cx="1353744" cy="1080120"/>
            <a:chOff x="1619672" y="2852936"/>
            <a:chExt cx="1512168" cy="1368152"/>
          </a:xfrm>
        </p:grpSpPr>
        <p:sp>
          <p:nvSpPr>
            <p:cNvPr id="49" name="Rectangle 48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320352" y="188640"/>
            <a:ext cx="20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Client Applications</a:t>
            </a:r>
            <a:endParaRPr lang="en-GB" b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2555776" y="2555612"/>
            <a:ext cx="3528393" cy="2088232"/>
            <a:chOff x="2123727" y="2420888"/>
            <a:chExt cx="3528393" cy="2088232"/>
          </a:xfrm>
        </p:grpSpPr>
        <p:sp>
          <p:nvSpPr>
            <p:cNvPr id="4" name="Rounded Rectangle 3"/>
            <p:cNvSpPr/>
            <p:nvPr/>
          </p:nvSpPr>
          <p:spPr>
            <a:xfrm>
              <a:off x="2123727" y="2420888"/>
              <a:ext cx="3426386" cy="20882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55511" y="2420888"/>
              <a:ext cx="141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Middleware</a:t>
              </a:r>
              <a:endParaRPr lang="en-GB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83922" y="2852936"/>
              <a:ext cx="454825" cy="422756"/>
              <a:chOff x="6421431" y="3078252"/>
              <a:chExt cx="454825" cy="42275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421431" y="3078252"/>
                <a:ext cx="454825" cy="4227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6474384" y="3140968"/>
                <a:ext cx="1744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444208" y="3212976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421431" y="3289630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474384" y="3417875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423577" y="3356992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109473" y="2852936"/>
              <a:ext cx="454825" cy="422756"/>
              <a:chOff x="6421431" y="3078252"/>
              <a:chExt cx="454825" cy="422756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421431" y="3078252"/>
                <a:ext cx="454825" cy="4227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474384" y="3140968"/>
                <a:ext cx="1744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44208" y="3212976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421431" y="3289630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74384" y="3417875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423577" y="3356992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924338" y="2856674"/>
              <a:ext cx="454825" cy="422756"/>
              <a:chOff x="6421431" y="3078252"/>
              <a:chExt cx="454825" cy="42275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421431" y="3078252"/>
                <a:ext cx="454825" cy="4227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6474384" y="3140968"/>
                <a:ext cx="1744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444208" y="3212976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421431" y="3289630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474384" y="3417875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423577" y="3356992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4716016" y="2852936"/>
              <a:ext cx="454825" cy="422756"/>
              <a:chOff x="6421431" y="3078252"/>
              <a:chExt cx="454825" cy="422756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421431" y="3078252"/>
                <a:ext cx="454825" cy="4227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6474384" y="3140968"/>
                <a:ext cx="1744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44208" y="3212976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21431" y="3289630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74384" y="3417875"/>
                <a:ext cx="1289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423577" y="3356992"/>
                <a:ext cx="15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196146" y="3274975"/>
              <a:ext cx="900209" cy="553998"/>
              <a:chOff x="1835696" y="2984601"/>
              <a:chExt cx="900209" cy="55399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843009" y="2984601"/>
                <a:ext cx="8928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study</a:t>
                </a:r>
                <a:endParaRPr lang="en-GB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835696" y="3112067"/>
                <a:ext cx="8928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submission</a:t>
                </a:r>
                <a:endParaRPr lang="en-GB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35696" y="3261600"/>
                <a:ext cx="4330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API</a:t>
                </a:r>
                <a:endParaRPr lang="en-GB" sz="12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998593" y="3274975"/>
              <a:ext cx="925745" cy="553998"/>
              <a:chOff x="1667605" y="3095481"/>
              <a:chExt cx="925745" cy="55399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674917" y="3095481"/>
                <a:ext cx="91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study result</a:t>
                </a:r>
                <a:endParaRPr lang="en-GB" sz="12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67605" y="3222947"/>
                <a:ext cx="8928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retrieval</a:t>
                </a:r>
                <a:endParaRPr lang="en-GB" sz="12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667605" y="3372480"/>
                <a:ext cx="4330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API</a:t>
                </a:r>
                <a:endParaRPr lang="en-GB" sz="1200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856209" y="3286618"/>
              <a:ext cx="649150" cy="565030"/>
              <a:chOff x="5256569" y="4149081"/>
              <a:chExt cx="649150" cy="5650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276335" y="4149081"/>
                <a:ext cx="500456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data</a:t>
                </a:r>
                <a:endParaRPr lang="en-GB" sz="12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256569" y="4437112"/>
                <a:ext cx="4330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API</a:t>
                </a:r>
                <a:endParaRPr lang="en-GB" sz="12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65148" y="4287579"/>
                <a:ext cx="6405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loading</a:t>
                </a:r>
                <a:endParaRPr lang="en-GB" sz="12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620083" y="3297650"/>
              <a:ext cx="1032037" cy="553998"/>
              <a:chOff x="3931284" y="4160114"/>
              <a:chExt cx="1032037" cy="553998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940035" y="4160114"/>
                <a:ext cx="1023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information</a:t>
                </a:r>
                <a:endParaRPr lang="en-GB" sz="12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940280" y="4437113"/>
                <a:ext cx="4330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API</a:t>
                </a:r>
                <a:endParaRPr lang="en-GB" sz="12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931284" y="4287581"/>
                <a:ext cx="962891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governance</a:t>
                </a:r>
                <a:endParaRPr lang="en-GB" sz="1200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2649907" y="4066037"/>
              <a:ext cx="916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auditing</a:t>
              </a:r>
              <a:endParaRPr lang="en-GB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642594" y="3789040"/>
              <a:ext cx="916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security</a:t>
              </a:r>
              <a:endParaRPr lang="en-GB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49907" y="3927539"/>
              <a:ext cx="2025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concurrency management</a:t>
              </a:r>
              <a:endParaRPr lang="en-GB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56164" y="4204536"/>
              <a:ext cx="1617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exception handling</a:t>
              </a:r>
              <a:endParaRPr lang="en-GB" sz="1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577417" y="5229200"/>
            <a:ext cx="1539497" cy="945396"/>
            <a:chOff x="3950557" y="5176105"/>
            <a:chExt cx="1539497" cy="945396"/>
          </a:xfrm>
        </p:grpSpPr>
        <p:sp>
          <p:nvSpPr>
            <p:cNvPr id="5" name="Can 4"/>
            <p:cNvSpPr/>
            <p:nvPr/>
          </p:nvSpPr>
          <p:spPr>
            <a:xfrm>
              <a:off x="4342383" y="5545437"/>
              <a:ext cx="576064" cy="576064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950557" y="5176105"/>
              <a:ext cx="153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RIF Database</a:t>
              </a:r>
              <a:endParaRPr lang="en-GB" b="1" dirty="0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268969" y="4725144"/>
            <a:ext cx="0" cy="54470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245189" y="1916832"/>
            <a:ext cx="0" cy="54470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504" y="4581128"/>
            <a:ext cx="8208912" cy="2016224"/>
          </a:xfrm>
          <a:prstGeom prst="rect">
            <a:avLst/>
          </a:prstGeom>
          <a:solidFill>
            <a:schemeClr val="bg2">
              <a:lumMod val="50000"/>
              <a:alpha val="3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9512" y="39237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Loader Tool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79078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Information Governance Tool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4684" y="14847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Submission Tool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2" y="15567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Result Retrieval Tool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79512" y="5551601"/>
            <a:ext cx="443234" cy="334379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Magnetic Disk 30"/>
          <p:cNvSpPr/>
          <p:nvPr/>
        </p:nvSpPr>
        <p:spPr>
          <a:xfrm>
            <a:off x="3851920" y="3177591"/>
            <a:ext cx="576064" cy="50405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FFFF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Front" fov="2700000">
              <a:rot lat="20405145" lon="18092255" rev="5369261"/>
            </a:camera>
            <a:lightRig rig="threePt" dir="t">
              <a:rot lat="0" lon="0" rev="0"/>
            </a:lightRig>
          </a:scene3d>
          <a:sp3d extrusionH="254000" contourW="12700" prstMaterial="dkEdge">
            <a:bevelB prst="softRound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22746" y="5138609"/>
            <a:ext cx="80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(desktop application)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22746" y="5517232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Web Service Layer</a:t>
            </a:r>
            <a:r>
              <a:rPr lang="en-GB" dirty="0" smtClean="0"/>
              <a:t>: service that hides business and data storage layers from web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79512" y="5147900"/>
            <a:ext cx="443234" cy="33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90698" y="6093296"/>
            <a:ext cx="443234" cy="3343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22746" y="6021288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Java Service Layer</a:t>
            </a:r>
            <a:r>
              <a:rPr lang="en-GB" dirty="0" smtClean="0"/>
              <a:t>: service that hides business and data storage layers and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39330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67744" y="1323856"/>
            <a:ext cx="1584176" cy="18537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11760" y="3429617"/>
            <a:ext cx="1440160" cy="3463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81990" y="3647074"/>
            <a:ext cx="954106" cy="699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81990" y="1484784"/>
            <a:ext cx="1278142" cy="16330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746" y="4725144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(web)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79512" y="4734436"/>
            <a:ext cx="443234" cy="334379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899591" y="-243410"/>
            <a:ext cx="936106" cy="2232248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317500" contourW="12700">
            <a:bevelT w="0" h="0"/>
            <a:bevelB w="0" h="0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755575" y="-747465"/>
            <a:ext cx="936106" cy="2232248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17145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762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2786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98810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03648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19672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6228183" y="-243408"/>
            <a:ext cx="936106" cy="2232248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317500" contourW="12700">
            <a:bevelT w="0" h="0"/>
            <a:bevelB w="0" h="0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6084167" y="-747463"/>
            <a:ext cx="936106" cy="2232248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17145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95354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11378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27402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32240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48264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5496" y="2132855"/>
            <a:ext cx="2376264" cy="1440161"/>
            <a:chOff x="107504" y="-99394"/>
            <a:chExt cx="2376264" cy="1440161"/>
          </a:xfrm>
        </p:grpSpPr>
        <p:sp>
          <p:nvSpPr>
            <p:cNvPr id="64" name="Rectangle 63"/>
            <p:cNvSpPr/>
            <p:nvPr/>
          </p:nvSpPr>
          <p:spPr>
            <a:xfrm rot="5400000">
              <a:off x="899591" y="-243410"/>
              <a:ext cx="936106" cy="22322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317500" contourW="12700">
              <a:bevelT w="0" h="0"/>
              <a:bevelB w="0" h="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755575" y="-747465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6676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82786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198810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03648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61967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220072" y="2132856"/>
            <a:ext cx="2376264" cy="1440161"/>
            <a:chOff x="107504" y="-99394"/>
            <a:chExt cx="2376264" cy="1440161"/>
          </a:xfrm>
        </p:grpSpPr>
        <p:sp>
          <p:nvSpPr>
            <p:cNvPr id="75" name="Rectangle 74"/>
            <p:cNvSpPr/>
            <p:nvPr/>
          </p:nvSpPr>
          <p:spPr>
            <a:xfrm rot="5400000">
              <a:off x="899591" y="-243410"/>
              <a:ext cx="936106" cy="22322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317500" contourW="12700">
              <a:bevelT w="0" h="0"/>
              <a:bevelB w="0" h="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55575" y="-747465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76676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82786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198810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403648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61967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1560" y="5733256"/>
            <a:ext cx="65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applications. It is a layer that “wraps” around the Java Service </a:t>
            </a:r>
            <a:r>
              <a:rPr lang="en-GB" dirty="0"/>
              <a:t>L</a:t>
            </a:r>
            <a:r>
              <a:rPr lang="en-GB" dirty="0" smtClean="0"/>
              <a:t>ayer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611560" y="6228020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GUI code.  Presentation layer can only use the rest of code via 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4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9545" y="620691"/>
            <a:ext cx="6427263" cy="1067895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95696" y="1688587"/>
            <a:ext cx="6411112" cy="10696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79546" y="2756483"/>
            <a:ext cx="6427262" cy="1085788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79546" y="3836920"/>
            <a:ext cx="6427261" cy="105535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5" y="3830442"/>
            <a:ext cx="1368992" cy="10618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7505" y="2756481"/>
            <a:ext cx="1368991" cy="107396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7504" y="1688586"/>
            <a:ext cx="1388191" cy="10696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7505" y="620690"/>
            <a:ext cx="1368992" cy="10678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07506" y="740575"/>
            <a:ext cx="1412292" cy="792088"/>
            <a:chOff x="1619672" y="188640"/>
            <a:chExt cx="1412292" cy="792088"/>
          </a:xfrm>
        </p:grpSpPr>
        <p:sp>
          <p:nvSpPr>
            <p:cNvPr id="21" name="TextBox 20"/>
            <p:cNvSpPr txBox="1"/>
            <p:nvPr/>
          </p:nvSpPr>
          <p:spPr>
            <a:xfrm>
              <a:off x="161967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19672" y="386255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Submission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967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5" y="1820695"/>
            <a:ext cx="1412292" cy="792088"/>
            <a:chOff x="3303724" y="188640"/>
            <a:chExt cx="1412292" cy="792088"/>
          </a:xfrm>
        </p:grpSpPr>
        <p:sp>
          <p:nvSpPr>
            <p:cNvPr id="24" name="TextBox 23"/>
            <p:cNvSpPr txBox="1"/>
            <p:nvPr/>
          </p:nvSpPr>
          <p:spPr>
            <a:xfrm>
              <a:off x="3303724" y="188640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 Result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3724" y="386255"/>
              <a:ext cx="11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Viewer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3724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505" y="2828807"/>
            <a:ext cx="980244" cy="792088"/>
            <a:chOff x="5175932" y="188640"/>
            <a:chExt cx="980244" cy="792088"/>
          </a:xfrm>
        </p:grpSpPr>
        <p:sp>
          <p:nvSpPr>
            <p:cNvPr id="27" name="TextBox 26"/>
            <p:cNvSpPr txBox="1"/>
            <p:nvPr/>
          </p:nvSpPr>
          <p:spPr>
            <a:xfrm>
              <a:off x="517593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932" y="386255"/>
              <a:ext cx="98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Loader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593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7505" y="3908927"/>
            <a:ext cx="1340284" cy="792087"/>
            <a:chOff x="6472076" y="188641"/>
            <a:chExt cx="1340284" cy="792087"/>
          </a:xfrm>
        </p:grpSpPr>
        <p:sp>
          <p:nvSpPr>
            <p:cNvPr id="30" name="TextBox 29"/>
            <p:cNvSpPr txBox="1"/>
            <p:nvPr/>
          </p:nvSpPr>
          <p:spPr>
            <a:xfrm>
              <a:off x="6472076" y="188641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2076" y="386255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Governance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076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827830" y="620694"/>
            <a:ext cx="1326436" cy="4271575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827830" y="4892272"/>
            <a:ext cx="1351372" cy="8888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2882980" y="4941169"/>
            <a:ext cx="1040949" cy="792088"/>
            <a:chOff x="4170739" y="260648"/>
            <a:chExt cx="1040949" cy="792088"/>
          </a:xfrm>
        </p:grpSpPr>
        <p:sp>
          <p:nvSpPr>
            <p:cNvPr id="37" name="TextBox 36"/>
            <p:cNvSpPr txBox="1"/>
            <p:nvPr/>
          </p:nvSpPr>
          <p:spPr>
            <a:xfrm>
              <a:off x="4189470" y="260648"/>
              <a:ext cx="81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9470" y="453480"/>
              <a:ext cx="102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Storage</a:t>
              </a:r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70739" y="683404"/>
              <a:ext cx="83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54266" y="620693"/>
            <a:ext cx="1348285" cy="4271579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154266" y="4892271"/>
            <a:ext cx="1348285" cy="888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4179202" y="4869161"/>
            <a:ext cx="1076570" cy="789494"/>
            <a:chOff x="3126118" y="188641"/>
            <a:chExt cx="1076570" cy="789494"/>
          </a:xfrm>
        </p:grpSpPr>
        <p:sp>
          <p:nvSpPr>
            <p:cNvPr id="42" name="TextBox 41"/>
            <p:cNvSpPr txBox="1"/>
            <p:nvPr/>
          </p:nvSpPr>
          <p:spPr>
            <a:xfrm>
              <a:off x="3126118" y="188641"/>
              <a:ext cx="107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Business</a:t>
              </a:r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6118" y="381472"/>
              <a:ext cx="102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Concept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61493" y="608803"/>
              <a:ext cx="83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540334" y="626265"/>
            <a:ext cx="1346480" cy="425352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38530" y="4879795"/>
            <a:ext cx="1368278" cy="901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19767" y="4869161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516217" y="5085185"/>
            <a:ext cx="8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1495697" y="4879794"/>
            <a:ext cx="1328246" cy="9013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75657" y="620689"/>
            <a:ext cx="1348285" cy="42715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541618" y="494116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502551" y="4877212"/>
            <a:ext cx="1037816" cy="903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5508105" y="620688"/>
            <a:ext cx="1032262" cy="4256523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 60"/>
          <p:cNvGrpSpPr/>
          <p:nvPr/>
        </p:nvGrpSpPr>
        <p:grpSpPr>
          <a:xfrm>
            <a:off x="5503995" y="4869161"/>
            <a:ext cx="1016431" cy="575594"/>
            <a:chOff x="5796136" y="188640"/>
            <a:chExt cx="1016431" cy="576064"/>
          </a:xfrm>
        </p:grpSpPr>
        <p:sp>
          <p:nvSpPr>
            <p:cNvPr id="59" name="TextBox 58"/>
            <p:cNvSpPr txBox="1"/>
            <p:nvPr/>
          </p:nvSpPr>
          <p:spPr>
            <a:xfrm>
              <a:off x="5796136" y="188640"/>
              <a:ext cx="92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Web</a:t>
              </a:r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395372"/>
              <a:ext cx="101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Services</a:t>
              </a:r>
              <a:endParaRPr lang="en-GB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495695" y="620689"/>
            <a:ext cx="694438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495697" y="797665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495694" y="980729"/>
            <a:ext cx="6942306" cy="1837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95696" y="1164447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492747" y="1349599"/>
            <a:ext cx="6947335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96940" y="1532663"/>
            <a:ext cx="6941060" cy="1559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495693" y="1698281"/>
            <a:ext cx="694230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498031" y="1881345"/>
            <a:ext cx="6939969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95694" y="2060387"/>
            <a:ext cx="6944388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495695" y="2245053"/>
            <a:ext cx="6942305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498031" y="2429719"/>
            <a:ext cx="694205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1482788" y="2612783"/>
            <a:ext cx="6957295" cy="145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2787" y="2753029"/>
            <a:ext cx="6955213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480789" y="2936093"/>
            <a:ext cx="695721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473263" y="3119157"/>
            <a:ext cx="6964738" cy="1989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473262" y="3318137"/>
            <a:ext cx="696682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475346" y="3501201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1473263" y="3684266"/>
            <a:ext cx="6964737" cy="15265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476496" y="3842271"/>
            <a:ext cx="6963588" cy="16279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1476497" y="4005065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475658" y="4183653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475659" y="4365105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475657" y="4548169"/>
            <a:ext cx="696557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485101" y="4731233"/>
            <a:ext cx="6952899" cy="1459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606951" y="5893893"/>
            <a:ext cx="178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Service API Methods</a:t>
            </a:r>
            <a:endParaRPr lang="en-GB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085229" y="899429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4499993" y="90872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4499993" y="1979549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4499993" y="298766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4499993" y="406778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6581377" y="30851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Swing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6588225" y="40770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Swing</a:t>
            </a:r>
            <a:endParaRPr lang="en-GB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530956" y="2708921"/>
            <a:ext cx="948197" cy="729372"/>
            <a:chOff x="2687699" y="6011996"/>
            <a:chExt cx="948197" cy="729372"/>
          </a:xfrm>
        </p:grpSpPr>
        <p:sp>
          <p:nvSpPr>
            <p:cNvPr id="100" name="TextBox 99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 </a:t>
              </a:r>
              <a:endParaRPr lang="en-GB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68020" y="1844825"/>
            <a:ext cx="948197" cy="729372"/>
            <a:chOff x="2687699" y="6011996"/>
            <a:chExt cx="948197" cy="729372"/>
          </a:xfrm>
        </p:grpSpPr>
        <p:sp>
          <p:nvSpPr>
            <p:cNvPr id="105" name="TextBox 104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8020" y="764705"/>
            <a:ext cx="948197" cy="729372"/>
            <a:chOff x="2687699" y="6011996"/>
            <a:chExt cx="948197" cy="729372"/>
          </a:xfrm>
        </p:grpSpPr>
        <p:sp>
          <p:nvSpPr>
            <p:cNvPr id="109" name="TextBox 108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65063" y="4027118"/>
            <a:ext cx="1080120" cy="502281"/>
            <a:chOff x="899593" y="6093296"/>
            <a:chExt cx="1080120" cy="502281"/>
          </a:xfrm>
        </p:grpSpPr>
        <p:sp>
          <p:nvSpPr>
            <p:cNvPr id="63" name="TextBox 62"/>
            <p:cNvSpPr txBox="1"/>
            <p:nvPr/>
          </p:nvSpPr>
          <p:spPr>
            <a:xfrm>
              <a:off x="921243" y="6093296"/>
              <a:ext cx="77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Not</a:t>
              </a:r>
              <a:endParaRPr lang="en-GB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99593" y="628780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Used</a:t>
              </a:r>
              <a:endParaRPr lang="en-GB" sz="14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138950" y="1916833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3131841" y="298766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3131841" y="4077073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871444" y="457034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1547665" y="457034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1547665" y="342900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1547665" y="234888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1547665" y="126876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3292" y="429309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1547665" y="299695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1547665" y="190605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1547665" y="83671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2843809" y="4354325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3809" y="321297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2843809" y="213285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2843809" y="1124745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5" name="TextBox 134"/>
          <p:cNvSpPr txBox="1"/>
          <p:nvPr/>
        </p:nvSpPr>
        <p:spPr>
          <a:xfrm>
            <a:off x="2871444" y="350100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1444" y="241010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2915817" y="134076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8" name="TextBox 137"/>
          <p:cNvSpPr txBox="1"/>
          <p:nvPr/>
        </p:nvSpPr>
        <p:spPr>
          <a:xfrm>
            <a:off x="5457118" y="3356993"/>
            <a:ext cx="112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(but not much)</a:t>
            </a:r>
            <a:endParaRPr lang="en-GB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6618943" y="1779830"/>
            <a:ext cx="1553458" cy="785075"/>
            <a:chOff x="4384598" y="5920867"/>
            <a:chExt cx="1553458" cy="785075"/>
          </a:xfrm>
        </p:grpSpPr>
        <p:sp>
          <p:nvSpPr>
            <p:cNvPr id="97" name="TextBox 96"/>
            <p:cNvSpPr txBox="1"/>
            <p:nvPr/>
          </p:nvSpPr>
          <p:spPr>
            <a:xfrm>
              <a:off x="4401477" y="5920867"/>
              <a:ext cx="896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HTML5</a:t>
              </a:r>
              <a:endParaRPr lang="en-GB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84598" y="6073551"/>
              <a:ext cx="913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JavaScript</a:t>
              </a:r>
              <a:endParaRPr lang="en-GB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403324" y="6237312"/>
              <a:ext cx="565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Ajax</a:t>
              </a:r>
              <a:endParaRPr lang="en-GB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11831" y="6398165"/>
              <a:ext cx="1526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JSON/</a:t>
              </a:r>
              <a:r>
                <a:rPr lang="en-GB" sz="1400" dirty="0" err="1" smtClean="0"/>
                <a:t>TopoJSON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588225" y="764705"/>
            <a:ext cx="1553458" cy="785075"/>
            <a:chOff x="4384598" y="5920867"/>
            <a:chExt cx="1553458" cy="785075"/>
          </a:xfrm>
        </p:grpSpPr>
        <p:sp>
          <p:nvSpPr>
            <p:cNvPr id="144" name="TextBox 143"/>
            <p:cNvSpPr txBox="1"/>
            <p:nvPr/>
          </p:nvSpPr>
          <p:spPr>
            <a:xfrm>
              <a:off x="4401477" y="5920867"/>
              <a:ext cx="896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HTML5</a:t>
              </a:r>
              <a:endParaRPr lang="en-GB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384598" y="6073551"/>
              <a:ext cx="913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JavaScript</a:t>
              </a:r>
              <a:endParaRPr lang="en-GB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3324" y="6237312"/>
              <a:ext cx="565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Ajax</a:t>
              </a:r>
              <a:endParaRPr lang="en-GB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11831" y="6398165"/>
              <a:ext cx="1526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JSON/</a:t>
              </a:r>
              <a:r>
                <a:rPr lang="en-GB" sz="1400" dirty="0" err="1" smtClean="0"/>
                <a:t>TopoJSON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17087" y="5949280"/>
            <a:ext cx="1046601" cy="853063"/>
            <a:chOff x="2517287" y="4221088"/>
            <a:chExt cx="1046601" cy="853063"/>
          </a:xfrm>
        </p:grpSpPr>
        <p:pic>
          <p:nvPicPr>
            <p:cNvPr id="149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0" name="TextBox 149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1</a:t>
              </a:r>
              <a:endParaRPr lang="en-GB" sz="1200" b="1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63688" y="6021288"/>
            <a:ext cx="1046601" cy="853063"/>
            <a:chOff x="2517287" y="4221088"/>
            <a:chExt cx="1046601" cy="853063"/>
          </a:xfrm>
        </p:grpSpPr>
        <p:pic>
          <p:nvPicPr>
            <p:cNvPr id="15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4" name="TextBox 153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2</a:t>
              </a:r>
              <a:endParaRPr lang="en-GB" sz="1200" b="1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237367" y="6021288"/>
            <a:ext cx="1046601" cy="853063"/>
            <a:chOff x="2517287" y="4221088"/>
            <a:chExt cx="1046601" cy="853063"/>
          </a:xfrm>
        </p:grpSpPr>
        <p:pic>
          <p:nvPicPr>
            <p:cNvPr id="156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7" name="TextBox 156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3</a:t>
              </a:r>
              <a:endParaRPr lang="en-GB" sz="1200" b="1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469615" y="6021288"/>
            <a:ext cx="1046601" cy="853063"/>
            <a:chOff x="2517287" y="4221088"/>
            <a:chExt cx="1046601" cy="853063"/>
          </a:xfrm>
        </p:grpSpPr>
        <p:pic>
          <p:nvPicPr>
            <p:cNvPr id="159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60" name="TextBox 159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5</a:t>
              </a:r>
              <a:endParaRPr lang="en-GB" sz="1200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461503" y="6032321"/>
            <a:ext cx="1046601" cy="853063"/>
            <a:chOff x="2517287" y="4221088"/>
            <a:chExt cx="1046601" cy="853063"/>
          </a:xfrm>
        </p:grpSpPr>
        <p:pic>
          <p:nvPicPr>
            <p:cNvPr id="162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63" name="TextBox 162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4</a:t>
              </a:r>
              <a:endParaRPr lang="en-GB" sz="1200" b="1" dirty="0"/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 flipV="1">
            <a:off x="5967959" y="2534291"/>
            <a:ext cx="764281" cy="3498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049020" y="1526179"/>
            <a:ext cx="603100" cy="43677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3412820" y="3495492"/>
            <a:ext cx="539017" cy="23984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1231765" y="2936093"/>
            <a:ext cx="315900" cy="2845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03744" y="3409669"/>
            <a:ext cx="312305" cy="26086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388424" y="3026423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388424" y="2132856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388424" y="1484784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8388424" y="4077072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698840" y="1484784"/>
            <a:ext cx="0" cy="4838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372200" y="6104329"/>
            <a:ext cx="207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eg</a:t>
            </a:r>
            <a:r>
              <a:rPr lang="en-GB" sz="1200" dirty="0" smtClean="0"/>
              <a:t>: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getMapAreas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588224" y="6320353"/>
            <a:ext cx="207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getGeographies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88224" y="653637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getTopoJSONTiles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ight Brace 188"/>
          <p:cNvSpPr/>
          <p:nvPr/>
        </p:nvSpPr>
        <p:spPr>
          <a:xfrm rot="16200000">
            <a:off x="4536255" y="-1438033"/>
            <a:ext cx="285492" cy="368285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/>
          <p:cNvSpPr txBox="1"/>
          <p:nvPr/>
        </p:nvSpPr>
        <p:spPr>
          <a:xfrm>
            <a:off x="4153512" y="-27384"/>
            <a:ext cx="149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Middleware</a:t>
            </a:r>
            <a:endParaRPr lang="en-GB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8388424" y="6309320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ight Brace 194"/>
          <p:cNvSpPr/>
          <p:nvPr/>
        </p:nvSpPr>
        <p:spPr>
          <a:xfrm rot="16200000">
            <a:off x="7074022" y="-282554"/>
            <a:ext cx="272515" cy="13589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TextBox 195"/>
          <p:cNvSpPr txBox="1"/>
          <p:nvPr/>
        </p:nvSpPr>
        <p:spPr>
          <a:xfrm>
            <a:off x="6457768" y="-27383"/>
            <a:ext cx="22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End Clients</a:t>
            </a:r>
            <a:endParaRPr lang="en-GB" dirty="0"/>
          </a:p>
        </p:txBody>
      </p:sp>
      <p:sp>
        <p:nvSpPr>
          <p:cNvPr id="197" name="Right Brace 196"/>
          <p:cNvSpPr/>
          <p:nvPr/>
        </p:nvSpPr>
        <p:spPr>
          <a:xfrm rot="16200000">
            <a:off x="2018859" y="-282554"/>
            <a:ext cx="272515" cy="13589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/>
          <p:cNvSpPr txBox="1"/>
          <p:nvPr/>
        </p:nvSpPr>
        <p:spPr>
          <a:xfrm>
            <a:off x="1403648" y="-27384"/>
            <a:ext cx="196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End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917326"/>
            <a:ext cx="2016224" cy="399749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56207" y="1918368"/>
            <a:ext cx="2080288" cy="2002219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6992211" y="1904070"/>
            <a:ext cx="1476164" cy="585356"/>
            <a:chOff x="6084168" y="332656"/>
            <a:chExt cx="1476164" cy="585356"/>
          </a:xfrm>
        </p:grpSpPr>
        <p:sp>
          <p:nvSpPr>
            <p:cNvPr id="7" name="TextBox 6"/>
            <p:cNvSpPr txBox="1"/>
            <p:nvPr/>
          </p:nvSpPr>
          <p:spPr>
            <a:xfrm>
              <a:off x="6084168" y="332656"/>
              <a:ext cx="147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Storage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68" y="548680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190407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 Layer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39952" y="1897653"/>
            <a:ext cx="2160242" cy="4017168"/>
            <a:chOff x="4211958" y="1469075"/>
            <a:chExt cx="2160242" cy="4017168"/>
          </a:xfrm>
        </p:grpSpPr>
        <p:sp>
          <p:nvSpPr>
            <p:cNvPr id="5" name="Rectangle 4"/>
            <p:cNvSpPr/>
            <p:nvPr/>
          </p:nvSpPr>
          <p:spPr>
            <a:xfrm>
              <a:off x="4211958" y="1480663"/>
              <a:ext cx="2160242" cy="40055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25291" y="1691516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1959" y="1469075"/>
              <a:ext cx="185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Business Concept 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59" y="2060848"/>
              <a:ext cx="216024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 Add a String for </a:t>
              </a:r>
              <a:r>
                <a:rPr lang="en-GB" sz="1200" b="1" dirty="0" err="1" smtClean="0"/>
                <a:t>fieldX</a:t>
              </a:r>
              <a:endParaRPr lang="en-GB" sz="1200" b="1" dirty="0"/>
            </a:p>
            <a:p>
              <a:endParaRPr lang="en-GB" sz="1200" dirty="0" smtClean="0"/>
            </a:p>
            <a:p>
              <a:r>
                <a:rPr lang="en-GB" sz="1200" dirty="0" smtClean="0"/>
                <a:t>Modify these methods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newInstance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createCopy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checkErrors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checkSecurityViolations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getDifferences</a:t>
              </a:r>
              <a:r>
                <a:rPr lang="en-GB" sz="1200" dirty="0" smtClean="0"/>
                <a:t>()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Possibly modify </a:t>
              </a:r>
              <a:r>
                <a:rPr lang="en-GB" sz="1200" dirty="0" err="1" smtClean="0"/>
                <a:t>getDisplayName</a:t>
              </a:r>
              <a:r>
                <a:rPr lang="en-GB" sz="1200" dirty="0" smtClean="0"/>
                <a:t>()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Add set and get methods for </a:t>
              </a:r>
              <a:r>
                <a:rPr lang="en-GB" sz="1200" b="1" dirty="0" err="1" smtClean="0"/>
                <a:t>fieldX</a:t>
              </a:r>
              <a:endParaRPr lang="en-GB" sz="1200" b="1" dirty="0" smtClean="0"/>
            </a:p>
            <a:p>
              <a:endParaRPr lang="en-GB" sz="1200" dirty="0"/>
            </a:p>
            <a:p>
              <a:r>
                <a:rPr lang="en-GB" sz="1200" dirty="0" smtClean="0"/>
                <a:t>Add new message properties in</a:t>
              </a:r>
            </a:p>
            <a:p>
              <a:r>
                <a:rPr lang="en-GB" sz="1200" dirty="0" err="1" smtClean="0"/>
                <a:t>RIFServiceProperties.properties</a:t>
              </a:r>
              <a:endParaRPr lang="en-GB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92211" y="2417418"/>
            <a:ext cx="1972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Possibly modify query formatters to accommodate </a:t>
            </a:r>
            <a:r>
              <a:rPr lang="en-GB" sz="1200" b="1" dirty="0" err="1" smtClean="0"/>
              <a:t>fieldX</a:t>
            </a:r>
            <a:endParaRPr lang="en-GB" sz="1200" b="1" dirty="0" smtClean="0"/>
          </a:p>
          <a:p>
            <a:endParaRPr lang="en-GB" sz="1200" dirty="0"/>
          </a:p>
          <a:p>
            <a:r>
              <a:rPr lang="en-GB" sz="1200" dirty="0" smtClean="0"/>
              <a:t>Possibly modify calls to </a:t>
            </a:r>
            <a:r>
              <a:rPr lang="en-GB" sz="1200" dirty="0" err="1" smtClean="0"/>
              <a:t>ResultSet</a:t>
            </a:r>
            <a:r>
              <a:rPr lang="en-GB" sz="1200" dirty="0" smtClean="0"/>
              <a:t> to extract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from SQL results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2454000"/>
            <a:ext cx="2160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 a new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to an existing electronic form </a:t>
            </a:r>
          </a:p>
          <a:p>
            <a:endParaRPr lang="en-GB" sz="1200" dirty="0"/>
          </a:p>
          <a:p>
            <a:r>
              <a:rPr lang="en-GB" sz="1200" dirty="0" smtClean="0"/>
              <a:t>Modify methods that move data back and forth between forms and an underlying business object</a:t>
            </a:r>
          </a:p>
          <a:p>
            <a:endParaRPr lang="en-GB" sz="1200" dirty="0"/>
          </a:p>
          <a:p>
            <a:r>
              <a:rPr lang="en-GB" sz="1200" dirty="0" smtClean="0"/>
              <a:t>Possibly modify guided data entry features to control input of </a:t>
            </a:r>
            <a:r>
              <a:rPr lang="en-GB" sz="1200" b="1" dirty="0" err="1" smtClean="0"/>
              <a:t>fieldX</a:t>
            </a:r>
            <a:endParaRPr lang="en-GB" sz="1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1740" y="1918368"/>
            <a:ext cx="1476164" cy="2574507"/>
            <a:chOff x="2087724" y="1489790"/>
            <a:chExt cx="1476164" cy="2574507"/>
          </a:xfrm>
        </p:grpSpPr>
        <p:sp>
          <p:nvSpPr>
            <p:cNvPr id="30" name="Rectangle 29"/>
            <p:cNvSpPr/>
            <p:nvPr/>
          </p:nvSpPr>
          <p:spPr>
            <a:xfrm>
              <a:off x="2123728" y="1489790"/>
              <a:ext cx="1296144" cy="2533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28" y="2309971"/>
              <a:ext cx="14401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(Support for web clients in presentation layer)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Add </a:t>
              </a:r>
              <a:r>
                <a:rPr lang="en-GB" sz="1200" b="1" dirty="0" err="1" smtClean="0"/>
                <a:t>fieldX</a:t>
              </a:r>
              <a:r>
                <a:rPr lang="en-GB" sz="1200" dirty="0" smtClean="0"/>
                <a:t> as a property to a </a:t>
              </a:r>
              <a:r>
                <a:rPr lang="en-GB" sz="1200" dirty="0" err="1" smtClean="0"/>
                <a:t>InvestigationProxy</a:t>
              </a:r>
              <a:r>
                <a:rPr lang="en-GB" sz="1200" dirty="0" smtClean="0"/>
                <a:t> class used for JSON serialisation</a:t>
              </a:r>
              <a:endParaRPr lang="en-GB" sz="12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087724" y="1492024"/>
              <a:ext cx="972108" cy="792088"/>
              <a:chOff x="7524328" y="332656"/>
              <a:chExt cx="972108" cy="79208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524328" y="33265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Web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24328" y="538719"/>
                <a:ext cx="972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24328" y="755412"/>
                <a:ext cx="972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6992211" y="4451628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 the Investigation </a:t>
            </a:r>
            <a:r>
              <a:rPr lang="en-GB" sz="1200" dirty="0" err="1" smtClean="0"/>
              <a:t>contentHandler</a:t>
            </a:r>
            <a:r>
              <a:rPr lang="en-GB" sz="1200" dirty="0" smtClean="0"/>
              <a:t> class, </a:t>
            </a:r>
          </a:p>
          <a:p>
            <a:r>
              <a:rPr lang="en-GB" sz="1200" dirty="0" smtClean="0"/>
              <a:t>add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and modify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writeHTML</a:t>
            </a:r>
            <a:r>
              <a:rPr lang="en-GB" sz="1200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writeXML</a:t>
            </a:r>
            <a:r>
              <a:rPr lang="en-GB" sz="1200" dirty="0" smtClean="0"/>
              <a:t>()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startElement</a:t>
            </a:r>
            <a:r>
              <a:rPr lang="en-GB" sz="1200" dirty="0" smtClean="0"/>
              <a:t>() method used by SAX parser to read XML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65208" y="3953030"/>
            <a:ext cx="2062286" cy="2071249"/>
          </a:xfrm>
          <a:prstGeom prst="rect">
            <a:avLst/>
          </a:prstGeom>
          <a:solidFill>
            <a:srgbClr val="A89C40">
              <a:alpha val="4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/>
          <p:cNvGrpSpPr/>
          <p:nvPr/>
        </p:nvGrpSpPr>
        <p:grpSpPr>
          <a:xfrm>
            <a:off x="6992211" y="3929586"/>
            <a:ext cx="1422158" cy="553998"/>
            <a:chOff x="3149842" y="113350"/>
            <a:chExt cx="1422158" cy="553998"/>
          </a:xfrm>
        </p:grpSpPr>
        <p:sp>
          <p:nvSpPr>
            <p:cNvPr id="14" name="TextBox 13"/>
            <p:cNvSpPr txBox="1"/>
            <p:nvPr/>
          </p:nvSpPr>
          <p:spPr>
            <a:xfrm>
              <a:off x="3149842" y="113350"/>
              <a:ext cx="1422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File Format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9842" y="298016"/>
              <a:ext cx="815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6444208" y="2299080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>
            <a:off x="6444208" y="4505650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Arrow 43"/>
          <p:cNvSpPr/>
          <p:nvPr/>
        </p:nvSpPr>
        <p:spPr>
          <a:xfrm flipH="1">
            <a:off x="3563888" y="2266985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 flipH="1">
            <a:off x="2141730" y="4865690"/>
            <a:ext cx="192621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 flipH="1">
            <a:off x="1835696" y="2633442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160620" y="908720"/>
            <a:ext cx="657973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Cascade of changes needed by adding a new field </a:t>
            </a:r>
          </a:p>
          <a:p>
            <a:r>
              <a:rPr lang="en-GB" sz="2400" b="1" dirty="0" smtClean="0"/>
              <a:t>called “</a:t>
            </a:r>
            <a:r>
              <a:rPr lang="en-GB" sz="2400" b="1" dirty="0" err="1" smtClean="0"/>
              <a:t>fieldX</a:t>
            </a:r>
            <a:r>
              <a:rPr lang="en-GB" sz="2400" b="1" dirty="0" smtClean="0"/>
              <a:t>” to the Investigation business class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540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619</Words>
  <Application>Microsoft Office PowerPoint</Application>
  <PresentationFormat>On-screen Show (4:3)</PresentationFormat>
  <Paragraphs>241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kgarwood</dc:creator>
  <cp:lastModifiedBy>kgarwood</cp:lastModifiedBy>
  <cp:revision>37</cp:revision>
  <dcterms:created xsi:type="dcterms:W3CDTF">2015-02-21T23:55:37Z</dcterms:created>
  <dcterms:modified xsi:type="dcterms:W3CDTF">2015-05-31T22:34:58Z</dcterms:modified>
</cp:coreProperties>
</file>