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71" r:id="rId11"/>
    <p:sldId id="272" r:id="rId12"/>
    <p:sldId id="263" r:id="rId13"/>
    <p:sldId id="270" r:id="rId14"/>
    <p:sldId id="269" r:id="rId15"/>
    <p:sldId id="266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8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0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99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82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0811-FB2B-4E29-8274-B07D4C536A2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3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box/wellknown" TargetMode="External"/><Relationship Id="rId2" Type="http://schemas.openxmlformats.org/officeDocument/2006/relationships/hyperlink" Target="https://github.com/mbloch/mapsh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RIF V4.0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Prototype Geospatial </a:t>
            </a:r>
            <a:r>
              <a:rPr lang="en-GB" sz="3600" dirty="0" smtClean="0"/>
              <a:t>Data Processing</a:t>
            </a:r>
            <a:endParaRPr lang="en-GB" sz="3600" dirty="0"/>
          </a:p>
        </p:txBody>
      </p:sp>
      <p:pic>
        <p:nvPicPr>
          <p:cNvPr id="3074" name="Picture 2" descr="RI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47" y="1030288"/>
            <a:ext cx="3880905" cy="107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9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Add multi-polygon columns SHAPEFILE_GEOMETRY and OPTIMISED_GEOMETRY, OPTIMISED_GEOMETRY_2, OPTIMISED_GEOMETRY_3 with the SRID for the geography;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_geometry </a:t>
            </a:r>
            <a:r>
              <a:rPr lang="en-GB" dirty="0" smtClean="0"/>
              <a:t>and </a:t>
            </a:r>
            <a:r>
              <a:rPr lang="en-GB" i="1" dirty="0" smtClean="0"/>
              <a:t>_</a:t>
            </a:r>
            <a:r>
              <a:rPr lang="en-GB" i="1" dirty="0" err="1" smtClean="0"/>
              <a:t>geojson</a:t>
            </a:r>
            <a:r>
              <a:rPr lang="en-GB" i="1" dirty="0" smtClean="0"/>
              <a:t> fields </a:t>
            </a:r>
            <a:r>
              <a:rPr lang="en-GB" dirty="0" smtClean="0"/>
              <a:t>(no extension, _2, _3) and optimised for </a:t>
            </a:r>
            <a:r>
              <a:rPr lang="en-GB" dirty="0" err="1" smtClean="0"/>
              <a:t>zoomlevels</a:t>
            </a:r>
            <a:r>
              <a:rPr lang="en-GB" dirty="0" smtClean="0"/>
              <a:t> 6, 8, and 11 respectively;</a:t>
            </a:r>
          </a:p>
          <a:p>
            <a:r>
              <a:rPr lang="en-GB" dirty="0" smtClean="0"/>
              <a:t>The level of simplification used to be controlled by RIF40_GEOLEVELS.ST_SIMPLIFY_TOLERANCE. This is in the units of the projection (i.e. normally degrees, sometimes metres – e.g. the UK National Grid SRID 27700 uses metres);</a:t>
            </a:r>
          </a:p>
          <a:p>
            <a:r>
              <a:rPr lang="en-GB" dirty="0" smtClean="0"/>
              <a:t>This is now calculated by </a:t>
            </a:r>
            <a:r>
              <a:rPr lang="en-GB" i="1" dirty="0" smtClean="0"/>
              <a:t>rif40_geo_pkg.rif40_zoom_levels(). </a:t>
            </a:r>
            <a:r>
              <a:rPr lang="en-GB" dirty="0" smtClean="0"/>
              <a:t>Simplify tolerance is the size of a pixel in 4326 units (degrees). All simplification carried out on the </a:t>
            </a:r>
            <a:r>
              <a:rPr lang="en-GB" dirty="0" err="1" smtClean="0"/>
              <a:t>geoJSON</a:t>
            </a:r>
            <a:r>
              <a:rPr lang="en-GB" dirty="0" smtClean="0"/>
              <a:t> so the units are always degrees.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3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Zoomlevels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275900"/>
              </p:ext>
            </p:extLst>
          </p:nvPr>
        </p:nvGraphicFramePr>
        <p:xfrm>
          <a:off x="838199" y="1450109"/>
          <a:ext cx="10515602" cy="4876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/>
                <a:gridCol w="1168400"/>
                <a:gridCol w="2239434"/>
                <a:gridCol w="2969684"/>
                <a:gridCol w="2969684"/>
              </a:tblGrid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Level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Degree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m/pixel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Approximate</a:t>
                      </a:r>
                      <a:r>
                        <a:rPr lang="en-GB" sz="1800" baseline="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Scale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Simplify </a:t>
                      </a:r>
                      <a:r>
                        <a:rPr lang="en-GB" sz="1800" dirty="0" smtClean="0">
                          <a:effectLst/>
                        </a:rPr>
                        <a:t>tolerance (degrees)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360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156412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78206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39103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19551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1:70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22.5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9776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1:35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11.25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4888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5.625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2444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0.022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2.813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1222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1:4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0.011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610.9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0.0055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305.4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1:1 Million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0.0027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152.7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0.0014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76.37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0.00069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Create partitioned production geospatial and non partitioned lookup tables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are currently created partitioned; a separate partitioning function is provided for Postgres;</a:t>
            </a:r>
          </a:p>
          <a:p>
            <a:r>
              <a:rPr lang="en-GB" dirty="0" smtClean="0"/>
              <a:t>This are currently implemented using the </a:t>
            </a:r>
            <a:r>
              <a:rPr lang="en-GB" dirty="0" err="1" smtClean="0"/>
              <a:t>PostGres</a:t>
            </a:r>
            <a:r>
              <a:rPr lang="en-GB" dirty="0" smtClean="0"/>
              <a:t> procedures:</a:t>
            </a:r>
          </a:p>
          <a:p>
            <a:pPr lvl="1"/>
            <a:r>
              <a:rPr lang="en-GB" i="1" dirty="0" smtClean="0"/>
              <a:t>rif40_geo_pkg.create_rif40_geolevels_geometry_tables();</a:t>
            </a:r>
          </a:p>
          <a:p>
            <a:pPr lvl="1"/>
            <a:r>
              <a:rPr lang="en-GB" i="1" dirty="0" smtClean="0"/>
              <a:t>rif40_geo_pkg.create_rif40_geolevels_lookup_tables();</a:t>
            </a:r>
          </a:p>
          <a:p>
            <a:pPr lvl="1"/>
            <a:r>
              <a:rPr lang="en-GB" i="1" dirty="0" smtClean="0"/>
              <a:t>rif40_geo_pkg.populate_rif40_geometry_tables(). </a:t>
            </a:r>
            <a:r>
              <a:rPr lang="en-GB" dirty="0" smtClean="0"/>
              <a:t>This will need to be modified to reflect the aggregation, simplification and cleaning now done in a earlier step and will purely load the data;</a:t>
            </a:r>
          </a:p>
          <a:p>
            <a:pPr lvl="1"/>
            <a:r>
              <a:rPr lang="en-GB" i="1" dirty="0" smtClean="0"/>
              <a:t>rif40_geo_pkg.gid_rowindex_fix(). </a:t>
            </a:r>
            <a:r>
              <a:rPr lang="en-GB" dirty="0" smtClean="0"/>
              <a:t>This adds the </a:t>
            </a:r>
            <a:r>
              <a:rPr lang="en-GB" dirty="0" err="1" smtClean="0"/>
              <a:t>gid_rowindex</a:t>
            </a:r>
            <a:r>
              <a:rPr lang="en-GB" dirty="0" smtClean="0"/>
              <a:t> (</a:t>
            </a:r>
            <a:r>
              <a:rPr lang="en-GB" dirty="0" err="1" smtClean="0"/>
              <a:t>i.e</a:t>
            </a:r>
            <a:r>
              <a:rPr lang="en-GB" dirty="0" smtClean="0"/>
              <a:t> 1_1) column used by </a:t>
            </a:r>
            <a:r>
              <a:rPr lang="en-GB" i="1" dirty="0" smtClean="0"/>
              <a:t>leaflet</a:t>
            </a:r>
            <a:r>
              <a:rPr lang="en-GB" dirty="0" smtClean="0"/>
              <a:t>. The </a:t>
            </a:r>
            <a:r>
              <a:rPr lang="en-GB" i="1" dirty="0" err="1" smtClean="0"/>
              <a:t>gid</a:t>
            </a:r>
            <a:r>
              <a:rPr lang="en-GB" dirty="0" smtClean="0"/>
              <a:t> corresponds to </a:t>
            </a:r>
            <a:r>
              <a:rPr lang="en-GB" i="1" dirty="0" err="1" smtClean="0"/>
              <a:t>gid</a:t>
            </a:r>
            <a:r>
              <a:rPr lang="en-GB" dirty="0" smtClean="0"/>
              <a:t> in geometry table and the </a:t>
            </a:r>
            <a:r>
              <a:rPr lang="en-GB" i="1" dirty="0" err="1" smtClean="0"/>
              <a:t>row_index</a:t>
            </a:r>
            <a:r>
              <a:rPr lang="en-GB" dirty="0" smtClean="0"/>
              <a:t> is an incremental serial aggregated by </a:t>
            </a:r>
            <a:r>
              <a:rPr lang="en-GB" i="1" dirty="0" err="1" smtClean="0"/>
              <a:t>gid</a:t>
            </a:r>
            <a:r>
              <a:rPr lang="en-GB" dirty="0" smtClean="0"/>
              <a:t> (starts from one for each </a:t>
            </a:r>
            <a:r>
              <a:rPr lang="en-GB" i="1" dirty="0" err="1" smtClean="0"/>
              <a:t>gid</a:t>
            </a:r>
            <a:r>
              <a:rPr lang="en-GB" dirty="0" smtClean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7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production geospatial tables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Geometry, partitioned by </a:t>
            </a:r>
            <a:r>
              <a:rPr lang="en-GB" dirty="0" err="1" smtClean="0"/>
              <a:t>geolevel</a:t>
            </a:r>
            <a:r>
              <a:rPr lang="en-GB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3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rif_data.t_rif40_sahsuland_geometry (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geography         CHARACTER VARYING(50)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CHARACTER VARYING(30)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CHARACTER VARYING(300)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name              CHARACTER VARYING(300)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optimised_geojson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	            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optimised_geojson_2 JSON		     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optimised_geojson_3 JSON		     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area              NUMERIC(12,2)       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total_males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NUMERIC(12,2)       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total_females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NUMERIC(12,2)           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population_year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NUMERIC(12,2)         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INTEGER                NOT NULL);</a:t>
            </a:r>
            <a:endParaRPr lang="en-GB" sz="19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production geospatial tables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Maptiles</a:t>
            </a:r>
            <a:r>
              <a:rPr lang="en-GB" dirty="0" smtClean="0"/>
              <a:t>, partitioned by </a:t>
            </a:r>
            <a:r>
              <a:rPr lang="en-GB" dirty="0" err="1" smtClean="0"/>
              <a:t>zoomlevel</a:t>
            </a:r>
            <a:r>
              <a:rPr lang="en-GB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t_rif40_sahsu_maptiles (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geography         CHARACTER VARYING(50) 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CHARACTER VARYING(30) 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tile_id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CHARACTER VARYING(300)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zoomlevel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INTEGER CHECK(</a:t>
            </a: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zoomlevel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(6, 8, 11))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optimised_geojson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                 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optimised_topojson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                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INTEGER                NOT NULL);</a:t>
            </a:r>
            <a:endParaRPr lang="en-GB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r>
              <a:rPr lang="en-GB" dirty="0"/>
              <a:t>;</a:t>
            </a:r>
            <a:r>
              <a:rPr lang="en-GB" dirty="0" smtClean="0"/>
              <a:t> Convert </a:t>
            </a:r>
            <a:r>
              <a:rPr lang="en-GB" dirty="0" err="1" smtClean="0"/>
              <a:t>maptiles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creation of </a:t>
            </a:r>
            <a:r>
              <a:rPr lang="en-GB" dirty="0" err="1" smtClean="0"/>
              <a:t>maptiles</a:t>
            </a:r>
            <a:r>
              <a:rPr lang="en-GB" dirty="0" smtClean="0"/>
              <a:t> is currently implemented using the </a:t>
            </a:r>
            <a:r>
              <a:rPr lang="en-GB" dirty="0" err="1" smtClean="0"/>
              <a:t>PostGres</a:t>
            </a:r>
            <a:r>
              <a:rPr lang="en-GB" dirty="0" smtClean="0"/>
              <a:t> procedure: </a:t>
            </a:r>
            <a:r>
              <a:rPr lang="en-GB" i="1" dirty="0" smtClean="0"/>
              <a:t>rif40_geo_pkg.populate_rif40_tiles();</a:t>
            </a:r>
          </a:p>
          <a:p>
            <a:r>
              <a:rPr lang="en-GB" dirty="0" smtClean="0"/>
              <a:t>The conversion of </a:t>
            </a:r>
            <a:r>
              <a:rPr lang="en-GB" dirty="0" err="1" smtClean="0"/>
              <a:t>maptile</a:t>
            </a:r>
            <a:r>
              <a:rPr lang="en-GB" dirty="0" smtClean="0"/>
              <a:t> </a:t>
            </a:r>
            <a:r>
              <a:rPr lang="en-GB" dirty="0" err="1" smtClean="0"/>
              <a:t>geoJSON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 is implemented by the new </a:t>
            </a:r>
            <a:r>
              <a:rPr lang="en-GB" i="1" dirty="0" err="1" smtClean="0"/>
              <a:t>toTopoJSON</a:t>
            </a:r>
            <a:r>
              <a:rPr lang="en-GB" dirty="0" smtClean="0"/>
              <a:t> service;</a:t>
            </a:r>
          </a:p>
          <a:p>
            <a:r>
              <a:rPr lang="en-GB" dirty="0" smtClean="0"/>
              <a:t>For efficiency only </a:t>
            </a:r>
            <a:r>
              <a:rPr lang="en-GB" dirty="0" err="1" smtClean="0"/>
              <a:t>maptiles</a:t>
            </a:r>
            <a:r>
              <a:rPr lang="en-GB" dirty="0" smtClean="0"/>
              <a:t> within the bounds of the shapefile are created. A view </a:t>
            </a:r>
            <a:r>
              <a:rPr lang="en-GB" i="1" dirty="0" smtClean="0"/>
              <a:t>rif40_sahsu_maptiles</a:t>
            </a:r>
            <a:r>
              <a:rPr lang="en-GB" dirty="0" smtClean="0"/>
              <a:t> is then created to </a:t>
            </a:r>
            <a:r>
              <a:rPr lang="en-GB" dirty="0" err="1" smtClean="0"/>
              <a:t>poluate</a:t>
            </a:r>
            <a:r>
              <a:rPr lang="en-GB" dirty="0" smtClean="0"/>
              <a:t> the empty tiles are added to complete </a:t>
            </a:r>
            <a:r>
              <a:rPr lang="en-GB" dirty="0" err="1" smtClean="0"/>
              <a:t>zoomlevels</a:t>
            </a:r>
            <a:r>
              <a:rPr lang="en-GB" dirty="0" smtClean="0"/>
              <a:t> for </a:t>
            </a:r>
            <a:r>
              <a:rPr lang="en-GB" dirty="0" err="1" smtClean="0"/>
              <a:t>zoomlevels</a:t>
            </a:r>
            <a:r>
              <a:rPr lang="en-GB" dirty="0" smtClean="0"/>
              <a:t> 0 to 11.</a:t>
            </a:r>
          </a:p>
        </p:txBody>
      </p:sp>
    </p:spTree>
    <p:extLst>
      <p:ext uri="{BB962C8B-B14F-4D97-AF65-F5344CB8AC3E}">
        <p14:creationId xmlns:p14="http://schemas.microsoft.com/office/powerpoint/2010/main" val="8468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geolevel</a:t>
            </a:r>
            <a:r>
              <a:rPr lang="en-GB" dirty="0" smtClean="0"/>
              <a:t> intersection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currently implemented using the </a:t>
            </a:r>
            <a:r>
              <a:rPr lang="en-GB" dirty="0" err="1" smtClean="0"/>
              <a:t>PostGres</a:t>
            </a:r>
            <a:r>
              <a:rPr lang="en-GB" dirty="0" smtClean="0"/>
              <a:t> procedure:  </a:t>
            </a:r>
            <a:r>
              <a:rPr lang="en-GB" i="1" dirty="0" smtClean="0"/>
              <a:t>rif40_geo_pkg.populate_hierarchy_table();</a:t>
            </a:r>
          </a:p>
          <a:p>
            <a:r>
              <a:rPr lang="en-GB" dirty="0" smtClean="0"/>
              <a:t>The SAHSU algorithm differs from the ArcGIS in that where intersections overlap (e.g. level4 appears in more than 1 level3) the level3 with the greatest intersected area is chosen;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population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currently implemented using the </a:t>
            </a:r>
            <a:r>
              <a:rPr lang="en-GB" dirty="0" err="1" smtClean="0"/>
              <a:t>PostGres</a:t>
            </a:r>
            <a:r>
              <a:rPr lang="en-GB" dirty="0" smtClean="0"/>
              <a:t> procedures  </a:t>
            </a:r>
            <a:r>
              <a:rPr lang="en-GB" i="1" dirty="0" smtClean="0"/>
              <a:t>rif40_geo_pkg.add_population_to_rif40_geolevels_geometry();</a:t>
            </a:r>
          </a:p>
          <a:p>
            <a:r>
              <a:rPr lang="en-GB" dirty="0" smtClean="0"/>
              <a:t>This can then be used for population weighted centroid calculation (not implemented at present due to a lack of an appropriate standard OGSS function).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8349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</a:t>
            </a:r>
            <a:r>
              <a:rPr lang="en-GB" dirty="0" err="1" smtClean="0"/>
              <a:t>geolevel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Load data from shapefiles;</a:t>
            </a:r>
          </a:p>
          <a:p>
            <a:pPr lvl="1"/>
            <a:r>
              <a:rPr lang="en-GB" dirty="0" smtClean="0"/>
              <a:t>Aggregate, clean and simplify;</a:t>
            </a:r>
          </a:p>
          <a:p>
            <a:pPr lvl="1"/>
            <a:r>
              <a:rPr lang="en-GB" dirty="0" smtClean="0"/>
              <a:t>Create partitioned production geospatial and non partitioned lookup tables;</a:t>
            </a:r>
          </a:p>
          <a:p>
            <a:pPr lvl="1"/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pPr lvl="1"/>
            <a:r>
              <a:rPr lang="en-GB" dirty="0" smtClean="0"/>
              <a:t>Convert </a:t>
            </a:r>
            <a:r>
              <a:rPr lang="en-GB" dirty="0" err="1" smtClean="0"/>
              <a:t>maptiles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geolevel</a:t>
            </a:r>
            <a:r>
              <a:rPr lang="en-GB" dirty="0" smtClean="0"/>
              <a:t> intersection;</a:t>
            </a:r>
          </a:p>
          <a:p>
            <a:r>
              <a:rPr lang="en-GB" dirty="0" smtClean="0"/>
              <a:t>Add population data if required. This can be used for population weighted centroid calculation;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2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data from shapefiles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Current created by </a:t>
            </a:r>
            <a:r>
              <a:rPr lang="en-GB" i="1" dirty="0" smtClean="0"/>
              <a:t>shp2pgsql</a:t>
            </a:r>
            <a:r>
              <a:rPr lang="en-GB" dirty="0" smtClean="0"/>
              <a:t>  (part of </a:t>
            </a:r>
            <a:r>
              <a:rPr lang="en-GB" dirty="0" err="1" smtClean="0"/>
              <a:t>PostGIS</a:t>
            </a:r>
            <a:r>
              <a:rPr lang="en-GB" dirty="0" smtClean="0"/>
              <a:t>) and loaded by </a:t>
            </a:r>
            <a:r>
              <a:rPr lang="en-GB" sz="2400" dirty="0" err="1" smtClean="0"/>
              <a:t>rapidInquiryFacility</a:t>
            </a:r>
            <a:r>
              <a:rPr lang="en-GB" sz="2400" dirty="0" smtClean="0"/>
              <a:t>\</a:t>
            </a:r>
            <a:r>
              <a:rPr lang="en-GB" sz="2400" dirty="0" err="1" smtClean="0"/>
              <a:t>rifDatabase</a:t>
            </a:r>
            <a:r>
              <a:rPr lang="en-GB" sz="2400" dirty="0" smtClean="0"/>
              <a:t>\Postgres\shapefiles\</a:t>
            </a:r>
            <a:r>
              <a:rPr lang="en-GB" sz="2400" dirty="0" err="1" smtClean="0"/>
              <a:t>sahsuland_shapefiles.sql</a:t>
            </a:r>
            <a:endParaRPr lang="en-GB" sz="2400" dirty="0" smtClean="0"/>
          </a:p>
          <a:p>
            <a:r>
              <a:rPr lang="en-GB" dirty="0" smtClean="0"/>
              <a:t>Geospatial data is in: </a:t>
            </a:r>
            <a:r>
              <a:rPr lang="en-GB" sz="2400" dirty="0" err="1" smtClean="0"/>
              <a:t>rapidInquiryFacility</a:t>
            </a:r>
            <a:r>
              <a:rPr lang="en-GB" sz="2400" dirty="0" smtClean="0"/>
              <a:t>\</a:t>
            </a:r>
            <a:r>
              <a:rPr lang="en-GB" sz="2400" dirty="0" err="1" smtClean="0"/>
              <a:t>rifDatabase</a:t>
            </a:r>
            <a:r>
              <a:rPr lang="en-GB" sz="2400" dirty="0" smtClean="0"/>
              <a:t>\</a:t>
            </a:r>
            <a:r>
              <a:rPr lang="en-GB" sz="2400" dirty="0" err="1" smtClean="0"/>
              <a:t>GeospatialData</a:t>
            </a:r>
            <a:r>
              <a:rPr lang="en-GB" sz="2400" dirty="0" smtClean="0"/>
              <a:t>\SAHSULAND</a:t>
            </a:r>
          </a:p>
          <a:p>
            <a:r>
              <a:rPr lang="en-GB" dirty="0" smtClean="0"/>
              <a:t>Format is CSV in </a:t>
            </a:r>
            <a:r>
              <a:rPr lang="en-GB" i="1" dirty="0" err="1" smtClean="0"/>
              <a:t>psql</a:t>
            </a:r>
            <a:r>
              <a:rPr lang="en-GB" dirty="0"/>
              <a:t> </a:t>
            </a:r>
            <a:r>
              <a:rPr lang="en-GB" dirty="0" smtClean="0"/>
              <a:t>format. Geometric data is in WKT (Well known text) format: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WKT,Id,LEVEL1,Area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"MULTIPOLYGON (((60851.286135090661 510590.66974495345,60696.086128673756…</a:t>
            </a:r>
            <a:endParaRPr lang="en-GB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data from shapefiles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New processing will use the Node.js module </a:t>
            </a:r>
            <a:r>
              <a:rPr lang="en-GB" i="1" dirty="0" err="1" smtClean="0"/>
              <a:t>mapshaper</a:t>
            </a:r>
            <a:r>
              <a:rPr lang="en-GB" dirty="0" smtClean="0"/>
              <a:t> (</a:t>
            </a:r>
            <a:r>
              <a:rPr lang="en-GB" dirty="0" smtClean="0">
                <a:hlinkClick r:id="rId2"/>
              </a:rPr>
              <a:t>https://github.com/mbloch/mapshaper</a:t>
            </a:r>
            <a:r>
              <a:rPr lang="en-GB" dirty="0" smtClean="0"/>
              <a:t>);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Shp2GeoJSON </a:t>
            </a:r>
            <a:r>
              <a:rPr lang="en-GB" dirty="0" smtClean="0"/>
              <a:t>service will load a shapefile as multiple attachments and convert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The</a:t>
            </a:r>
            <a:r>
              <a:rPr lang="en-GB" i="1" dirty="0" smtClean="0"/>
              <a:t> </a:t>
            </a:r>
            <a:r>
              <a:rPr lang="en-GB" i="1" dirty="0" err="1" smtClean="0"/>
              <a:t>GeoJSONtoWKT</a:t>
            </a:r>
            <a:r>
              <a:rPr lang="en-GB" i="1" dirty="0" smtClean="0"/>
              <a:t> </a:t>
            </a:r>
            <a:r>
              <a:rPr lang="en-GB" dirty="0" smtClean="0"/>
              <a:t>service</a:t>
            </a:r>
            <a:r>
              <a:rPr lang="en-GB" i="1" dirty="0" smtClean="0"/>
              <a:t> </a:t>
            </a:r>
            <a:r>
              <a:rPr lang="en-GB" dirty="0" smtClean="0"/>
              <a:t>converts </a:t>
            </a:r>
            <a:r>
              <a:rPr lang="en-GB" dirty="0" err="1" smtClean="0"/>
              <a:t>GeoJSON</a:t>
            </a:r>
            <a:r>
              <a:rPr lang="en-GB" dirty="0" smtClean="0"/>
              <a:t> WKT (Well known text) using </a:t>
            </a:r>
            <a:r>
              <a:rPr lang="en-GB" i="1" dirty="0" err="1" smtClean="0"/>
              <a:t>Wellknown</a:t>
            </a: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https://github.com/mapbox/wellknown</a:t>
            </a:r>
            <a:r>
              <a:rPr lang="en-GB" dirty="0" smtClean="0"/>
              <a:t>). Verifiable against existing CSV file;</a:t>
            </a:r>
          </a:p>
          <a:p>
            <a:r>
              <a:rPr lang="en-GB" dirty="0" smtClean="0"/>
              <a:t>The WKT is loaded into the data base using </a:t>
            </a:r>
            <a:r>
              <a:rPr lang="en-GB" i="1" dirty="0" err="1" smtClean="0"/>
              <a:t>ST_GeomFromWKT</a:t>
            </a:r>
            <a:r>
              <a:rPr lang="en-GB" dirty="0" smtClean="0"/>
              <a:t>() [</a:t>
            </a:r>
            <a:r>
              <a:rPr lang="en-GB" dirty="0" err="1" smtClean="0"/>
              <a:t>PostGIS</a:t>
            </a:r>
            <a:r>
              <a:rPr lang="en-GB" dirty="0" smtClean="0"/>
              <a:t>] or </a:t>
            </a:r>
            <a:r>
              <a:rPr lang="en-GB" i="1" dirty="0" err="1" smtClean="0"/>
              <a:t>GeomFromText</a:t>
            </a:r>
            <a:r>
              <a:rPr lang="en-GB" dirty="0" smtClean="0"/>
              <a:t>() [SQL Server 2008 onwards];</a:t>
            </a:r>
          </a:p>
          <a:p>
            <a:r>
              <a:rPr lang="en-GB" dirty="0" smtClean="0"/>
              <a:t>SQL server does not support </a:t>
            </a:r>
            <a:r>
              <a:rPr lang="en-GB" dirty="0" err="1" smtClean="0"/>
              <a:t>GeoJSON</a:t>
            </a:r>
            <a:r>
              <a:rPr lang="en-GB" dirty="0" smtClean="0"/>
              <a:t>, WKT is the only common format;</a:t>
            </a:r>
          </a:p>
          <a:p>
            <a:r>
              <a:rPr lang="en-GB" dirty="0" smtClean="0"/>
              <a:t>Ideally geometry projection detection needs to be automatic (i.e. from the projection .</a:t>
            </a:r>
            <a:r>
              <a:rPr lang="en-GB" dirty="0" err="1" smtClean="0"/>
              <a:t>prj</a:t>
            </a:r>
            <a:r>
              <a:rPr lang="en-GB" dirty="0" smtClean="0"/>
              <a:t> file).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6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data from shapefiles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Client will received WKT and additional column data , create a load table and load data as at present, e.g. for </a:t>
            </a:r>
            <a:r>
              <a:rPr lang="en-GB" dirty="0" err="1" smtClean="0"/>
              <a:t>PostGres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endParaRPr lang="en-GB" sz="2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gis.x_sahsu_level4 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serial,	</a:t>
            </a:r>
            <a:endParaRPr lang="en-GB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perimeter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numeric,	</a:t>
            </a:r>
            <a:endParaRPr lang="en-GB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level4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varchar(15),	</a:t>
            </a:r>
            <a:endParaRPr lang="en-GB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level2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varchar(6),	</a:t>
            </a:r>
            <a:endParaRPr lang="en-GB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level1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varchar(5),	</a:t>
            </a:r>
            <a:endParaRPr lang="en-GB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level3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varchar(15));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gis.x_sahsu_level4 </a:t>
            </a:r>
            <a:endParaRPr lang="en-GB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en-GB" sz="2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AddGeometryColumn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'x_sahsu_level4', '</a:t>
            </a:r>
            <a:r>
              <a:rPr lang="en-GB" sz="2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'27700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'/* UK 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*/, 'MULTIPOLYGON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',2);</a:t>
            </a:r>
            <a:endParaRPr lang="en-GB" sz="2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data from shapefiles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 data is in the following tables:</a:t>
            </a:r>
          </a:p>
          <a:p>
            <a:pPr lvl="1"/>
            <a:r>
              <a:rPr lang="en-GB" i="1" dirty="0" smtClean="0"/>
              <a:t>t_rif40_geographies;</a:t>
            </a:r>
          </a:p>
          <a:p>
            <a:pPr lvl="1"/>
            <a:r>
              <a:rPr lang="en-GB" i="1" dirty="0" smtClean="0"/>
              <a:t>t_rif40_geolevels.</a:t>
            </a:r>
          </a:p>
          <a:p>
            <a:r>
              <a:rPr lang="en-GB" dirty="0" smtClean="0"/>
              <a:t>Is currently loaded by the script: </a:t>
            </a:r>
            <a:r>
              <a:rPr lang="en-GB" sz="2000" dirty="0" err="1" smtClean="0"/>
              <a:t>rapidInquiryFacility</a:t>
            </a:r>
            <a:r>
              <a:rPr lang="en-GB" sz="2000" dirty="0" smtClean="0"/>
              <a:t>\</a:t>
            </a:r>
            <a:r>
              <a:rPr lang="en-GB" sz="2000" dirty="0" err="1" smtClean="0"/>
              <a:t>rifDatabase</a:t>
            </a:r>
            <a:r>
              <a:rPr lang="en-GB" sz="2000" dirty="0" smtClean="0"/>
              <a:t>\Postgres\</a:t>
            </a:r>
            <a:r>
              <a:rPr lang="en-GB" sz="2000" dirty="0" err="1" smtClean="0"/>
              <a:t>psql_scripts</a:t>
            </a:r>
            <a:r>
              <a:rPr lang="en-GB" sz="2000" dirty="0" smtClean="0"/>
              <a:t>\v4_0_geolevel_setup_sahsuland.sql.</a:t>
            </a:r>
          </a:p>
          <a:p>
            <a:r>
              <a:rPr lang="en-GB" dirty="0" smtClean="0"/>
              <a:t>Will need to be managed by the client;</a:t>
            </a:r>
          </a:p>
          <a:p>
            <a:r>
              <a:rPr lang="en-GB" dirty="0" smtClean="0"/>
              <a:t>Existing Postgres procedural code used later will assume it is present, this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1766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Aggregate, clean and simplify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 smtClean="0"/>
              <a:t>This processing is currently carried out by: </a:t>
            </a:r>
            <a:r>
              <a:rPr lang="en-GB" i="1" dirty="0" smtClean="0"/>
              <a:t>rif40_geo_pkg.populate_rif40_geometry_tables()</a:t>
            </a:r>
          </a:p>
          <a:p>
            <a:r>
              <a:rPr lang="en-GB" dirty="0" smtClean="0"/>
              <a:t>E.g. aggregate and clean geospatial data:</a:t>
            </a:r>
            <a:endParaRPr lang="en-GB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3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'LEVEL4'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level4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NULL::Text AS name,         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ST_Union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WHEN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ST_IsValid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FALSE THEN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ST_MakeValid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/* Make valid if required, Union polygons together </a:t>
            </a:r>
            <a:r>
              <a:rPr lang="en-GB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/,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ROW_NUMBER() OVER (ORDER BY level4)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endParaRPr lang="en-GB" sz="17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x_sahsu_level4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level4;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Additionally the data needs to be converted to a </a:t>
            </a:r>
            <a:r>
              <a:rPr lang="en-GB" dirty="0" err="1" smtClean="0"/>
              <a:t>MultiPolgon</a:t>
            </a:r>
            <a:r>
              <a:rPr lang="en-GB" dirty="0" smtClean="0"/>
              <a:t> using </a:t>
            </a:r>
            <a:r>
              <a:rPr lang="en-GB" sz="2400" i="1" dirty="0" err="1" smtClean="0"/>
              <a:t>ST_Multi</a:t>
            </a:r>
            <a:r>
              <a:rPr lang="en-GB" sz="2400" i="1" dirty="0" smtClean="0"/>
              <a:t>(). </a:t>
            </a:r>
            <a:r>
              <a:rPr lang="en-GB" dirty="0" smtClean="0"/>
              <a:t>The rows are now unique per area so can now take a primary key.</a:t>
            </a:r>
            <a:endParaRPr lang="en-GB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Aggregate, clean and simplify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Tabular data cleaning:</a:t>
            </a:r>
          </a:p>
          <a:p>
            <a:pPr lvl="1"/>
            <a:r>
              <a:rPr lang="en-GB" dirty="0" smtClean="0"/>
              <a:t>Fix NULL </a:t>
            </a:r>
            <a:r>
              <a:rPr lang="en-GB" dirty="0" err="1" smtClean="0"/>
              <a:t>geolevel</a:t>
            </a:r>
            <a:r>
              <a:rPr lang="en-GB" dirty="0" smtClean="0"/>
              <a:t> names in geography </a:t>
            </a:r>
            <a:r>
              <a:rPr lang="en-GB" dirty="0" err="1" smtClean="0"/>
              <a:t>geolevel</a:t>
            </a:r>
            <a:r>
              <a:rPr lang="en-GB" dirty="0" smtClean="0"/>
              <a:t> geometry and lookup table data;</a:t>
            </a:r>
          </a:p>
          <a:p>
            <a:pPr lvl="1"/>
            <a:r>
              <a:rPr lang="en-GB" dirty="0" smtClean="0"/>
              <a:t>Make level1 names consistent between the lookup tables and the now cleaned geometry data. </a:t>
            </a:r>
            <a:r>
              <a:rPr lang="en-GB" u="sng" dirty="0" smtClean="0"/>
              <a:t>I need to look at why this issue occurred.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5781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Aggregate, clean and simplify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New processing will run the simplification after the aggregation and before the tables are populated. This implies a set of new working tables, one per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</a:p>
          <a:p>
            <a:r>
              <a:rPr lang="en-GB" dirty="0" smtClean="0"/>
              <a:t>It addition to the current Douglas-</a:t>
            </a:r>
            <a:r>
              <a:rPr lang="en-GB" dirty="0" err="1" smtClean="0"/>
              <a:t>Peucker</a:t>
            </a:r>
            <a:r>
              <a:rPr lang="en-GB" dirty="0" smtClean="0"/>
              <a:t>, </a:t>
            </a:r>
            <a:r>
              <a:rPr lang="en-GB" dirty="0" err="1"/>
              <a:t>Visvalingam</a:t>
            </a:r>
            <a:r>
              <a:rPr lang="en-GB" dirty="0"/>
              <a:t> simplification with the "effective area" </a:t>
            </a:r>
            <a:r>
              <a:rPr lang="en-GB" dirty="0" smtClean="0"/>
              <a:t>metric and </a:t>
            </a:r>
            <a:r>
              <a:rPr lang="en-GB" dirty="0"/>
              <a:t>weighted </a:t>
            </a:r>
            <a:r>
              <a:rPr lang="en-GB" dirty="0" err="1"/>
              <a:t>Visvalingam</a:t>
            </a:r>
            <a:r>
              <a:rPr lang="en-GB" dirty="0"/>
              <a:t> simplification </a:t>
            </a:r>
            <a:r>
              <a:rPr lang="en-GB" dirty="0" smtClean="0"/>
              <a:t>(the default) will be supported; </a:t>
            </a:r>
          </a:p>
          <a:p>
            <a:r>
              <a:rPr lang="en-GB" dirty="0" smtClean="0"/>
              <a:t>This will be the new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 and will be optimised for </a:t>
            </a:r>
            <a:r>
              <a:rPr lang="en-GB" dirty="0" err="1" smtClean="0"/>
              <a:t>zoomlevels</a:t>
            </a:r>
            <a:r>
              <a:rPr lang="en-GB" dirty="0" smtClean="0"/>
              <a:t> 6, 8, and 11;</a:t>
            </a:r>
          </a:p>
          <a:p>
            <a:r>
              <a:rPr lang="en-GB" dirty="0" smtClean="0"/>
              <a:t>The</a:t>
            </a:r>
            <a:r>
              <a:rPr lang="en-GB" i="1" dirty="0" smtClean="0"/>
              <a:t> </a:t>
            </a:r>
            <a:r>
              <a:rPr lang="en-GB" i="1" dirty="0" err="1" smtClean="0"/>
              <a:t>GeoJSONtoWKT</a:t>
            </a:r>
            <a:r>
              <a:rPr lang="en-GB" i="1" dirty="0" smtClean="0"/>
              <a:t> </a:t>
            </a:r>
            <a:r>
              <a:rPr lang="en-GB" dirty="0" smtClean="0"/>
              <a:t>service will again be used to allow SQL Server to support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err="1" smtClean="0"/>
              <a:t>GeoJSON</a:t>
            </a:r>
            <a:r>
              <a:rPr lang="en-GB" dirty="0" smtClean="0"/>
              <a:t> is always stored in SRID 4326 (WGS 84);</a:t>
            </a:r>
          </a:p>
          <a:p>
            <a:r>
              <a:rPr lang="en-GB" dirty="0" smtClean="0"/>
              <a:t>WKT is stored in the native geometric datatype with the shapefile projection.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1077</Words>
  <Application>Microsoft Office PowerPoint</Application>
  <PresentationFormat>Widescreen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Office Theme</vt:lpstr>
      <vt:lpstr> RIF V4.0</vt:lpstr>
      <vt:lpstr>Summary</vt:lpstr>
      <vt:lpstr>Load data from shapefiles</vt:lpstr>
      <vt:lpstr>Load data from shapefiles (2)</vt:lpstr>
      <vt:lpstr>Load data from shapefiles (3)</vt:lpstr>
      <vt:lpstr>Load data from shapefiles (4)</vt:lpstr>
      <vt:lpstr>Aggregate, clean and simplify</vt:lpstr>
      <vt:lpstr>Aggregate, clean and simplify (2)</vt:lpstr>
      <vt:lpstr>Aggregate, clean and simplify (3)</vt:lpstr>
      <vt:lpstr>Simplification</vt:lpstr>
      <vt:lpstr>Zoomlevels</vt:lpstr>
      <vt:lpstr>Create partitioned production geospatial and non partitioned lookup tables </vt:lpstr>
      <vt:lpstr>Create production geospatial tables (2)</vt:lpstr>
      <vt:lpstr>Create production geospatial tables (3)</vt:lpstr>
      <vt:lpstr>Create maptiles; Convert maptiles to topoJSON</vt:lpstr>
      <vt:lpstr>Create geolevel intersection</vt:lpstr>
      <vt:lpstr>Add population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 V4.0</dc:title>
  <dc:creator>Peter Hambly</dc:creator>
  <cp:lastModifiedBy>Peter Hambly</cp:lastModifiedBy>
  <cp:revision>34</cp:revision>
  <dcterms:created xsi:type="dcterms:W3CDTF">2016-02-17T10:09:15Z</dcterms:created>
  <dcterms:modified xsi:type="dcterms:W3CDTF">2016-02-23T11:48:57Z</dcterms:modified>
</cp:coreProperties>
</file>