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30" r:id="rId1"/>
  </p:sldMasterIdLst>
  <p:notesMasterIdLst>
    <p:notesMasterId r:id="rId27"/>
  </p:notesMasterIdLst>
  <p:sldIdLst>
    <p:sldId id="256" r:id="rId2"/>
    <p:sldId id="282" r:id="rId3"/>
    <p:sldId id="257" r:id="rId4"/>
    <p:sldId id="271" r:id="rId5"/>
    <p:sldId id="283" r:id="rId6"/>
    <p:sldId id="290" r:id="rId7"/>
    <p:sldId id="285" r:id="rId8"/>
    <p:sldId id="289" r:id="rId9"/>
    <p:sldId id="291" r:id="rId10"/>
    <p:sldId id="292" r:id="rId11"/>
    <p:sldId id="293" r:id="rId12"/>
    <p:sldId id="258" r:id="rId13"/>
    <p:sldId id="287" r:id="rId14"/>
    <p:sldId id="272" r:id="rId15"/>
    <p:sldId id="294" r:id="rId16"/>
    <p:sldId id="295" r:id="rId17"/>
    <p:sldId id="286" r:id="rId18"/>
    <p:sldId id="288" r:id="rId19"/>
    <p:sldId id="279" r:id="rId20"/>
    <p:sldId id="261" r:id="rId21"/>
    <p:sldId id="273" r:id="rId22"/>
    <p:sldId id="274" r:id="rId23"/>
    <p:sldId id="275" r:id="rId24"/>
    <p:sldId id="280"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ket mallawat" initials="sm" lastIdx="1" clrIdx="0">
    <p:extLst>
      <p:ext uri="{19B8F6BF-5375-455C-9EA6-DF929625EA0E}">
        <p15:presenceInfo xmlns:p15="http://schemas.microsoft.com/office/powerpoint/2012/main" userId="32e4bd3d8574cd6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autoAdjust="0"/>
  </p:normalViewPr>
  <p:slideViewPr>
    <p:cSldViewPr snapToGrid="0">
      <p:cViewPr varScale="1">
        <p:scale>
          <a:sx n="72" d="100"/>
          <a:sy n="72" d="100"/>
        </p:scale>
        <p:origin x="660" y="78"/>
      </p:cViewPr>
      <p:guideLst>
        <p:guide orient="horz" pos="2160"/>
        <p:guide pos="3840"/>
      </p:guideLst>
    </p:cSldViewPr>
  </p:slideViewPr>
  <p:outlineViewPr>
    <p:cViewPr>
      <p:scale>
        <a:sx n="33" d="100"/>
        <a:sy n="33" d="100"/>
      </p:scale>
      <p:origin x="48" y="1025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07D23-CA5A-4ED7-AF5C-5C1893EAAD92}" type="datetimeFigureOut">
              <a:rPr lang="en-IN" smtClean="0"/>
              <a:t>06-06-2021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3C535A-CF08-4363-A326-6FFFEB481D3A}" type="slidenum">
              <a:rPr lang="en-IN" smtClean="0"/>
              <a:t>‹#›</a:t>
            </a:fld>
            <a:endParaRPr lang="en-IN"/>
          </a:p>
        </p:txBody>
      </p:sp>
    </p:spTree>
    <p:extLst>
      <p:ext uri="{BB962C8B-B14F-4D97-AF65-F5344CB8AC3E}">
        <p14:creationId xmlns:p14="http://schemas.microsoft.com/office/powerpoint/2010/main" val="2877219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C9A6CB42-6511-4C7A-8289-11C317EA5810}" type="datetimeFigureOut">
              <a:rPr lang="en-IN" smtClean="0"/>
              <a:t>06-06-2021</a:t>
            </a:fld>
            <a:endParaRPr lang="en-IN"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3309AD77-14E6-44CD-817E-B402B75D0D39}" type="slidenum">
              <a:rPr lang="en-IN" smtClean="0"/>
              <a:t>‹#›</a:t>
            </a:fld>
            <a:endParaRPr lang="en-IN" dirty="0"/>
          </a:p>
        </p:txBody>
      </p:sp>
    </p:spTree>
    <p:extLst>
      <p:ext uri="{BB962C8B-B14F-4D97-AF65-F5344CB8AC3E}">
        <p14:creationId xmlns:p14="http://schemas.microsoft.com/office/powerpoint/2010/main" val="3600738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A6CB42-6511-4C7A-8289-11C317EA5810}" type="datetimeFigureOut">
              <a:rPr lang="en-IN" smtClean="0"/>
              <a:t>06-06-2021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09AD77-14E6-44CD-817E-B402B75D0D39}" type="slidenum">
              <a:rPr lang="en-IN" smtClean="0"/>
              <a:t>‹#›</a:t>
            </a:fld>
            <a:endParaRPr lang="en-IN" dirty="0"/>
          </a:p>
        </p:txBody>
      </p:sp>
    </p:spTree>
    <p:extLst>
      <p:ext uri="{BB962C8B-B14F-4D97-AF65-F5344CB8AC3E}">
        <p14:creationId xmlns:p14="http://schemas.microsoft.com/office/powerpoint/2010/main" val="4174045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9A6CB42-6511-4C7A-8289-11C317EA5810}" type="datetimeFigureOut">
              <a:rPr lang="en-IN" smtClean="0"/>
              <a:t>06-06-2021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9AD77-14E6-44CD-817E-B402B75D0D39}" type="slidenum">
              <a:rPr lang="en-IN" smtClean="0"/>
              <a:t>‹#›</a:t>
            </a:fld>
            <a:endParaRPr lang="en-IN" dirty="0"/>
          </a:p>
        </p:txBody>
      </p:sp>
    </p:spTree>
    <p:extLst>
      <p:ext uri="{BB962C8B-B14F-4D97-AF65-F5344CB8AC3E}">
        <p14:creationId xmlns:p14="http://schemas.microsoft.com/office/powerpoint/2010/main" val="1746772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9A6CB42-6511-4C7A-8289-11C317EA5810}" type="datetimeFigureOut">
              <a:rPr lang="en-IN" smtClean="0"/>
              <a:t>06-06-2021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9AD77-14E6-44CD-817E-B402B75D0D39}" type="slidenum">
              <a:rPr lang="en-IN" smtClean="0"/>
              <a:t>‹#›</a:t>
            </a:fld>
            <a:endParaRPr lang="en-IN" dirty="0"/>
          </a:p>
        </p:txBody>
      </p:sp>
    </p:spTree>
    <p:extLst>
      <p:ext uri="{BB962C8B-B14F-4D97-AF65-F5344CB8AC3E}">
        <p14:creationId xmlns:p14="http://schemas.microsoft.com/office/powerpoint/2010/main" val="772178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6CB42-6511-4C7A-8289-11C317EA5810}" type="datetimeFigureOut">
              <a:rPr lang="en-IN" smtClean="0"/>
              <a:t>06-06-2021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9AD77-14E6-44CD-817E-B402B75D0D39}" type="slidenum">
              <a:rPr lang="en-IN" smtClean="0"/>
              <a:t>‹#›</a:t>
            </a:fld>
            <a:endParaRPr lang="en-IN" dirty="0"/>
          </a:p>
        </p:txBody>
      </p:sp>
    </p:spTree>
    <p:extLst>
      <p:ext uri="{BB962C8B-B14F-4D97-AF65-F5344CB8AC3E}">
        <p14:creationId xmlns:p14="http://schemas.microsoft.com/office/powerpoint/2010/main" val="1551572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9A6CB42-6511-4C7A-8289-11C317EA5810}" type="datetimeFigureOut">
              <a:rPr lang="en-IN" smtClean="0"/>
              <a:t>06-06-2021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309AD77-14E6-44CD-817E-B402B75D0D39}" type="slidenum">
              <a:rPr lang="en-IN" smtClean="0"/>
              <a:t>‹#›</a:t>
            </a:fld>
            <a:endParaRPr lang="en-IN" dirty="0"/>
          </a:p>
        </p:txBody>
      </p:sp>
    </p:spTree>
    <p:extLst>
      <p:ext uri="{BB962C8B-B14F-4D97-AF65-F5344CB8AC3E}">
        <p14:creationId xmlns:p14="http://schemas.microsoft.com/office/powerpoint/2010/main" val="95484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9A6CB42-6511-4C7A-8289-11C317EA5810}" type="datetimeFigureOut">
              <a:rPr lang="en-IN" smtClean="0"/>
              <a:t>06-06-2021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309AD77-14E6-44CD-817E-B402B75D0D39}" type="slidenum">
              <a:rPr lang="en-IN" smtClean="0"/>
              <a:t>‹#›</a:t>
            </a:fld>
            <a:endParaRPr lang="en-IN" dirty="0"/>
          </a:p>
        </p:txBody>
      </p:sp>
    </p:spTree>
    <p:extLst>
      <p:ext uri="{BB962C8B-B14F-4D97-AF65-F5344CB8AC3E}">
        <p14:creationId xmlns:p14="http://schemas.microsoft.com/office/powerpoint/2010/main" val="979432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6CB42-6511-4C7A-8289-11C317EA5810}" type="datetimeFigureOut">
              <a:rPr lang="en-IN" smtClean="0"/>
              <a:t>06-06-2021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309AD77-14E6-44CD-817E-B402B75D0D39}" type="slidenum">
              <a:rPr lang="en-IN" smtClean="0"/>
              <a:t>‹#›</a:t>
            </a:fld>
            <a:endParaRPr lang="en-IN" dirty="0"/>
          </a:p>
        </p:txBody>
      </p:sp>
    </p:spTree>
    <p:extLst>
      <p:ext uri="{BB962C8B-B14F-4D97-AF65-F5344CB8AC3E}">
        <p14:creationId xmlns:p14="http://schemas.microsoft.com/office/powerpoint/2010/main" val="249438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6CB42-6511-4C7A-8289-11C317EA5810}" type="datetimeFigureOut">
              <a:rPr lang="en-IN" smtClean="0"/>
              <a:t>06-06-2021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9AD77-14E6-44CD-817E-B402B75D0D39}" type="slidenum">
              <a:rPr lang="en-IN" smtClean="0"/>
              <a:t>‹#›</a:t>
            </a:fld>
            <a:endParaRPr lang="en-IN" dirty="0"/>
          </a:p>
        </p:txBody>
      </p:sp>
    </p:spTree>
    <p:extLst>
      <p:ext uri="{BB962C8B-B14F-4D97-AF65-F5344CB8AC3E}">
        <p14:creationId xmlns:p14="http://schemas.microsoft.com/office/powerpoint/2010/main" val="762872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6CB42-6511-4C7A-8289-11C317EA5810}" type="datetimeFigureOut">
              <a:rPr lang="en-IN" smtClean="0"/>
              <a:t>06-06-2021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309AD77-14E6-44CD-817E-B402B75D0D39}" type="slidenum">
              <a:rPr lang="en-IN" smtClean="0"/>
              <a:t>‹#›</a:t>
            </a:fld>
            <a:endParaRPr lang="en-IN" dirty="0"/>
          </a:p>
        </p:txBody>
      </p:sp>
    </p:spTree>
    <p:extLst>
      <p:ext uri="{BB962C8B-B14F-4D97-AF65-F5344CB8AC3E}">
        <p14:creationId xmlns:p14="http://schemas.microsoft.com/office/powerpoint/2010/main" val="3747138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6CB42-6511-4C7A-8289-11C317EA5810}" type="datetimeFigureOut">
              <a:rPr lang="en-IN" smtClean="0"/>
              <a:t>06-06-2021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9AD77-14E6-44CD-817E-B402B75D0D39}" type="slidenum">
              <a:rPr lang="en-IN" smtClean="0"/>
              <a:t>‹#›</a:t>
            </a:fld>
            <a:endParaRPr lang="en-IN" dirty="0"/>
          </a:p>
        </p:txBody>
      </p:sp>
    </p:spTree>
    <p:extLst>
      <p:ext uri="{BB962C8B-B14F-4D97-AF65-F5344CB8AC3E}">
        <p14:creationId xmlns:p14="http://schemas.microsoft.com/office/powerpoint/2010/main" val="157470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A6CB42-6511-4C7A-8289-11C317EA5810}" type="datetimeFigureOut">
              <a:rPr lang="en-IN" smtClean="0"/>
              <a:t>06-06-2021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309AD77-14E6-44CD-817E-B402B75D0D39}" type="slidenum">
              <a:rPr lang="en-IN" smtClean="0"/>
              <a:t>‹#›</a:t>
            </a:fld>
            <a:endParaRPr lang="en-IN" dirty="0"/>
          </a:p>
        </p:txBody>
      </p:sp>
    </p:spTree>
    <p:extLst>
      <p:ext uri="{BB962C8B-B14F-4D97-AF65-F5344CB8AC3E}">
        <p14:creationId xmlns:p14="http://schemas.microsoft.com/office/powerpoint/2010/main" val="2441807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A6CB42-6511-4C7A-8289-11C317EA5810}" type="datetimeFigureOut">
              <a:rPr lang="en-IN" smtClean="0"/>
              <a:t>06-06-2021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309AD77-14E6-44CD-817E-B402B75D0D39}" type="slidenum">
              <a:rPr lang="en-IN" smtClean="0"/>
              <a:t>‹#›</a:t>
            </a:fld>
            <a:endParaRPr lang="en-IN" dirty="0"/>
          </a:p>
        </p:txBody>
      </p:sp>
    </p:spTree>
    <p:extLst>
      <p:ext uri="{BB962C8B-B14F-4D97-AF65-F5344CB8AC3E}">
        <p14:creationId xmlns:p14="http://schemas.microsoft.com/office/powerpoint/2010/main" val="3151398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A6CB42-6511-4C7A-8289-11C317EA5810}" type="datetimeFigureOut">
              <a:rPr lang="en-IN" smtClean="0"/>
              <a:t>06-06-2021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309AD77-14E6-44CD-817E-B402B75D0D39}" type="slidenum">
              <a:rPr lang="en-IN" smtClean="0"/>
              <a:t>‹#›</a:t>
            </a:fld>
            <a:endParaRPr lang="en-IN" dirty="0"/>
          </a:p>
        </p:txBody>
      </p:sp>
    </p:spTree>
    <p:extLst>
      <p:ext uri="{BB962C8B-B14F-4D97-AF65-F5344CB8AC3E}">
        <p14:creationId xmlns:p14="http://schemas.microsoft.com/office/powerpoint/2010/main" val="861202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6CB42-6511-4C7A-8289-11C317EA5810}" type="datetimeFigureOut">
              <a:rPr lang="en-IN" smtClean="0"/>
              <a:t>06-06-2021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309AD77-14E6-44CD-817E-B402B75D0D39}" type="slidenum">
              <a:rPr lang="en-IN" smtClean="0"/>
              <a:t>‹#›</a:t>
            </a:fld>
            <a:endParaRPr lang="en-IN" dirty="0"/>
          </a:p>
        </p:txBody>
      </p:sp>
    </p:spTree>
    <p:extLst>
      <p:ext uri="{BB962C8B-B14F-4D97-AF65-F5344CB8AC3E}">
        <p14:creationId xmlns:p14="http://schemas.microsoft.com/office/powerpoint/2010/main" val="2184864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A6CB42-6511-4C7A-8289-11C317EA5810}" type="datetimeFigureOut">
              <a:rPr lang="en-IN" smtClean="0"/>
              <a:t>06-06-2021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09AD77-14E6-44CD-817E-B402B75D0D39}" type="slidenum">
              <a:rPr lang="en-IN" smtClean="0"/>
              <a:t>‹#›</a:t>
            </a:fld>
            <a:endParaRPr lang="en-IN" dirty="0"/>
          </a:p>
        </p:txBody>
      </p:sp>
    </p:spTree>
    <p:extLst>
      <p:ext uri="{BB962C8B-B14F-4D97-AF65-F5344CB8AC3E}">
        <p14:creationId xmlns:p14="http://schemas.microsoft.com/office/powerpoint/2010/main" val="494907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A6CB42-6511-4C7A-8289-11C317EA5810}" type="datetimeFigureOut">
              <a:rPr lang="en-IN" smtClean="0"/>
              <a:t>06-06-2021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09AD77-14E6-44CD-817E-B402B75D0D39}" type="slidenum">
              <a:rPr lang="en-IN" smtClean="0"/>
              <a:t>‹#›</a:t>
            </a:fld>
            <a:endParaRPr lang="en-IN" dirty="0"/>
          </a:p>
        </p:txBody>
      </p:sp>
    </p:spTree>
    <p:extLst>
      <p:ext uri="{BB962C8B-B14F-4D97-AF65-F5344CB8AC3E}">
        <p14:creationId xmlns:p14="http://schemas.microsoft.com/office/powerpoint/2010/main" val="4135241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C9A6CB42-6511-4C7A-8289-11C317EA5810}" type="datetimeFigureOut">
              <a:rPr lang="en-IN" smtClean="0"/>
              <a:t>06-06-2021</a:t>
            </a:fld>
            <a:endParaRPr lang="en-IN"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3309AD77-14E6-44CD-817E-B402B75D0D39}" type="slidenum">
              <a:rPr lang="en-IN" smtClean="0"/>
              <a:t>‹#›</a:t>
            </a:fld>
            <a:endParaRPr lang="en-IN" dirty="0"/>
          </a:p>
        </p:txBody>
      </p:sp>
    </p:spTree>
    <p:extLst>
      <p:ext uri="{BB962C8B-B14F-4D97-AF65-F5344CB8AC3E}">
        <p14:creationId xmlns:p14="http://schemas.microsoft.com/office/powerpoint/2010/main" val="832977489"/>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 id="214748384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096B-18D5-4623-9779-812B532E6303}"/>
              </a:ext>
            </a:extLst>
          </p:cNvPr>
          <p:cNvSpPr>
            <a:spLocks noGrp="1"/>
          </p:cNvSpPr>
          <p:nvPr>
            <p:ph type="ctrTitle"/>
          </p:nvPr>
        </p:nvSpPr>
        <p:spPr>
          <a:xfrm>
            <a:off x="786952" y="754415"/>
            <a:ext cx="8825658" cy="2169424"/>
          </a:xfrm>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“A  SHORT RANGE RADAR SYSTEM USING 8051 MICROCONTROLLER ”</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sz="3600" dirty="0"/>
          </a:p>
        </p:txBody>
      </p:sp>
      <p:sp>
        <p:nvSpPr>
          <p:cNvPr id="3" name="Subtitle 2">
            <a:extLst>
              <a:ext uri="{FF2B5EF4-FFF2-40B4-BE49-F238E27FC236}">
                <a16:creationId xmlns:a16="http://schemas.microsoft.com/office/drawing/2014/main" id="{E8EFF55D-E037-4098-892E-5C6847FE80B8}"/>
              </a:ext>
            </a:extLst>
          </p:cNvPr>
          <p:cNvSpPr>
            <a:spLocks noGrp="1"/>
          </p:cNvSpPr>
          <p:nvPr>
            <p:ph type="subTitle" idx="1"/>
          </p:nvPr>
        </p:nvSpPr>
        <p:spPr>
          <a:xfrm>
            <a:off x="762000" y="3024767"/>
            <a:ext cx="9882240" cy="2836771"/>
          </a:xfrm>
        </p:spPr>
        <p:txBody>
          <a:bodyPr>
            <a:normAutofit/>
          </a:bodyPr>
          <a:lstStyle/>
          <a:p>
            <a:r>
              <a:rPr lang="en-US" sz="1600" u="sng" dirty="0">
                <a:latin typeface="Bahnschrift SemiBold" pitchFamily="34" charset="0"/>
              </a:rPr>
              <a:t>Under the Guidance of :</a:t>
            </a:r>
          </a:p>
          <a:p>
            <a:r>
              <a:rPr lang="en-US" sz="1600" b="1" dirty="0">
                <a:effectLst/>
                <a:latin typeface="Bahnschrift SemiBold" pitchFamily="34" charset="0"/>
                <a:ea typeface="Calibri" panose="020F0502020204030204" pitchFamily="34" charset="0"/>
                <a:cs typeface="Times New Roman" panose="02020603050405020304" pitchFamily="18" charset="0"/>
              </a:rPr>
              <a:t>                     </a:t>
            </a:r>
            <a:r>
              <a:rPr lang="en-US" sz="1600" b="1" dirty="0" err="1">
                <a:effectLst/>
                <a:latin typeface="Bahnschrift SemiBold" pitchFamily="34" charset="0"/>
                <a:ea typeface="Calibri" panose="020F0502020204030204" pitchFamily="34" charset="0"/>
                <a:cs typeface="Times New Roman" panose="02020603050405020304" pitchFamily="18" charset="0"/>
              </a:rPr>
              <a:t>Prof.V.M.SARDESHMUKH</a:t>
            </a:r>
            <a:endParaRPr lang="en-IN" sz="1600" dirty="0">
              <a:effectLst/>
              <a:latin typeface="Bahnschrift SemiBold" pitchFamily="34" charset="0"/>
              <a:ea typeface="Calibri" panose="020F0502020204030204" pitchFamily="34" charset="0"/>
              <a:cs typeface="Times New Roman" panose="02020603050405020304" pitchFamily="18" charset="0"/>
            </a:endParaRPr>
          </a:p>
          <a:p>
            <a:r>
              <a:rPr lang="en-IN" sz="1600" u="sng" dirty="0">
                <a:latin typeface="Bahnschrift SemiBold" pitchFamily="34" charset="0"/>
              </a:rPr>
              <a:t>PROJECT BY:</a:t>
            </a:r>
          </a:p>
          <a:p>
            <a:r>
              <a:rPr lang="en-IN" sz="1600" dirty="0">
                <a:latin typeface="Bahnschrift SemiBold" pitchFamily="34" charset="0"/>
              </a:rPr>
              <a:t>                    </a:t>
            </a:r>
            <a:r>
              <a:rPr lang="en-IN" sz="1600" dirty="0" err="1">
                <a:latin typeface="Bahnschrift SemiBold" pitchFamily="34" charset="0"/>
              </a:rPr>
              <a:t>Atul</a:t>
            </a:r>
            <a:r>
              <a:rPr lang="en-IN" sz="1600" dirty="0">
                <a:latin typeface="Bahnschrift SemiBold" pitchFamily="34" charset="0"/>
              </a:rPr>
              <a:t> </a:t>
            </a:r>
            <a:r>
              <a:rPr lang="en-IN" sz="1600" dirty="0" err="1">
                <a:latin typeface="Bahnschrift SemiBold" pitchFamily="34" charset="0"/>
              </a:rPr>
              <a:t>Dharne</a:t>
            </a:r>
            <a:r>
              <a:rPr lang="en-IN" sz="1600" dirty="0">
                <a:latin typeface="Bahnschrift SemiBold" pitchFamily="34" charset="0"/>
              </a:rPr>
              <a:t>  etTa006</a:t>
            </a:r>
          </a:p>
          <a:p>
            <a:r>
              <a:rPr lang="en-IN" sz="1600" dirty="0">
                <a:latin typeface="Bahnschrift SemiBold" pitchFamily="34" charset="0"/>
              </a:rPr>
              <a:t>                    Nikhil </a:t>
            </a:r>
            <a:r>
              <a:rPr lang="en-IN" sz="1600" dirty="0" err="1">
                <a:latin typeface="Bahnschrift SemiBold" pitchFamily="34" charset="0"/>
              </a:rPr>
              <a:t>sonje</a:t>
            </a:r>
            <a:r>
              <a:rPr lang="en-IN" sz="1600" dirty="0">
                <a:latin typeface="Bahnschrift SemiBold" pitchFamily="34" charset="0"/>
              </a:rPr>
              <a:t>  ETta008</a:t>
            </a:r>
          </a:p>
          <a:p>
            <a:r>
              <a:rPr lang="en-IN" sz="1600" dirty="0">
                <a:latin typeface="Bahnschrift SemiBold" pitchFamily="34" charset="0"/>
              </a:rPr>
              <a:t>                    </a:t>
            </a:r>
            <a:r>
              <a:rPr lang="en-IN" sz="1600" dirty="0" err="1">
                <a:latin typeface="Bahnschrift SemiBold" pitchFamily="34" charset="0"/>
              </a:rPr>
              <a:t>SankeT</a:t>
            </a:r>
            <a:r>
              <a:rPr lang="en-IN" sz="1600" dirty="0">
                <a:latin typeface="Bahnschrift SemiBold" pitchFamily="34" charset="0"/>
              </a:rPr>
              <a:t> Mallawat ETta025</a:t>
            </a:r>
          </a:p>
        </p:txBody>
      </p:sp>
      <p:pic>
        <p:nvPicPr>
          <p:cNvPr id="4" name="Picture 3">
            <a:extLst>
              <a:ext uri="{FF2B5EF4-FFF2-40B4-BE49-F238E27FC236}">
                <a16:creationId xmlns:a16="http://schemas.microsoft.com/office/drawing/2014/main" id="{E81FD5B1-3811-415B-8A9A-38535E573720}"/>
              </a:ext>
            </a:extLst>
          </p:cNvPr>
          <p:cNvPicPr>
            <a:picLocks noChangeAspect="1"/>
          </p:cNvPicPr>
          <p:nvPr/>
        </p:nvPicPr>
        <p:blipFill>
          <a:blip r:embed="rId2"/>
          <a:stretch>
            <a:fillRect/>
          </a:stretch>
        </p:blipFill>
        <p:spPr>
          <a:xfrm>
            <a:off x="9139154" y="473505"/>
            <a:ext cx="2560542" cy="1365622"/>
          </a:xfrm>
          <a:prstGeom prst="rect">
            <a:avLst/>
          </a:prstGeom>
        </p:spPr>
      </p:pic>
    </p:spTree>
    <p:extLst>
      <p:ext uri="{BB962C8B-B14F-4D97-AF65-F5344CB8AC3E}">
        <p14:creationId xmlns:p14="http://schemas.microsoft.com/office/powerpoint/2010/main" val="883802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Eras Bold ITC" pitchFamily="34" charset="0"/>
              </a:rPr>
              <a:t>LCD display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35494" y="2568941"/>
            <a:ext cx="4762500" cy="2894013"/>
          </a:xfrm>
        </p:spPr>
      </p:pic>
      <p:sp>
        <p:nvSpPr>
          <p:cNvPr id="3" name="Rectangle 2"/>
          <p:cNvSpPr/>
          <p:nvPr/>
        </p:nvSpPr>
        <p:spPr>
          <a:xfrm>
            <a:off x="689114" y="2730093"/>
            <a:ext cx="5950226" cy="2862322"/>
          </a:xfrm>
          <a:prstGeom prst="rect">
            <a:avLst/>
          </a:prstGeom>
        </p:spPr>
        <p:txBody>
          <a:bodyPr wrap="square">
            <a:spAutoFit/>
          </a:bodyPr>
          <a:lstStyle/>
          <a:p>
            <a:pPr marL="285750" indent="-285750">
              <a:lnSpc>
                <a:spcPct val="200000"/>
              </a:lnSpc>
              <a:buFont typeface="Wingdings" panose="05000000000000000000" pitchFamily="2" charset="2"/>
              <a:buChar char="Ø"/>
            </a:pPr>
            <a:r>
              <a:rPr lang="en-US" dirty="0">
                <a:latin typeface="Myanmar Text" pitchFamily="34" charset="0"/>
                <a:cs typeface="Myanmar Text" pitchFamily="34" charset="0"/>
              </a:rPr>
              <a:t>16*2 Liquid Crystal Display [LCD]</a:t>
            </a:r>
          </a:p>
          <a:p>
            <a:pPr marL="285750" indent="-285750">
              <a:lnSpc>
                <a:spcPct val="200000"/>
              </a:lnSpc>
              <a:buFont typeface="Wingdings" panose="05000000000000000000" pitchFamily="2" charset="2"/>
              <a:buChar char="Ø"/>
            </a:pPr>
            <a:r>
              <a:rPr lang="en-US" dirty="0">
                <a:latin typeface="Myanmar Text" pitchFamily="34" charset="0"/>
                <a:cs typeface="Myanmar Text" pitchFamily="34" charset="0"/>
              </a:rPr>
              <a:t>Operating Voltage is 5V</a:t>
            </a:r>
          </a:p>
          <a:p>
            <a:pPr marL="285750" indent="-285750">
              <a:lnSpc>
                <a:spcPct val="200000"/>
              </a:lnSpc>
              <a:buFont typeface="Wingdings" panose="05000000000000000000" pitchFamily="2" charset="2"/>
              <a:buChar char="Ø"/>
            </a:pPr>
            <a:r>
              <a:rPr lang="en-US" dirty="0">
                <a:latin typeface="Myanmar Text" pitchFamily="34" charset="0"/>
                <a:cs typeface="Myanmar Text" pitchFamily="34" charset="0"/>
              </a:rPr>
              <a:t>No. of Pins 16 Pins</a:t>
            </a:r>
          </a:p>
          <a:p>
            <a:pPr marL="285750" indent="-285750">
              <a:lnSpc>
                <a:spcPct val="200000"/>
              </a:lnSpc>
              <a:buFont typeface="Wingdings" panose="05000000000000000000" pitchFamily="2" charset="2"/>
              <a:buChar char="Ø"/>
            </a:pPr>
            <a:r>
              <a:rPr lang="en-US" dirty="0">
                <a:latin typeface="Myanmar Text" pitchFamily="34" charset="0"/>
                <a:cs typeface="Myanmar Text" pitchFamily="34" charset="0"/>
              </a:rPr>
              <a:t>VCC, GND, RS, EN, R/Ŵ, 8 Data Pins, 2 back light LED,POT</a:t>
            </a:r>
          </a:p>
        </p:txBody>
      </p:sp>
    </p:spTree>
    <p:extLst>
      <p:ext uri="{BB962C8B-B14F-4D97-AF65-F5344CB8AC3E}">
        <p14:creationId xmlns:p14="http://schemas.microsoft.com/office/powerpoint/2010/main" val="4281153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Eras Bold ITC" pitchFamily="34" charset="0"/>
              </a:rPr>
              <a:t>Buzzer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59579" y="2556607"/>
            <a:ext cx="3416300" cy="3416300"/>
          </a:xfrm>
        </p:spPr>
      </p:pic>
      <p:sp>
        <p:nvSpPr>
          <p:cNvPr id="5" name="Rectangle 4"/>
          <p:cNvSpPr/>
          <p:nvPr/>
        </p:nvSpPr>
        <p:spPr>
          <a:xfrm>
            <a:off x="762000" y="3105835"/>
            <a:ext cx="5978770" cy="1685077"/>
          </a:xfrm>
          <a:prstGeom prst="rect">
            <a:avLst/>
          </a:prstGeom>
        </p:spPr>
        <p:txBody>
          <a:bodyPr wrap="square">
            <a:spAutoFit/>
          </a:bodyPr>
          <a:lstStyle/>
          <a:p>
            <a:pPr marL="285750" indent="-285750">
              <a:lnSpc>
                <a:spcPct val="200000"/>
              </a:lnSpc>
              <a:buFont typeface="Wingdings" panose="05000000000000000000" pitchFamily="2" charset="2"/>
              <a:buChar char="Ø"/>
            </a:pPr>
            <a:r>
              <a:rPr lang="en-US" dirty="0">
                <a:latin typeface="Myanmar Text" pitchFamily="34" charset="0"/>
                <a:cs typeface="Myanmar Text" pitchFamily="34" charset="0"/>
              </a:rPr>
              <a:t>A buzzer or beeper is an audio signaling device.</a:t>
            </a:r>
          </a:p>
          <a:p>
            <a:pPr marL="285750" indent="-285750">
              <a:lnSpc>
                <a:spcPct val="200000"/>
              </a:lnSpc>
              <a:buFont typeface="Wingdings" panose="05000000000000000000" pitchFamily="2" charset="2"/>
              <a:buChar char="Ø"/>
            </a:pPr>
            <a:r>
              <a:rPr lang="en-US" dirty="0">
                <a:latin typeface="Myanmar Text" pitchFamily="34" charset="0"/>
                <a:cs typeface="Myanmar Text" pitchFamily="34" charset="0"/>
              </a:rPr>
              <a:t>It Consist of 2 pin  VCC and GND. </a:t>
            </a:r>
          </a:p>
          <a:p>
            <a:pPr marL="285750" indent="-285750">
              <a:lnSpc>
                <a:spcPct val="200000"/>
              </a:lnSpc>
              <a:buFont typeface="Wingdings" panose="05000000000000000000" pitchFamily="2" charset="2"/>
              <a:buChar char="Ø"/>
            </a:pPr>
            <a:r>
              <a:rPr lang="en-US" dirty="0">
                <a:latin typeface="Myanmar Text" pitchFamily="34" charset="0"/>
                <a:cs typeface="Myanmar Text" pitchFamily="34" charset="0"/>
              </a:rPr>
              <a:t>Operating Voltage is 5v.</a:t>
            </a:r>
          </a:p>
        </p:txBody>
      </p:sp>
    </p:spTree>
    <p:extLst>
      <p:ext uri="{BB962C8B-B14F-4D97-AF65-F5344CB8AC3E}">
        <p14:creationId xmlns:p14="http://schemas.microsoft.com/office/powerpoint/2010/main" val="4076975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FCC20-6A74-4D87-91FF-96002EB31E5A}"/>
              </a:ext>
            </a:extLst>
          </p:cNvPr>
          <p:cNvSpPr>
            <a:spLocks noGrp="1"/>
          </p:cNvSpPr>
          <p:nvPr>
            <p:ph type="title"/>
          </p:nvPr>
        </p:nvSpPr>
        <p:spPr>
          <a:xfrm>
            <a:off x="1035684" y="838200"/>
            <a:ext cx="8761413" cy="706964"/>
          </a:xfrm>
        </p:spPr>
        <p:txBody>
          <a:bodyPr/>
          <a:lstStyle/>
          <a:p>
            <a:r>
              <a:rPr lang="en-IN" sz="3200" b="0" i="0" u="none" strike="noStrike" baseline="0" dirty="0">
                <a:latin typeface="Eras Bold ITC" pitchFamily="34" charset="0"/>
              </a:rPr>
              <a:t>System Architecture</a:t>
            </a:r>
            <a:endParaRPr lang="en-IN" sz="3200" dirty="0">
              <a:latin typeface="Eras Bold ITC" pitchFamily="34" charset="0"/>
            </a:endParaRPr>
          </a:p>
        </p:txBody>
      </p:sp>
      <p:pic>
        <p:nvPicPr>
          <p:cNvPr id="5" name="Content Placeholder 4">
            <a:extLst>
              <a:ext uri="{FF2B5EF4-FFF2-40B4-BE49-F238E27FC236}">
                <a16:creationId xmlns:a16="http://schemas.microsoft.com/office/drawing/2014/main" id="{10029A78-C377-4238-B0AE-759D2AF339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4279" y="2390068"/>
            <a:ext cx="6745216" cy="4183010"/>
          </a:xfrm>
        </p:spPr>
      </p:pic>
      <p:sp>
        <p:nvSpPr>
          <p:cNvPr id="8" name="TextBox 7">
            <a:extLst>
              <a:ext uri="{FF2B5EF4-FFF2-40B4-BE49-F238E27FC236}">
                <a16:creationId xmlns:a16="http://schemas.microsoft.com/office/drawing/2014/main" id="{4F710D97-148E-4695-82F3-A6A4BF0D4300}"/>
              </a:ext>
            </a:extLst>
          </p:cNvPr>
          <p:cNvSpPr txBox="1"/>
          <p:nvPr/>
        </p:nvSpPr>
        <p:spPr>
          <a:xfrm flipH="1">
            <a:off x="889910" y="2776898"/>
            <a:ext cx="3390542" cy="130420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solidFill>
                  <a:schemeClr val="tx1">
                    <a:lumMod val="85000"/>
                    <a:lumOff val="15000"/>
                  </a:schemeClr>
                </a:solidFill>
                <a:latin typeface="Myanmar Text" panose="020B0502040204020203" pitchFamily="34" charset="0"/>
                <a:cs typeface="Myanmar Text" panose="020B0502040204020203" pitchFamily="34" charset="0"/>
              </a:rPr>
              <a:t>The System Architecture of the Short Range Radar System </a:t>
            </a:r>
            <a:r>
              <a:rPr lang="en-US" dirty="0">
                <a:solidFill>
                  <a:schemeClr val="tx1">
                    <a:lumMod val="85000"/>
                    <a:lumOff val="15000"/>
                  </a:schemeClr>
                </a:solidFill>
              </a:rPr>
              <a:t>. </a:t>
            </a:r>
          </a:p>
        </p:txBody>
      </p:sp>
      <p:sp>
        <p:nvSpPr>
          <p:cNvPr id="9" name="TextBox 8">
            <a:extLst>
              <a:ext uri="{FF2B5EF4-FFF2-40B4-BE49-F238E27FC236}">
                <a16:creationId xmlns:a16="http://schemas.microsoft.com/office/drawing/2014/main" id="{3DDB7E8A-13F6-409A-8C14-99A08BD1F9D8}"/>
              </a:ext>
            </a:extLst>
          </p:cNvPr>
          <p:cNvSpPr txBox="1"/>
          <p:nvPr/>
        </p:nvSpPr>
        <p:spPr>
          <a:xfrm>
            <a:off x="889910" y="4481573"/>
            <a:ext cx="3244768"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tx1">
                    <a:lumMod val="85000"/>
                    <a:lumOff val="15000"/>
                  </a:schemeClr>
                </a:solidFill>
                <a:latin typeface="Myanmar Text" panose="020B0502040204020203" pitchFamily="34" charset="0"/>
                <a:cs typeface="Myanmar Text" panose="020B0502040204020203" pitchFamily="34" charset="0"/>
              </a:rPr>
              <a:t>For simulation we use proteus software and for coding we use </a:t>
            </a:r>
            <a:r>
              <a:rPr lang="en-US" dirty="0" err="1">
                <a:solidFill>
                  <a:schemeClr val="tx1">
                    <a:lumMod val="85000"/>
                    <a:lumOff val="15000"/>
                  </a:schemeClr>
                </a:solidFill>
                <a:latin typeface="Myanmar Text" panose="020B0502040204020203" pitchFamily="34" charset="0"/>
                <a:cs typeface="Myanmar Text" panose="020B0502040204020203" pitchFamily="34" charset="0"/>
              </a:rPr>
              <a:t>keil</a:t>
            </a:r>
            <a:r>
              <a:rPr lang="en-US" dirty="0">
                <a:solidFill>
                  <a:schemeClr val="tx1">
                    <a:lumMod val="85000"/>
                    <a:lumOff val="15000"/>
                  </a:schemeClr>
                </a:solidFill>
                <a:latin typeface="Myanmar Text" panose="020B0502040204020203" pitchFamily="34" charset="0"/>
                <a:cs typeface="Myanmar Text" panose="020B0502040204020203" pitchFamily="34" charset="0"/>
              </a:rPr>
              <a:t> v.3.</a:t>
            </a:r>
            <a:endParaRPr lang="en-IN" dirty="0">
              <a:solidFill>
                <a:schemeClr val="tx1">
                  <a:lumMod val="85000"/>
                  <a:lumOff val="15000"/>
                </a:schemeClr>
              </a:solidFill>
              <a:latin typeface="Myanmar Text" panose="020B0502040204020203" pitchFamily="34" charset="0"/>
              <a:cs typeface="Myanmar Text" panose="020B0502040204020203" pitchFamily="34" charset="0"/>
            </a:endParaRPr>
          </a:p>
        </p:txBody>
      </p:sp>
    </p:spTree>
    <p:extLst>
      <p:ext uri="{BB962C8B-B14F-4D97-AF65-F5344CB8AC3E}">
        <p14:creationId xmlns:p14="http://schemas.microsoft.com/office/powerpoint/2010/main" val="2953602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Eras Bold ITC" pitchFamily="34" charset="0"/>
              </a:rPr>
              <a:t>PCB Layout &amp; 3D view</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322" y="2638670"/>
            <a:ext cx="4056185" cy="360973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2672" y="2708031"/>
            <a:ext cx="4234219" cy="3540370"/>
          </a:xfrm>
          <a:prstGeom prst="rect">
            <a:avLst/>
          </a:prstGeom>
        </p:spPr>
      </p:pic>
    </p:spTree>
    <p:extLst>
      <p:ext uri="{BB962C8B-B14F-4D97-AF65-F5344CB8AC3E}">
        <p14:creationId xmlns:p14="http://schemas.microsoft.com/office/powerpoint/2010/main" val="1603629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505A9-EAA7-4623-9518-53B2D710CC59}"/>
              </a:ext>
            </a:extLst>
          </p:cNvPr>
          <p:cNvSpPr>
            <a:spLocks noGrp="1"/>
          </p:cNvSpPr>
          <p:nvPr>
            <p:ph type="title"/>
          </p:nvPr>
        </p:nvSpPr>
        <p:spPr/>
        <p:txBody>
          <a:bodyPr/>
          <a:lstStyle/>
          <a:p>
            <a:r>
              <a:rPr lang="en-IN" sz="3200" b="0" i="0" u="none" strike="noStrike" baseline="0" dirty="0">
                <a:latin typeface="Eras Bold ITC" pitchFamily="34" charset="0"/>
              </a:rPr>
              <a:t>Implementation Details</a:t>
            </a:r>
            <a:endParaRPr lang="en-IN" sz="3200" dirty="0">
              <a:latin typeface="Eras Bold ITC" pitchFamily="34" charset="0"/>
            </a:endParaRPr>
          </a:p>
        </p:txBody>
      </p:sp>
      <p:sp>
        <p:nvSpPr>
          <p:cNvPr id="3" name="Content Placeholder 2">
            <a:extLst>
              <a:ext uri="{FF2B5EF4-FFF2-40B4-BE49-F238E27FC236}">
                <a16:creationId xmlns:a16="http://schemas.microsoft.com/office/drawing/2014/main" id="{F865C017-01B9-4A67-A375-4520C8A3A853}"/>
              </a:ext>
            </a:extLst>
          </p:cNvPr>
          <p:cNvSpPr>
            <a:spLocks noGrp="1"/>
          </p:cNvSpPr>
          <p:nvPr>
            <p:ph idx="1"/>
          </p:nvPr>
        </p:nvSpPr>
        <p:spPr>
          <a:xfrm>
            <a:off x="1154955" y="2485291"/>
            <a:ext cx="8973784" cy="3995021"/>
          </a:xfrm>
        </p:spPr>
        <p:txBody>
          <a:bodyPr>
            <a:normAutofit/>
          </a:bodyPr>
          <a:lstStyle/>
          <a:p>
            <a:pPr algn="just">
              <a:lnSpc>
                <a:spcPct val="200000"/>
              </a:lnSpc>
              <a:buFont typeface="Wingdings" panose="05000000000000000000" pitchFamily="2" charset="2"/>
              <a:buChar char="Ø"/>
            </a:pPr>
            <a:r>
              <a:rPr lang="en-US" b="0" i="0" u="none" strike="noStrike" baseline="0" dirty="0">
                <a:solidFill>
                  <a:schemeClr val="tx1">
                    <a:lumMod val="85000"/>
                    <a:lumOff val="15000"/>
                  </a:schemeClr>
                </a:solidFill>
                <a:latin typeface="Myanmar Text" pitchFamily="34" charset="0"/>
                <a:cs typeface="Myanmar Text" pitchFamily="34" charset="0"/>
              </a:rPr>
              <a:t>1. The HC-SR04 module has ultrasonic transmitter, receiver and control circuit on a single board. The module has only 4 pins, </a:t>
            </a:r>
            <a:r>
              <a:rPr lang="en-US" b="0" i="0" u="none" strike="noStrike" baseline="0" dirty="0" err="1">
                <a:solidFill>
                  <a:schemeClr val="tx1">
                    <a:lumMod val="85000"/>
                    <a:lumOff val="15000"/>
                  </a:schemeClr>
                </a:solidFill>
                <a:latin typeface="Myanmar Text" pitchFamily="34" charset="0"/>
                <a:cs typeface="Myanmar Text" pitchFamily="34" charset="0"/>
              </a:rPr>
              <a:t>Vcc</a:t>
            </a:r>
            <a:r>
              <a:rPr lang="en-US" b="0" i="0" u="none" strike="noStrike" baseline="0" dirty="0">
                <a:solidFill>
                  <a:schemeClr val="tx1">
                    <a:lumMod val="85000"/>
                    <a:lumOff val="15000"/>
                  </a:schemeClr>
                </a:solidFill>
                <a:latin typeface="Myanmar Text" pitchFamily="34" charset="0"/>
                <a:cs typeface="Myanmar Text" pitchFamily="34" charset="0"/>
              </a:rPr>
              <a:t>, </a:t>
            </a:r>
            <a:r>
              <a:rPr lang="en-US" b="0" i="0" u="none" strike="noStrike" baseline="0" dirty="0" err="1">
                <a:solidFill>
                  <a:schemeClr val="tx1">
                    <a:lumMod val="85000"/>
                    <a:lumOff val="15000"/>
                  </a:schemeClr>
                </a:solidFill>
                <a:latin typeface="Myanmar Text" pitchFamily="34" charset="0"/>
                <a:cs typeface="Myanmar Text" pitchFamily="34" charset="0"/>
              </a:rPr>
              <a:t>Gnd</a:t>
            </a:r>
            <a:r>
              <a:rPr lang="en-US" b="0" i="0" u="none" strike="noStrike" baseline="0" dirty="0">
                <a:solidFill>
                  <a:schemeClr val="tx1">
                    <a:lumMod val="85000"/>
                    <a:lumOff val="15000"/>
                  </a:schemeClr>
                </a:solidFill>
                <a:latin typeface="Myanmar Text" pitchFamily="34" charset="0"/>
                <a:cs typeface="Myanmar Text" pitchFamily="34" charset="0"/>
              </a:rPr>
              <a:t>, Trig and Echo.</a:t>
            </a:r>
          </a:p>
          <a:p>
            <a:pPr algn="just">
              <a:lnSpc>
                <a:spcPct val="200000"/>
              </a:lnSpc>
              <a:buFont typeface="Wingdings" panose="05000000000000000000" pitchFamily="2" charset="2"/>
              <a:buChar char="Ø"/>
            </a:pPr>
            <a:r>
              <a:rPr lang="en-US" b="0" i="0" u="none" strike="noStrike" baseline="0" dirty="0">
                <a:solidFill>
                  <a:schemeClr val="tx1">
                    <a:lumMod val="85000"/>
                    <a:lumOff val="15000"/>
                  </a:schemeClr>
                </a:solidFill>
                <a:latin typeface="Myanmar Text" pitchFamily="34" charset="0"/>
                <a:cs typeface="Myanmar Text" pitchFamily="34" charset="0"/>
              </a:rPr>
              <a:t>2. When a pulse of 10sec or more is given to the Trig pin, 8 pulses of 40 kHz are generated. After this, the Echo pin is made high by the control circuit in the module.</a:t>
            </a:r>
          </a:p>
          <a:p>
            <a:pPr algn="just">
              <a:lnSpc>
                <a:spcPct val="200000"/>
              </a:lnSpc>
              <a:buFont typeface="Wingdings" panose="05000000000000000000" pitchFamily="2" charset="2"/>
              <a:buChar char="Ø"/>
            </a:pPr>
            <a:r>
              <a:rPr lang="en-US" b="0" i="0" u="none" strike="noStrike" baseline="0" dirty="0">
                <a:solidFill>
                  <a:schemeClr val="tx1">
                    <a:lumMod val="85000"/>
                    <a:lumOff val="15000"/>
                  </a:schemeClr>
                </a:solidFill>
                <a:latin typeface="Myanmar Text" pitchFamily="34" charset="0"/>
                <a:cs typeface="Myanmar Text" pitchFamily="34" charset="0"/>
              </a:rPr>
              <a:t>3. Echo pin remains high till it gets echo signal of the transmitted pulses back.</a:t>
            </a:r>
          </a:p>
          <a:p>
            <a:endParaRPr lang="en-IN" dirty="0">
              <a:latin typeface="Myanmar Text" pitchFamily="34" charset="0"/>
              <a:cs typeface="Myanmar Text" pitchFamily="34" charset="0"/>
            </a:endParaRPr>
          </a:p>
        </p:txBody>
      </p:sp>
    </p:spTree>
    <p:extLst>
      <p:ext uri="{BB962C8B-B14F-4D97-AF65-F5344CB8AC3E}">
        <p14:creationId xmlns:p14="http://schemas.microsoft.com/office/powerpoint/2010/main" val="1676990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987C9-2D84-4555-A681-AB07673BC2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255E29-191A-4DB8-A2B2-5930A917BBF2}"/>
              </a:ext>
            </a:extLst>
          </p:cNvPr>
          <p:cNvSpPr>
            <a:spLocks noGrp="1"/>
          </p:cNvSpPr>
          <p:nvPr>
            <p:ph idx="1"/>
          </p:nvPr>
        </p:nvSpPr>
        <p:spPr>
          <a:xfrm>
            <a:off x="1154954" y="2789031"/>
            <a:ext cx="8761412" cy="3416300"/>
          </a:xfrm>
        </p:spPr>
        <p:txBody>
          <a:bodyPr/>
          <a:lstStyle/>
          <a:p>
            <a:pPr>
              <a:buFont typeface="Wingdings" panose="05000000000000000000" pitchFamily="2" charset="2"/>
              <a:buChar char="Ø"/>
            </a:pPr>
            <a:r>
              <a:rPr lang="en-US" b="0" i="0" u="none" strike="noStrike" baseline="0" dirty="0">
                <a:solidFill>
                  <a:schemeClr val="tx1">
                    <a:lumMod val="85000"/>
                    <a:lumOff val="15000"/>
                  </a:schemeClr>
                </a:solidFill>
                <a:latin typeface="Myanmar Text" pitchFamily="34" charset="0"/>
                <a:cs typeface="Myanmar Text" pitchFamily="34" charset="0"/>
              </a:rPr>
              <a:t>4.The time for which the echo pin remains high, i.e. the width of the Echo pin gives the time taken for generated ultrasonic sound to travel towards the object and return.</a:t>
            </a:r>
          </a:p>
          <a:p>
            <a:pPr marL="0" indent="0">
              <a:buNone/>
            </a:pPr>
            <a:endParaRPr lang="en-US" dirty="0">
              <a:solidFill>
                <a:schemeClr val="tx1">
                  <a:lumMod val="85000"/>
                  <a:lumOff val="15000"/>
                </a:schemeClr>
              </a:solidFill>
              <a:latin typeface="Myanmar Text" pitchFamily="34" charset="0"/>
              <a:cs typeface="Myanmar Text" pitchFamily="34" charset="0"/>
            </a:endParaRPr>
          </a:p>
          <a:p>
            <a:pPr>
              <a:buFont typeface="Wingdings" panose="05000000000000000000" pitchFamily="2" charset="2"/>
              <a:buChar char="Ø"/>
            </a:pPr>
            <a:r>
              <a:rPr lang="en-US" b="0" i="0" u="none" strike="noStrike" baseline="0" dirty="0">
                <a:solidFill>
                  <a:schemeClr val="tx1">
                    <a:lumMod val="85000"/>
                    <a:lumOff val="15000"/>
                  </a:schemeClr>
                </a:solidFill>
                <a:latin typeface="Myanmar Text" pitchFamily="34" charset="0"/>
                <a:cs typeface="Myanmar Text" pitchFamily="34" charset="0"/>
              </a:rPr>
              <a:t>5. Using this time and the speed of sound in air, we can </a:t>
            </a:r>
            <a:r>
              <a:rPr lang="en-US" dirty="0">
                <a:solidFill>
                  <a:schemeClr val="tx1">
                    <a:lumMod val="85000"/>
                    <a:lumOff val="15000"/>
                  </a:schemeClr>
                </a:solidFill>
                <a:latin typeface="Myanmar Text" panose="020B0502040204020203" pitchFamily="34" charset="0"/>
                <a:cs typeface="Myanmar Text" pitchFamily="34" charset="0"/>
              </a:rPr>
              <a:t>add</a:t>
            </a:r>
            <a:r>
              <a:rPr lang="en-US" b="0" i="0" u="none" strike="noStrike" baseline="0" dirty="0">
                <a:solidFill>
                  <a:schemeClr val="tx1">
                    <a:lumMod val="85000"/>
                    <a:lumOff val="15000"/>
                  </a:schemeClr>
                </a:solidFill>
                <a:latin typeface="Myanmar Text" panose="020B0502040204020203" pitchFamily="34" charset="0"/>
                <a:cs typeface="Myanmar Text" pitchFamily="34" charset="0"/>
              </a:rPr>
              <a:t> the distance of the object</a:t>
            </a:r>
            <a:r>
              <a:rPr lang="en-US" b="0" i="0" u="none" strike="noStrike" dirty="0">
                <a:solidFill>
                  <a:schemeClr val="tx1">
                    <a:lumMod val="85000"/>
                    <a:lumOff val="15000"/>
                  </a:schemeClr>
                </a:solidFill>
                <a:latin typeface="Myanmar Text" panose="020B0502040204020203" pitchFamily="34" charset="0"/>
                <a:cs typeface="Myanmar Text" pitchFamily="34" charset="0"/>
              </a:rPr>
              <a:t> </a:t>
            </a:r>
            <a:r>
              <a:rPr lang="en-US" b="0" i="0" u="none" strike="noStrike" baseline="0" dirty="0">
                <a:solidFill>
                  <a:schemeClr val="tx1">
                    <a:lumMod val="85000"/>
                    <a:lumOff val="15000"/>
                  </a:schemeClr>
                </a:solidFill>
                <a:latin typeface="Myanmar Text" panose="020B0502040204020203" pitchFamily="34" charset="0"/>
                <a:cs typeface="Myanmar Text" pitchFamily="34" charset="0"/>
              </a:rPr>
              <a:t>using a simple formula for distance using speed and time.</a:t>
            </a:r>
            <a:r>
              <a:rPr lang="en-IN" dirty="0">
                <a:solidFill>
                  <a:schemeClr val="tx1">
                    <a:lumMod val="85000"/>
                    <a:lumOff val="15000"/>
                  </a:schemeClr>
                </a:solidFill>
                <a:effectLst/>
                <a:latin typeface="Myanmar Text" panose="020B0502040204020203" pitchFamily="34" charset="0"/>
                <a:ea typeface="Calibri" panose="020F0502020204030204" pitchFamily="34" charset="0"/>
                <a:cs typeface="Myanmar Text" pitchFamily="34" charset="0"/>
              </a:rPr>
              <a:t> </a:t>
            </a:r>
          </a:p>
          <a:p>
            <a:endParaRPr lang="en-IN" dirty="0">
              <a:solidFill>
                <a:schemeClr val="tx1">
                  <a:lumMod val="85000"/>
                  <a:lumOff val="15000"/>
                </a:schemeClr>
              </a:solidFill>
              <a:latin typeface="Myanmar Text" panose="020B0502040204020203" pitchFamily="34" charset="0"/>
              <a:ea typeface="Calibri" panose="020F0502020204030204" pitchFamily="34" charset="0"/>
              <a:cs typeface="Myanmar Text" pitchFamily="34" charset="0"/>
            </a:endParaRPr>
          </a:p>
          <a:p>
            <a:pPr>
              <a:buFont typeface="Wingdings" panose="05000000000000000000" pitchFamily="2" charset="2"/>
              <a:buChar char="Ø"/>
            </a:pPr>
            <a:r>
              <a:rPr lang="en-IN" dirty="0">
                <a:solidFill>
                  <a:schemeClr val="tx1">
                    <a:lumMod val="85000"/>
                    <a:lumOff val="15000"/>
                  </a:schemeClr>
                </a:solidFill>
                <a:effectLst/>
                <a:latin typeface="Myanmar Text" panose="020B0502040204020203" pitchFamily="34" charset="0"/>
                <a:ea typeface="Calibri" panose="020F0502020204030204" pitchFamily="34" charset="0"/>
                <a:cs typeface="Myanmar Text" pitchFamily="34" charset="0"/>
              </a:rPr>
              <a:t>6.The distance displayed on LCD and the LED and Buzzer was ring</a:t>
            </a:r>
            <a:r>
              <a:rPr lang="en-IN" dirty="0">
                <a:solidFill>
                  <a:schemeClr val="tx1">
                    <a:lumMod val="85000"/>
                    <a:lumOff val="15000"/>
                  </a:schemeClr>
                </a:solidFill>
                <a:latin typeface="Myanmar Text" panose="020B0502040204020203" pitchFamily="34" charset="0"/>
                <a:ea typeface="Calibri" panose="020F0502020204030204" pitchFamily="34" charset="0"/>
                <a:cs typeface="Myanmar Text" pitchFamily="34" charset="0"/>
              </a:rPr>
              <a:t> as the  obstacles come closer to the Range.</a:t>
            </a:r>
            <a:r>
              <a:rPr lang="en-IN" dirty="0">
                <a:solidFill>
                  <a:schemeClr val="tx1">
                    <a:lumMod val="85000"/>
                    <a:lumOff val="15000"/>
                  </a:schemeClr>
                </a:solidFill>
                <a:effectLst/>
                <a:latin typeface="Myanmar Text" panose="020B0502040204020203" pitchFamily="34" charset="0"/>
                <a:ea typeface="Calibri" panose="020F0502020204030204" pitchFamily="34" charset="0"/>
                <a:cs typeface="Myanmar Text" pitchFamily="34" charset="0"/>
              </a:rPr>
              <a:t> </a:t>
            </a:r>
          </a:p>
          <a:p>
            <a:endParaRPr lang="en-IN" dirty="0"/>
          </a:p>
        </p:txBody>
      </p:sp>
    </p:spTree>
    <p:extLst>
      <p:ext uri="{BB962C8B-B14F-4D97-AF65-F5344CB8AC3E}">
        <p14:creationId xmlns:p14="http://schemas.microsoft.com/office/powerpoint/2010/main" val="929036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E620-1A2E-4753-894E-9C0B53EC1AE7}"/>
              </a:ext>
            </a:extLst>
          </p:cNvPr>
          <p:cNvSpPr>
            <a:spLocks noGrp="1"/>
          </p:cNvSpPr>
          <p:nvPr>
            <p:ph type="title"/>
          </p:nvPr>
        </p:nvSpPr>
        <p:spPr/>
        <p:txBody>
          <a:bodyPr/>
          <a:lstStyle/>
          <a:p>
            <a:r>
              <a:rPr lang="en-IN" sz="3200" b="0" i="0" u="none" strike="noStrike" baseline="0" dirty="0">
                <a:latin typeface="Eras Bold ITC" panose="020B0907030504020204" pitchFamily="34" charset="0"/>
              </a:rPr>
              <a:t>Algorithm</a:t>
            </a:r>
            <a:endParaRPr lang="en-IN" sz="3200" dirty="0">
              <a:latin typeface="Eras Bold ITC" panose="020B0907030504020204" pitchFamily="34" charset="0"/>
            </a:endParaRPr>
          </a:p>
        </p:txBody>
      </p:sp>
      <p:sp>
        <p:nvSpPr>
          <p:cNvPr id="3" name="Content Placeholder 2">
            <a:extLst>
              <a:ext uri="{FF2B5EF4-FFF2-40B4-BE49-F238E27FC236}">
                <a16:creationId xmlns:a16="http://schemas.microsoft.com/office/drawing/2014/main" id="{E735B658-0741-45FA-A1B5-033DEA4D03F7}"/>
              </a:ext>
            </a:extLst>
          </p:cNvPr>
          <p:cNvSpPr>
            <a:spLocks noGrp="1"/>
          </p:cNvSpPr>
          <p:nvPr>
            <p:ph idx="1"/>
          </p:nvPr>
        </p:nvSpPr>
        <p:spPr/>
        <p:txBody>
          <a:bodyPr numCol="1">
            <a:normAutofit lnSpcReduction="10000"/>
          </a:bodyPr>
          <a:lstStyle/>
          <a:p>
            <a:pPr marL="0" indent="0" algn="l">
              <a:buNone/>
            </a:pPr>
            <a:r>
              <a:rPr lang="en-US" sz="1800" b="0" i="0" u="none" strike="noStrike" baseline="0" dirty="0">
                <a:latin typeface="Myanmar Text" panose="020B0502040204020203" pitchFamily="34" charset="0"/>
                <a:cs typeface="Myanmar Text" panose="020B0502040204020203" pitchFamily="34" charset="0"/>
              </a:rPr>
              <a:t>The algorithm for finding the distance uses the following algorithm:</a:t>
            </a:r>
            <a:endParaRPr lang="en-IN" sz="1800" b="0" i="0" u="none" strike="noStrike" baseline="0" dirty="0">
              <a:latin typeface="Myanmar Text" panose="020B0502040204020203" pitchFamily="34" charset="0"/>
              <a:cs typeface="Myanmar Text" panose="020B0502040204020203" pitchFamily="34" charset="0"/>
            </a:endParaRPr>
          </a:p>
          <a:p>
            <a:pPr algn="l"/>
            <a:r>
              <a:rPr lang="en-IN" sz="1800" b="0" i="0" u="none" strike="noStrike" baseline="0" dirty="0">
                <a:latin typeface="Myanmar Text" panose="020B0502040204020203" pitchFamily="34" charset="0"/>
                <a:cs typeface="Myanmar Text" panose="020B0502040204020203" pitchFamily="34" charset="0"/>
              </a:rPr>
              <a:t>Initialize the LCD.</a:t>
            </a:r>
            <a:endParaRPr lang="en-US" dirty="0">
              <a:latin typeface="Myanmar Text" panose="020B0502040204020203" pitchFamily="34" charset="0"/>
              <a:cs typeface="Myanmar Text" panose="020B0502040204020203" pitchFamily="34" charset="0"/>
            </a:endParaRPr>
          </a:p>
          <a:p>
            <a:pPr algn="l"/>
            <a:r>
              <a:rPr lang="en-US" sz="1800" b="0" i="0" u="none" strike="noStrike" baseline="0" dirty="0">
                <a:latin typeface="Myanmar Text" panose="020B0502040204020203" pitchFamily="34" charset="0"/>
                <a:cs typeface="Myanmar Text" panose="020B0502040204020203" pitchFamily="34" charset="0"/>
              </a:rPr>
              <a:t>Initialize the timer registers</a:t>
            </a:r>
          </a:p>
          <a:p>
            <a:pPr algn="l"/>
            <a:r>
              <a:rPr lang="en-US" sz="1800" b="0" i="0" u="none" strike="noStrike" baseline="0" dirty="0">
                <a:latin typeface="Myanmar Text" panose="020B0502040204020203" pitchFamily="34" charset="0"/>
                <a:cs typeface="Myanmar Text" panose="020B0502040204020203" pitchFamily="34" charset="0"/>
              </a:rPr>
              <a:t>Call get range subroutine.</a:t>
            </a:r>
          </a:p>
          <a:p>
            <a:r>
              <a:rPr lang="en-IN" sz="1800" b="0" i="0" u="none" strike="noStrike" baseline="0" dirty="0">
                <a:latin typeface="Myanmar Text" panose="020B0502040204020203" pitchFamily="34" charset="0"/>
                <a:cs typeface="Myanmar Text" panose="020B0502040204020203" pitchFamily="34" charset="0"/>
              </a:rPr>
              <a:t>Get range:</a:t>
            </a:r>
            <a:endParaRPr lang="en-US" sz="1800" b="0" i="0" u="none" strike="noStrike" baseline="0" dirty="0">
              <a:latin typeface="Myanmar Text" panose="020B0502040204020203" pitchFamily="34" charset="0"/>
              <a:cs typeface="Myanmar Text" panose="020B0502040204020203" pitchFamily="34" charset="0"/>
            </a:endParaRPr>
          </a:p>
          <a:p>
            <a:pPr algn="l"/>
            <a:r>
              <a:rPr lang="en-IN" sz="1800" b="0" i="0" u="none" strike="noStrike" baseline="0" dirty="0">
                <a:latin typeface="Myanmar Text" panose="020B0502040204020203" pitchFamily="34" charset="0"/>
                <a:cs typeface="Myanmar Text" panose="020B0502040204020203" pitchFamily="34" charset="0"/>
              </a:rPr>
              <a:t>Display LCD</a:t>
            </a:r>
          </a:p>
          <a:p>
            <a:pPr algn="l"/>
            <a:r>
              <a:rPr lang="en-US" dirty="0">
                <a:latin typeface="Myanmar Text" panose="020B0502040204020203" pitchFamily="34" charset="0"/>
                <a:cs typeface="Myanmar Text" panose="020B0502040204020203" pitchFamily="34" charset="0"/>
              </a:rPr>
              <a:t>Obstacle detected</a:t>
            </a:r>
          </a:p>
          <a:p>
            <a:pPr algn="l"/>
            <a:r>
              <a:rPr lang="en-US" dirty="0">
                <a:latin typeface="Myanmar Text" panose="020B0502040204020203" pitchFamily="34" charset="0"/>
                <a:cs typeface="Myanmar Text" panose="020B0502040204020203" pitchFamily="34" charset="0"/>
              </a:rPr>
              <a:t>Led &amp; Buzzer on</a:t>
            </a:r>
          </a:p>
          <a:p>
            <a:pPr marL="0" indent="0" algn="l">
              <a:buNone/>
            </a:pPr>
            <a:r>
              <a:rPr lang="en-US" dirty="0">
                <a:latin typeface="Myanmar Text" panose="020B0502040204020203" pitchFamily="34" charset="0"/>
                <a:cs typeface="Myanmar Text" panose="020B0502040204020203" pitchFamily="34" charset="0"/>
              </a:rPr>
              <a:t>                               </a:t>
            </a:r>
          </a:p>
          <a:p>
            <a:pPr algn="l"/>
            <a:endParaRPr lang="en-IN" dirty="0"/>
          </a:p>
        </p:txBody>
      </p:sp>
    </p:spTree>
    <p:extLst>
      <p:ext uri="{BB962C8B-B14F-4D97-AF65-F5344CB8AC3E}">
        <p14:creationId xmlns:p14="http://schemas.microsoft.com/office/powerpoint/2010/main" val="335156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200" dirty="0">
                <a:latin typeface="Eras Bold ITC" pitchFamily="34" charset="0"/>
              </a:rPr>
              <a:t>Simulation Result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466517"/>
            <a:ext cx="5874326" cy="3895035"/>
          </a:xfrm>
        </p:spPr>
      </p:pic>
      <p:sp>
        <p:nvSpPr>
          <p:cNvPr id="3" name="TextBox 2">
            <a:extLst>
              <a:ext uri="{FF2B5EF4-FFF2-40B4-BE49-F238E27FC236}">
                <a16:creationId xmlns:a16="http://schemas.microsoft.com/office/drawing/2014/main" id="{D914AFEC-DD61-4248-BD85-42C480F8A707}"/>
              </a:ext>
            </a:extLst>
          </p:cNvPr>
          <p:cNvSpPr txBox="1"/>
          <p:nvPr/>
        </p:nvSpPr>
        <p:spPr>
          <a:xfrm>
            <a:off x="1031934" y="2925417"/>
            <a:ext cx="4503725" cy="1754326"/>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dirty="0">
                <a:latin typeface="Myanmar Text" panose="020B0502040204020203" pitchFamily="34" charset="0"/>
                <a:cs typeface="Myanmar Text" panose="020B0502040204020203" pitchFamily="34" charset="0"/>
              </a:rPr>
              <a:t>When The Obstacle Was Detected Under The 100cm Range The </a:t>
            </a:r>
            <a:r>
              <a:rPr lang="en-US" dirty="0">
                <a:solidFill>
                  <a:srgbClr val="FF0000"/>
                </a:solidFill>
                <a:latin typeface="Myanmar Text" panose="020B0502040204020203" pitchFamily="34" charset="0"/>
                <a:cs typeface="Myanmar Text" panose="020B0502040204020203" pitchFamily="34" charset="0"/>
              </a:rPr>
              <a:t>Red Led </a:t>
            </a:r>
            <a:r>
              <a:rPr lang="en-US" dirty="0">
                <a:latin typeface="Myanmar Text" panose="020B0502040204020203" pitchFamily="34" charset="0"/>
                <a:cs typeface="Myanmar Text" panose="020B0502040204020203" pitchFamily="34" charset="0"/>
              </a:rPr>
              <a:t> Glow And The </a:t>
            </a:r>
            <a:r>
              <a:rPr lang="en-US" dirty="0">
                <a:solidFill>
                  <a:srgbClr val="FF0000"/>
                </a:solidFill>
                <a:latin typeface="Myanmar Text" panose="020B0502040204020203" pitchFamily="34" charset="0"/>
                <a:cs typeface="Myanmar Text" panose="020B0502040204020203" pitchFamily="34" charset="0"/>
              </a:rPr>
              <a:t>Buzzer</a:t>
            </a:r>
            <a:r>
              <a:rPr lang="en-US" dirty="0">
                <a:latin typeface="Myanmar Text" panose="020B0502040204020203" pitchFamily="34" charset="0"/>
                <a:cs typeface="Myanmar Text" panose="020B0502040204020203" pitchFamily="34" charset="0"/>
              </a:rPr>
              <a:t> Was Start Ringing </a:t>
            </a:r>
            <a:endParaRPr lang="en-IN" dirty="0">
              <a:latin typeface="Myanmar Text" panose="020B0502040204020203" pitchFamily="34" charset="0"/>
              <a:cs typeface="Myanmar Text" panose="020B0502040204020203" pitchFamily="34" charset="0"/>
            </a:endParaRPr>
          </a:p>
        </p:txBody>
      </p:sp>
    </p:spTree>
    <p:extLst>
      <p:ext uri="{BB962C8B-B14F-4D97-AF65-F5344CB8AC3E}">
        <p14:creationId xmlns:p14="http://schemas.microsoft.com/office/powerpoint/2010/main" val="2924945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2386" y="2513325"/>
            <a:ext cx="5912885" cy="3892061"/>
          </a:xfrm>
        </p:spPr>
      </p:pic>
      <p:sp>
        <p:nvSpPr>
          <p:cNvPr id="3" name="TextBox 2">
            <a:extLst>
              <a:ext uri="{FF2B5EF4-FFF2-40B4-BE49-F238E27FC236}">
                <a16:creationId xmlns:a16="http://schemas.microsoft.com/office/drawing/2014/main" id="{DB0775D5-6E2E-44BD-9E65-6F55E18A8F48}"/>
              </a:ext>
            </a:extLst>
          </p:cNvPr>
          <p:cNvSpPr txBox="1"/>
          <p:nvPr/>
        </p:nvSpPr>
        <p:spPr>
          <a:xfrm>
            <a:off x="1007166" y="3074504"/>
            <a:ext cx="4028660" cy="161582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dirty="0">
                <a:latin typeface="Myanmar Text" panose="020B0502040204020203" pitchFamily="34" charset="0"/>
                <a:cs typeface="Myanmar Text" panose="020B0502040204020203" pitchFamily="34" charset="0"/>
              </a:rPr>
              <a:t>When The Obstacle Was Detected Beyond The 100cm Range The </a:t>
            </a:r>
            <a:r>
              <a:rPr lang="en-US" dirty="0">
                <a:solidFill>
                  <a:schemeClr val="accent1">
                    <a:lumMod val="75000"/>
                  </a:schemeClr>
                </a:solidFill>
                <a:latin typeface="Myanmar Text" panose="020B0502040204020203" pitchFamily="34" charset="0"/>
                <a:cs typeface="Myanmar Text" panose="020B0502040204020203" pitchFamily="34" charset="0"/>
              </a:rPr>
              <a:t>Green</a:t>
            </a:r>
            <a:r>
              <a:rPr lang="en-US" sz="1800" dirty="0">
                <a:solidFill>
                  <a:schemeClr val="accent1">
                    <a:lumMod val="75000"/>
                  </a:schemeClr>
                </a:solidFill>
                <a:latin typeface="Myanmar Text" panose="020B0502040204020203" pitchFamily="34" charset="0"/>
                <a:cs typeface="Myanmar Text" panose="020B0502040204020203" pitchFamily="34" charset="0"/>
              </a:rPr>
              <a:t> Led  </a:t>
            </a:r>
            <a:r>
              <a:rPr lang="en-US" sz="1800" dirty="0">
                <a:latin typeface="Myanmar Text" panose="020B0502040204020203" pitchFamily="34" charset="0"/>
                <a:cs typeface="Myanmar Text" panose="020B0502040204020203" pitchFamily="34" charset="0"/>
              </a:rPr>
              <a:t>Glow .</a:t>
            </a:r>
            <a:endParaRPr lang="en-IN" sz="1800" dirty="0">
              <a:latin typeface="Myanmar Text" panose="020B0502040204020203" pitchFamily="34" charset="0"/>
              <a:cs typeface="Myanmar Text" panose="020B0502040204020203" pitchFamily="34" charset="0"/>
            </a:endParaRPr>
          </a:p>
          <a:p>
            <a:endParaRPr lang="en-IN" dirty="0"/>
          </a:p>
        </p:txBody>
      </p:sp>
    </p:spTree>
    <p:extLst>
      <p:ext uri="{BB962C8B-B14F-4D97-AF65-F5344CB8AC3E}">
        <p14:creationId xmlns:p14="http://schemas.microsoft.com/office/powerpoint/2010/main" val="883894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368E6-95B1-440D-A35E-194621CBFC61}"/>
              </a:ext>
            </a:extLst>
          </p:cNvPr>
          <p:cNvSpPr>
            <a:spLocks noGrp="1"/>
          </p:cNvSpPr>
          <p:nvPr>
            <p:ph type="title"/>
          </p:nvPr>
        </p:nvSpPr>
        <p:spPr/>
        <p:txBody>
          <a:bodyPr/>
          <a:lstStyle/>
          <a:p>
            <a:r>
              <a:rPr lang="en-IN" sz="3200" b="1" i="0" u="none" strike="noStrike" baseline="0" dirty="0">
                <a:solidFill>
                  <a:schemeClr val="bg1"/>
                </a:solidFill>
                <a:latin typeface="Eras Bold ITC" pitchFamily="34" charset="0"/>
              </a:rPr>
              <a:t>ADVANTAGES</a:t>
            </a:r>
            <a:endParaRPr lang="en-IN" sz="3200" dirty="0">
              <a:solidFill>
                <a:schemeClr val="bg1"/>
              </a:solidFill>
              <a:latin typeface="Eras Bold ITC" pitchFamily="34" charset="0"/>
            </a:endParaRPr>
          </a:p>
        </p:txBody>
      </p:sp>
      <p:sp>
        <p:nvSpPr>
          <p:cNvPr id="5" name="Content Placeholder 4">
            <a:extLst>
              <a:ext uri="{FF2B5EF4-FFF2-40B4-BE49-F238E27FC236}">
                <a16:creationId xmlns:a16="http://schemas.microsoft.com/office/drawing/2014/main" id="{4459C633-FFBB-4640-AD10-2D50DB5D488F}"/>
              </a:ext>
            </a:extLst>
          </p:cNvPr>
          <p:cNvSpPr>
            <a:spLocks noGrp="1"/>
          </p:cNvSpPr>
          <p:nvPr>
            <p:ph idx="1"/>
          </p:nvPr>
        </p:nvSpPr>
        <p:spPr>
          <a:xfrm>
            <a:off x="1154954" y="2643257"/>
            <a:ext cx="8761412" cy="3416300"/>
          </a:xfrm>
        </p:spPr>
        <p:txBody>
          <a:bodyPr/>
          <a:lstStyle/>
          <a:p>
            <a:pPr algn="l"/>
            <a:r>
              <a:rPr lang="en-US" sz="1800" b="0" i="0" u="none" strike="noStrike" baseline="0" dirty="0">
                <a:solidFill>
                  <a:schemeClr val="tx1">
                    <a:lumMod val="85000"/>
                    <a:lumOff val="15000"/>
                  </a:schemeClr>
                </a:solidFill>
                <a:latin typeface="Myanmar Text" pitchFamily="34" charset="0"/>
                <a:cs typeface="Myanmar Text" pitchFamily="34" charset="0"/>
              </a:rPr>
              <a:t>It can work in </a:t>
            </a:r>
            <a:r>
              <a:rPr lang="en-US" sz="1800" b="1" i="0" u="none" strike="noStrike" baseline="0" dirty="0">
                <a:solidFill>
                  <a:schemeClr val="accent1">
                    <a:lumMod val="75000"/>
                  </a:schemeClr>
                </a:solidFill>
                <a:latin typeface="Myanmar Text" pitchFamily="34" charset="0"/>
                <a:cs typeface="Myanmar Text" pitchFamily="34" charset="0"/>
              </a:rPr>
              <a:t>any adverse conditions</a:t>
            </a:r>
            <a:r>
              <a:rPr lang="en-US" sz="1800" b="0" i="0" u="none" strike="noStrike" baseline="0" dirty="0">
                <a:solidFill>
                  <a:schemeClr val="bg2">
                    <a:lumMod val="25000"/>
                  </a:schemeClr>
                </a:solidFill>
                <a:latin typeface="Myanmar Text" pitchFamily="34" charset="0"/>
                <a:cs typeface="Myanmar Text" pitchFamily="34" charset="0"/>
              </a:rPr>
              <a:t>.</a:t>
            </a:r>
          </a:p>
          <a:p>
            <a:pPr algn="l"/>
            <a:r>
              <a:rPr lang="en-US" sz="1800" b="0" i="0" u="none" strike="noStrike" baseline="0" dirty="0">
                <a:solidFill>
                  <a:schemeClr val="tx1">
                    <a:lumMod val="85000"/>
                    <a:lumOff val="15000"/>
                  </a:schemeClr>
                </a:solidFill>
                <a:latin typeface="Myanmar Text" pitchFamily="34" charset="0"/>
                <a:cs typeface="Myanmar Text" pitchFamily="34" charset="0"/>
              </a:rPr>
              <a:t>It has higher sensing </a:t>
            </a:r>
            <a:r>
              <a:rPr lang="en-US" sz="1800" b="1" i="0" u="none" strike="noStrike" baseline="0" dirty="0">
                <a:solidFill>
                  <a:schemeClr val="accent1">
                    <a:lumMod val="75000"/>
                  </a:schemeClr>
                </a:solidFill>
                <a:latin typeface="Myanmar Text" pitchFamily="34" charset="0"/>
                <a:cs typeface="Myanmar Text" pitchFamily="34" charset="0"/>
              </a:rPr>
              <a:t>distance</a:t>
            </a:r>
            <a:r>
              <a:rPr lang="en-US" sz="1800" b="0" i="0" u="none" strike="noStrike" baseline="0" dirty="0">
                <a:solidFill>
                  <a:schemeClr val="accent1">
                    <a:lumMod val="75000"/>
                  </a:schemeClr>
                </a:solidFill>
                <a:latin typeface="Myanmar Text" pitchFamily="34" charset="0"/>
                <a:cs typeface="Myanmar Text" pitchFamily="34" charset="0"/>
              </a:rPr>
              <a:t>.</a:t>
            </a:r>
          </a:p>
          <a:p>
            <a:pPr algn="l"/>
            <a:r>
              <a:rPr lang="en-US" sz="1800" b="0" i="0" u="none" strike="noStrike" baseline="0" dirty="0">
                <a:solidFill>
                  <a:schemeClr val="tx1">
                    <a:lumMod val="85000"/>
                    <a:lumOff val="15000"/>
                  </a:schemeClr>
                </a:solidFill>
                <a:latin typeface="Myanmar Text" pitchFamily="34" charset="0"/>
                <a:cs typeface="Myanmar Text" pitchFamily="34" charset="0"/>
              </a:rPr>
              <a:t>Ultrasonic sensors ca</a:t>
            </a:r>
            <a:r>
              <a:rPr lang="en-US" sz="1800" b="0" i="0" u="none" strike="noStrike" baseline="0" dirty="0">
                <a:solidFill>
                  <a:schemeClr val="bg2">
                    <a:lumMod val="25000"/>
                  </a:schemeClr>
                </a:solidFill>
                <a:latin typeface="Myanmar Text" pitchFamily="34" charset="0"/>
                <a:cs typeface="Myanmar Text" pitchFamily="34" charset="0"/>
              </a:rPr>
              <a:t>n </a:t>
            </a:r>
            <a:r>
              <a:rPr lang="en-US" sz="1800" b="1" i="0" u="none" strike="noStrike" baseline="0" dirty="0">
                <a:solidFill>
                  <a:schemeClr val="accent1">
                    <a:lumMod val="75000"/>
                  </a:schemeClr>
                </a:solidFill>
                <a:latin typeface="Myanmar Text" pitchFamily="34" charset="0"/>
                <a:cs typeface="Myanmar Text" pitchFamily="34" charset="0"/>
              </a:rPr>
              <a:t>easily interface with Microcontroller </a:t>
            </a:r>
            <a:r>
              <a:rPr lang="en-US" sz="1800" b="0" i="0" u="none" strike="noStrike" baseline="0" dirty="0">
                <a:solidFill>
                  <a:schemeClr val="tx1">
                    <a:lumMod val="85000"/>
                    <a:lumOff val="15000"/>
                  </a:schemeClr>
                </a:solidFill>
                <a:latin typeface="Myanmar Text" pitchFamily="34" charset="0"/>
                <a:cs typeface="Myanmar Text" pitchFamily="34" charset="0"/>
              </a:rPr>
              <a:t>or any type of controller.</a:t>
            </a:r>
          </a:p>
          <a:p>
            <a:pPr algn="l"/>
            <a:r>
              <a:rPr lang="en-US" sz="1800" b="0" i="0" u="none" strike="noStrike" baseline="0" dirty="0">
                <a:solidFill>
                  <a:schemeClr val="tx1">
                    <a:lumMod val="85000"/>
                    <a:lumOff val="15000"/>
                  </a:schemeClr>
                </a:solidFill>
                <a:latin typeface="Myanmar Text" pitchFamily="34" charset="0"/>
                <a:cs typeface="Myanmar Text" pitchFamily="34" charset="0"/>
              </a:rPr>
              <a:t>These sensors are </a:t>
            </a:r>
            <a:r>
              <a:rPr lang="en-US" sz="1800" b="1" i="0" u="none" strike="noStrike" baseline="0" dirty="0">
                <a:solidFill>
                  <a:schemeClr val="accent1">
                    <a:lumMod val="75000"/>
                  </a:schemeClr>
                </a:solidFill>
                <a:latin typeface="Myanmar Text" pitchFamily="34" charset="0"/>
                <a:cs typeface="Myanmar Text" pitchFamily="34" charset="0"/>
              </a:rPr>
              <a:t>easy to use, not dangerous </a:t>
            </a:r>
            <a:r>
              <a:rPr lang="en-US" sz="1800" b="0" i="0" u="none" strike="noStrike" baseline="0" dirty="0">
                <a:solidFill>
                  <a:schemeClr val="tx1">
                    <a:lumMod val="85000"/>
                    <a:lumOff val="15000"/>
                  </a:schemeClr>
                </a:solidFill>
                <a:latin typeface="Myanmar Text" pitchFamily="34" charset="0"/>
                <a:cs typeface="Myanmar Text" pitchFamily="34" charset="0"/>
              </a:rPr>
              <a:t>during</a:t>
            </a:r>
          </a:p>
          <a:p>
            <a:pPr algn="l"/>
            <a:r>
              <a:rPr lang="en-US" dirty="0">
                <a:solidFill>
                  <a:schemeClr val="tx1">
                    <a:lumMod val="85000"/>
                    <a:lumOff val="15000"/>
                  </a:schemeClr>
                </a:solidFill>
                <a:latin typeface="Myanmar Text" pitchFamily="34" charset="0"/>
                <a:cs typeface="Myanmar Text" pitchFamily="34" charset="0"/>
              </a:rPr>
              <a:t>O</a:t>
            </a:r>
            <a:r>
              <a:rPr lang="en-US" sz="1800" b="0" i="0" u="none" strike="noStrike" baseline="0" dirty="0">
                <a:solidFill>
                  <a:schemeClr val="tx1">
                    <a:lumMod val="85000"/>
                    <a:lumOff val="15000"/>
                  </a:schemeClr>
                </a:solidFill>
                <a:latin typeface="Myanmar Text" pitchFamily="34" charset="0"/>
                <a:cs typeface="Myanmar Text" pitchFamily="34" charset="0"/>
              </a:rPr>
              <a:t>peration for nearby objects, person, equipment or </a:t>
            </a:r>
            <a:r>
              <a:rPr lang="en-IN" sz="1800" b="0" i="0" u="none" strike="noStrike" baseline="0" dirty="0">
                <a:solidFill>
                  <a:schemeClr val="tx1">
                    <a:lumMod val="85000"/>
                    <a:lumOff val="15000"/>
                  </a:schemeClr>
                </a:solidFill>
                <a:latin typeface="Myanmar Text" pitchFamily="34" charset="0"/>
                <a:cs typeface="Myanmar Text" pitchFamily="34" charset="0"/>
              </a:rPr>
              <a:t>material</a:t>
            </a:r>
            <a:endParaRPr lang="en-IN" dirty="0">
              <a:solidFill>
                <a:schemeClr val="tx1">
                  <a:lumMod val="85000"/>
                  <a:lumOff val="15000"/>
                </a:schemeClr>
              </a:solidFill>
              <a:latin typeface="Myanmar Text" pitchFamily="34" charset="0"/>
              <a:cs typeface="Myanmar Text" pitchFamily="34" charset="0"/>
            </a:endParaRPr>
          </a:p>
        </p:txBody>
      </p:sp>
    </p:spTree>
    <p:extLst>
      <p:ext uri="{BB962C8B-B14F-4D97-AF65-F5344CB8AC3E}">
        <p14:creationId xmlns:p14="http://schemas.microsoft.com/office/powerpoint/2010/main" val="2583383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49C4F-C55B-4514-B4DA-6B57E6E60CB4}"/>
              </a:ext>
            </a:extLst>
          </p:cNvPr>
          <p:cNvSpPr>
            <a:spLocks noGrp="1"/>
          </p:cNvSpPr>
          <p:nvPr>
            <p:ph type="title"/>
          </p:nvPr>
        </p:nvSpPr>
        <p:spPr/>
        <p:txBody>
          <a:bodyPr/>
          <a:lstStyle/>
          <a:p>
            <a:r>
              <a:rPr lang="en-IN" sz="3200" b="0" i="0" u="none" strike="noStrike" baseline="0" dirty="0">
                <a:solidFill>
                  <a:schemeClr val="bg1"/>
                </a:solidFill>
                <a:latin typeface="Eras Bold ITC" pitchFamily="34" charset="0"/>
              </a:rPr>
              <a:t>OVERVIEW</a:t>
            </a:r>
            <a:endParaRPr lang="en-IN" sz="3200" dirty="0">
              <a:solidFill>
                <a:schemeClr val="bg1"/>
              </a:solidFill>
              <a:latin typeface="Eras Bold ITC" pitchFamily="34" charset="0"/>
            </a:endParaRPr>
          </a:p>
        </p:txBody>
      </p:sp>
      <p:sp>
        <p:nvSpPr>
          <p:cNvPr id="3" name="Content Placeholder 2">
            <a:extLst>
              <a:ext uri="{FF2B5EF4-FFF2-40B4-BE49-F238E27FC236}">
                <a16:creationId xmlns:a16="http://schemas.microsoft.com/office/drawing/2014/main" id="{75BACBD4-12C9-410E-B405-8DAB4B633AAB}"/>
              </a:ext>
            </a:extLst>
          </p:cNvPr>
          <p:cNvSpPr>
            <a:spLocks noGrp="1"/>
          </p:cNvSpPr>
          <p:nvPr>
            <p:ph sz="half" idx="1"/>
          </p:nvPr>
        </p:nvSpPr>
        <p:spPr>
          <a:xfrm>
            <a:off x="1154953" y="2468031"/>
            <a:ext cx="4825158" cy="3416301"/>
          </a:xfrm>
        </p:spPr>
        <p:txBody>
          <a:bodyPr>
            <a:noAutofit/>
          </a:bodyPr>
          <a:lstStyle/>
          <a:p>
            <a:pPr marL="0" indent="0" algn="l">
              <a:buNone/>
            </a:pPr>
            <a:endParaRPr lang="en-IN" b="0" i="0" u="none" strike="noStrike" baseline="0" dirty="0">
              <a:latin typeface="Myanmar Text" pitchFamily="34" charset="0"/>
              <a:cs typeface="Myanmar Text" pitchFamily="34" charset="0"/>
            </a:endParaRPr>
          </a:p>
          <a:p>
            <a:pPr algn="l"/>
            <a:r>
              <a:rPr lang="en-IN" b="0" i="0" u="none" strike="noStrike" baseline="0" dirty="0">
                <a:latin typeface="Myanmar Text" pitchFamily="34" charset="0"/>
                <a:cs typeface="Myanmar Text" pitchFamily="34" charset="0"/>
              </a:rPr>
              <a:t>Introduction</a:t>
            </a:r>
          </a:p>
          <a:p>
            <a:pPr algn="l"/>
            <a:r>
              <a:rPr lang="en-IN" b="0" i="0" u="none" strike="noStrike" baseline="0" dirty="0">
                <a:latin typeface="Myanmar Text" pitchFamily="34" charset="0"/>
                <a:cs typeface="Myanmar Text" pitchFamily="34" charset="0"/>
              </a:rPr>
              <a:t>Block diagram</a:t>
            </a:r>
          </a:p>
          <a:p>
            <a:pPr algn="l"/>
            <a:r>
              <a:rPr lang="en-IN" dirty="0">
                <a:latin typeface="Myanmar Text" pitchFamily="34" charset="0"/>
                <a:cs typeface="Myanmar Text" pitchFamily="34" charset="0"/>
              </a:rPr>
              <a:t>Description of components</a:t>
            </a:r>
            <a:endParaRPr lang="en-IN" b="0" i="0" u="none" strike="noStrike" baseline="0" dirty="0">
              <a:latin typeface="Myanmar Text" pitchFamily="34" charset="0"/>
              <a:cs typeface="Myanmar Text" pitchFamily="34" charset="0"/>
            </a:endParaRPr>
          </a:p>
          <a:p>
            <a:r>
              <a:rPr lang="en-IN" dirty="0">
                <a:latin typeface="Myanmar Text" pitchFamily="34" charset="0"/>
                <a:cs typeface="Myanmar Text" pitchFamily="34" charset="0"/>
              </a:rPr>
              <a:t>System architecture</a:t>
            </a:r>
          </a:p>
          <a:p>
            <a:r>
              <a:rPr lang="en-IN" dirty="0">
                <a:latin typeface="Myanmar Text" pitchFamily="34" charset="0"/>
                <a:cs typeface="Myanmar Text" pitchFamily="34" charset="0"/>
              </a:rPr>
              <a:t>PCB layout &amp; 3D view</a:t>
            </a:r>
          </a:p>
          <a:p>
            <a:r>
              <a:rPr lang="en-IN" dirty="0">
                <a:latin typeface="Myanmar Text" pitchFamily="34" charset="0"/>
                <a:cs typeface="Myanmar Text" pitchFamily="34" charset="0"/>
              </a:rPr>
              <a:t>Implementation Details</a:t>
            </a:r>
          </a:p>
        </p:txBody>
      </p:sp>
      <p:sp>
        <p:nvSpPr>
          <p:cNvPr id="4" name="Content Placeholder 3"/>
          <p:cNvSpPr>
            <a:spLocks noGrp="1"/>
          </p:cNvSpPr>
          <p:nvPr>
            <p:ph sz="half" idx="2"/>
          </p:nvPr>
        </p:nvSpPr>
        <p:spPr>
          <a:xfrm>
            <a:off x="6211888" y="2775778"/>
            <a:ext cx="4825159" cy="3416300"/>
          </a:xfrm>
        </p:spPr>
        <p:txBody>
          <a:bodyPr/>
          <a:lstStyle/>
          <a:p>
            <a:r>
              <a:rPr lang="en-IN" dirty="0">
                <a:solidFill>
                  <a:srgbClr val="202124"/>
                </a:solidFill>
                <a:latin typeface="Myanmar Text" panose="020B0502040204020203" pitchFamily="34" charset="0"/>
                <a:cs typeface="Myanmar Text" panose="020B0502040204020203" pitchFamily="34" charset="0"/>
              </a:rPr>
              <a:t>Algorithm</a:t>
            </a:r>
            <a:endParaRPr lang="en-IN" dirty="0">
              <a:latin typeface="Myanmar Text" pitchFamily="34" charset="0"/>
              <a:cs typeface="Myanmar Text" pitchFamily="34" charset="0"/>
            </a:endParaRPr>
          </a:p>
          <a:p>
            <a:r>
              <a:rPr lang="en-IN" dirty="0">
                <a:latin typeface="Myanmar Text" pitchFamily="34" charset="0"/>
                <a:cs typeface="Myanmar Text" pitchFamily="34" charset="0"/>
              </a:rPr>
              <a:t>Advantages, Disadvantages</a:t>
            </a:r>
          </a:p>
          <a:p>
            <a:r>
              <a:rPr lang="en-IN" dirty="0">
                <a:latin typeface="Myanmar Text" pitchFamily="34" charset="0"/>
                <a:cs typeface="Myanmar Text" pitchFamily="34" charset="0"/>
              </a:rPr>
              <a:t>Applications</a:t>
            </a:r>
          </a:p>
          <a:p>
            <a:r>
              <a:rPr lang="en-IN" dirty="0">
                <a:latin typeface="Myanmar Text" pitchFamily="34" charset="0"/>
                <a:cs typeface="Myanmar Text" pitchFamily="34" charset="0"/>
              </a:rPr>
              <a:t>Future scope</a:t>
            </a:r>
          </a:p>
          <a:p>
            <a:r>
              <a:rPr lang="en-IN" dirty="0">
                <a:latin typeface="Myanmar Text" pitchFamily="34" charset="0"/>
                <a:cs typeface="Myanmar Text" pitchFamily="34" charset="0"/>
              </a:rPr>
              <a:t>Conclusion </a:t>
            </a:r>
          </a:p>
          <a:p>
            <a:r>
              <a:rPr lang="en-IN" dirty="0">
                <a:latin typeface="Myanmar Text" pitchFamily="34" charset="0"/>
                <a:cs typeface="Myanmar Text" pitchFamily="34" charset="0"/>
              </a:rPr>
              <a:t>References</a:t>
            </a:r>
          </a:p>
          <a:p>
            <a:r>
              <a:rPr lang="en-IN" dirty="0">
                <a:latin typeface="Myanmar Text" pitchFamily="34" charset="0"/>
                <a:cs typeface="Myanmar Text" pitchFamily="34" charset="0"/>
              </a:rPr>
              <a:t>Simulation Result </a:t>
            </a:r>
          </a:p>
          <a:p>
            <a:endParaRPr lang="en-US" dirty="0"/>
          </a:p>
        </p:txBody>
      </p:sp>
    </p:spTree>
    <p:extLst>
      <p:ext uri="{BB962C8B-B14F-4D97-AF65-F5344CB8AC3E}">
        <p14:creationId xmlns:p14="http://schemas.microsoft.com/office/powerpoint/2010/main" val="3815631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DF2D0-9F10-4A12-B4D8-1AF9F7513D68}"/>
              </a:ext>
            </a:extLst>
          </p:cNvPr>
          <p:cNvSpPr>
            <a:spLocks noGrp="1"/>
          </p:cNvSpPr>
          <p:nvPr>
            <p:ph type="title"/>
          </p:nvPr>
        </p:nvSpPr>
        <p:spPr>
          <a:xfrm>
            <a:off x="691127" y="761633"/>
            <a:ext cx="8761413" cy="706964"/>
          </a:xfrm>
        </p:spPr>
        <p:txBody>
          <a:bodyPr/>
          <a:lstStyle/>
          <a:p>
            <a:r>
              <a:rPr lang="en-IN" sz="3200" b="1" i="0" u="none" strike="noStrike" baseline="0" dirty="0">
                <a:solidFill>
                  <a:schemeClr val="bg1"/>
                </a:solidFill>
                <a:latin typeface="Eras Bold ITC" pitchFamily="34" charset="0"/>
              </a:rPr>
              <a:t>DISADVANTAGES</a:t>
            </a:r>
            <a:endParaRPr lang="en-IN" sz="3200" dirty="0">
              <a:solidFill>
                <a:schemeClr val="bg1"/>
              </a:solidFill>
              <a:latin typeface="Eras Bold ITC" pitchFamily="34" charset="0"/>
            </a:endParaRPr>
          </a:p>
        </p:txBody>
      </p:sp>
      <p:sp>
        <p:nvSpPr>
          <p:cNvPr id="3" name="Content Placeholder 2">
            <a:extLst>
              <a:ext uri="{FF2B5EF4-FFF2-40B4-BE49-F238E27FC236}">
                <a16:creationId xmlns:a16="http://schemas.microsoft.com/office/drawing/2014/main" id="{DFB9333A-A21B-4206-B208-C44D4C7AB93A}"/>
              </a:ext>
            </a:extLst>
          </p:cNvPr>
          <p:cNvSpPr>
            <a:spLocks noGrp="1"/>
          </p:cNvSpPr>
          <p:nvPr>
            <p:ph idx="1"/>
          </p:nvPr>
        </p:nvSpPr>
        <p:spPr>
          <a:xfrm>
            <a:off x="840918" y="2733965"/>
            <a:ext cx="10184891" cy="3150367"/>
          </a:xfrm>
        </p:spPr>
        <p:txBody>
          <a:bodyPr>
            <a:noAutofit/>
          </a:bodyPr>
          <a:lstStyle/>
          <a:p>
            <a:pPr algn="l"/>
            <a:r>
              <a:rPr lang="en-US" sz="1800" b="0" i="0" u="none" strike="noStrike" baseline="0" dirty="0">
                <a:solidFill>
                  <a:schemeClr val="tx1">
                    <a:lumMod val="85000"/>
                    <a:lumOff val="15000"/>
                  </a:schemeClr>
                </a:solidFill>
                <a:latin typeface="Myanmar Text" pitchFamily="34" charset="0"/>
                <a:cs typeface="Myanmar Text" pitchFamily="34" charset="0"/>
              </a:rPr>
              <a:t>When These </a:t>
            </a:r>
            <a:r>
              <a:rPr lang="en-US" dirty="0">
                <a:solidFill>
                  <a:schemeClr val="tx1">
                    <a:lumMod val="85000"/>
                    <a:lumOff val="15000"/>
                  </a:schemeClr>
                </a:solidFill>
                <a:latin typeface="Myanmar Text" pitchFamily="34" charset="0"/>
                <a:cs typeface="Myanmar Text" pitchFamily="34" charset="0"/>
              </a:rPr>
              <a:t>S</a:t>
            </a:r>
            <a:r>
              <a:rPr lang="en-US" sz="1800" b="0" i="0" u="none" strike="noStrike" baseline="0" dirty="0">
                <a:solidFill>
                  <a:schemeClr val="tx1">
                    <a:lumMod val="85000"/>
                    <a:lumOff val="15000"/>
                  </a:schemeClr>
                </a:solidFill>
                <a:latin typeface="Myanmar Text" pitchFamily="34" charset="0"/>
                <a:cs typeface="Myanmar Text" pitchFamily="34" charset="0"/>
              </a:rPr>
              <a:t>ensors are used for inspection purpose then</a:t>
            </a:r>
          </a:p>
          <a:p>
            <a:pPr algn="l"/>
            <a:r>
              <a:rPr lang="en-US" dirty="0">
                <a:solidFill>
                  <a:schemeClr val="tx1">
                    <a:lumMod val="85000"/>
                    <a:lumOff val="15000"/>
                  </a:schemeClr>
                </a:solidFill>
                <a:latin typeface="Myanmar Text" pitchFamily="34" charset="0"/>
                <a:cs typeface="Myanmar Text" pitchFamily="34" charset="0"/>
              </a:rPr>
              <a:t>T</a:t>
            </a:r>
            <a:r>
              <a:rPr lang="en-US" sz="1800" b="0" i="0" u="none" strike="noStrike" baseline="0" dirty="0">
                <a:solidFill>
                  <a:schemeClr val="tx1">
                    <a:lumMod val="85000"/>
                    <a:lumOff val="15000"/>
                  </a:schemeClr>
                </a:solidFill>
                <a:latin typeface="Myanmar Text" pitchFamily="34" charset="0"/>
                <a:cs typeface="Myanmar Text" pitchFamily="34" charset="0"/>
              </a:rPr>
              <a:t>hese</a:t>
            </a:r>
            <a:r>
              <a:rPr lang="en-US" sz="1800" b="0" i="0" u="none" strike="noStrike" baseline="0" dirty="0">
                <a:solidFill>
                  <a:srgbClr val="0A304A"/>
                </a:solidFill>
                <a:latin typeface="Myanmar Text" pitchFamily="34" charset="0"/>
                <a:cs typeface="Myanmar Text" pitchFamily="34" charset="0"/>
              </a:rPr>
              <a:t> </a:t>
            </a:r>
            <a:r>
              <a:rPr lang="en-US" sz="1800" b="1" i="0" u="none" strike="noStrike" baseline="0" dirty="0">
                <a:solidFill>
                  <a:srgbClr val="FF0000"/>
                </a:solidFill>
                <a:latin typeface="Myanmar Text" pitchFamily="34" charset="0"/>
                <a:cs typeface="Myanmar Text" pitchFamily="34" charset="0"/>
              </a:rPr>
              <a:t>should be water resistive otherwise they could be </a:t>
            </a:r>
            <a:r>
              <a:rPr lang="en-IN" sz="1800" b="1" i="0" u="none" strike="noStrike" baseline="0" dirty="0">
                <a:solidFill>
                  <a:srgbClr val="FF0000"/>
                </a:solidFill>
                <a:latin typeface="Myanmar Text" pitchFamily="34" charset="0"/>
                <a:cs typeface="Myanmar Text" pitchFamily="34" charset="0"/>
              </a:rPr>
              <a:t>damaged.</a:t>
            </a:r>
          </a:p>
          <a:p>
            <a:pPr algn="l"/>
            <a:r>
              <a:rPr lang="en-US" dirty="0">
                <a:solidFill>
                  <a:schemeClr val="tx1">
                    <a:lumMod val="85000"/>
                    <a:lumOff val="15000"/>
                  </a:schemeClr>
                </a:solidFill>
                <a:latin typeface="Myanmar Text" pitchFamily="34" charset="0"/>
                <a:cs typeface="Myanmar Text" pitchFamily="34" charset="0"/>
              </a:rPr>
              <a:t>I</a:t>
            </a:r>
            <a:r>
              <a:rPr lang="en-US" sz="1800" b="0" i="0" u="none" strike="noStrike" baseline="0" dirty="0">
                <a:solidFill>
                  <a:schemeClr val="tx1">
                    <a:lumMod val="85000"/>
                    <a:lumOff val="15000"/>
                  </a:schemeClr>
                </a:solidFill>
                <a:latin typeface="Myanmar Text" pitchFamily="34" charset="0"/>
                <a:cs typeface="Myanmar Text" pitchFamily="34" charset="0"/>
              </a:rPr>
              <a:t>t </a:t>
            </a:r>
            <a:r>
              <a:rPr lang="en-US" dirty="0">
                <a:solidFill>
                  <a:schemeClr val="tx1">
                    <a:lumMod val="85000"/>
                    <a:lumOff val="15000"/>
                  </a:schemeClr>
                </a:solidFill>
                <a:latin typeface="Myanmar Text" pitchFamily="34" charset="0"/>
                <a:cs typeface="Myanmar Text" pitchFamily="34" charset="0"/>
              </a:rPr>
              <a:t>H</a:t>
            </a:r>
            <a:r>
              <a:rPr lang="en-US" sz="1800" b="0" i="0" u="none" strike="noStrike" baseline="0" dirty="0">
                <a:solidFill>
                  <a:schemeClr val="tx1">
                    <a:lumMod val="85000"/>
                    <a:lumOff val="15000"/>
                  </a:schemeClr>
                </a:solidFill>
                <a:latin typeface="Myanmar Text" pitchFamily="34" charset="0"/>
                <a:cs typeface="Myanmar Text" pitchFamily="34" charset="0"/>
              </a:rPr>
              <a:t>as more </a:t>
            </a:r>
            <a:r>
              <a:rPr lang="en-US" sz="1800" b="1" i="0" u="none" strike="noStrike" baseline="0" dirty="0">
                <a:solidFill>
                  <a:srgbClr val="FF0000"/>
                </a:solidFill>
                <a:latin typeface="Myanmar Text" pitchFamily="34" charset="0"/>
                <a:cs typeface="Myanmar Text" pitchFamily="34" charset="0"/>
              </a:rPr>
              <a:t>difficulties in reading reflections from soft, curved, thin and small objects.</a:t>
            </a:r>
            <a:endParaRPr lang="en-IN" dirty="0">
              <a:latin typeface="Myanmar Text" pitchFamily="34" charset="0"/>
              <a:cs typeface="Myanmar Text" pitchFamily="34" charset="0"/>
            </a:endParaRPr>
          </a:p>
        </p:txBody>
      </p:sp>
      <p:sp>
        <p:nvSpPr>
          <p:cNvPr id="5" name="TextBox 4"/>
          <p:cNvSpPr txBox="1"/>
          <p:nvPr/>
        </p:nvSpPr>
        <p:spPr>
          <a:xfrm>
            <a:off x="8164944" y="6086825"/>
            <a:ext cx="2074607" cy="369332"/>
          </a:xfrm>
          <a:prstGeom prst="rect">
            <a:avLst/>
          </a:prstGeom>
          <a:noFill/>
        </p:spPr>
        <p:txBody>
          <a:bodyPr wrap="none" rtlCol="0">
            <a:spAutoFit/>
          </a:bodyPr>
          <a:lstStyle/>
          <a:p>
            <a:r>
              <a:rPr lang="en-IN" dirty="0"/>
              <a:t>Captured Image</a:t>
            </a:r>
          </a:p>
        </p:txBody>
      </p:sp>
    </p:spTree>
    <p:extLst>
      <p:ext uri="{BB962C8B-B14F-4D97-AF65-F5344CB8AC3E}">
        <p14:creationId xmlns:p14="http://schemas.microsoft.com/office/powerpoint/2010/main" val="1161821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391" y="792831"/>
            <a:ext cx="8975462" cy="706964"/>
          </a:xfrm>
        </p:spPr>
        <p:txBody>
          <a:bodyPr/>
          <a:lstStyle/>
          <a:p>
            <a:r>
              <a:rPr lang="en-IN" sz="3200" b="0" i="0" u="none" strike="noStrike" baseline="0" dirty="0">
                <a:solidFill>
                  <a:schemeClr val="bg1"/>
                </a:solidFill>
                <a:latin typeface="Eras Bold ITC" pitchFamily="34" charset="0"/>
              </a:rPr>
              <a:t>APPLICATIONS</a:t>
            </a:r>
            <a:r>
              <a:rPr lang="en-IN" sz="1800" b="0" i="0" u="none" strike="noStrike" baseline="0" dirty="0">
                <a:solidFill>
                  <a:srgbClr val="631212"/>
                </a:solidFill>
                <a:latin typeface="MicrosoftYaHeiUILight"/>
              </a:rPr>
              <a:t>:</a:t>
            </a:r>
            <a:endParaRPr lang="en-IN" dirty="0"/>
          </a:p>
        </p:txBody>
      </p:sp>
      <p:sp>
        <p:nvSpPr>
          <p:cNvPr id="3" name="Content Placeholder 2"/>
          <p:cNvSpPr>
            <a:spLocks noGrp="1"/>
          </p:cNvSpPr>
          <p:nvPr>
            <p:ph idx="1"/>
          </p:nvPr>
        </p:nvSpPr>
        <p:spPr>
          <a:xfrm>
            <a:off x="994318" y="2623981"/>
            <a:ext cx="10203363" cy="2941932"/>
          </a:xfrm>
        </p:spPr>
        <p:txBody>
          <a:bodyPr>
            <a:normAutofit/>
          </a:bodyPr>
          <a:lstStyle/>
          <a:p>
            <a:pPr algn="l"/>
            <a:r>
              <a:rPr lang="en-US" sz="1800" b="0" i="0" u="none" strike="noStrike" baseline="0" dirty="0">
                <a:solidFill>
                  <a:schemeClr val="tx1">
                    <a:lumMod val="85000"/>
                    <a:lumOff val="15000"/>
                  </a:schemeClr>
                </a:solidFill>
                <a:latin typeface="Myanmar Text" pitchFamily="34" charset="0"/>
                <a:cs typeface="Myanmar Text" pitchFamily="34" charset="0"/>
              </a:rPr>
              <a:t>In air defense it is used for target detection, </a:t>
            </a:r>
            <a:r>
              <a:rPr lang="en-IN" sz="1800" b="0" i="0" u="none" strike="noStrike" baseline="0" dirty="0">
                <a:solidFill>
                  <a:schemeClr val="tx1">
                    <a:lumMod val="85000"/>
                    <a:lumOff val="15000"/>
                  </a:schemeClr>
                </a:solidFill>
                <a:latin typeface="Myanmar Text" pitchFamily="34" charset="0"/>
                <a:cs typeface="Myanmar Text" pitchFamily="34" charset="0"/>
              </a:rPr>
              <a:t>target recognition</a:t>
            </a:r>
          </a:p>
          <a:p>
            <a:pPr algn="l"/>
            <a:r>
              <a:rPr lang="en-US" sz="1800" b="0" i="0" u="none" strike="noStrike" baseline="0" dirty="0">
                <a:solidFill>
                  <a:schemeClr val="tx1">
                    <a:lumMod val="85000"/>
                    <a:lumOff val="15000"/>
                  </a:schemeClr>
                </a:solidFill>
                <a:latin typeface="Myanmar Text" pitchFamily="34" charset="0"/>
                <a:cs typeface="Myanmar Text" pitchFamily="34" charset="0"/>
              </a:rPr>
              <a:t>Identifying enemy locations in map.</a:t>
            </a:r>
          </a:p>
          <a:p>
            <a:pPr algn="l"/>
            <a:r>
              <a:rPr lang="en-US" sz="1800" b="0" i="0" u="none" strike="noStrike" baseline="0" dirty="0">
                <a:solidFill>
                  <a:schemeClr val="tx1">
                    <a:lumMod val="85000"/>
                    <a:lumOff val="15000"/>
                  </a:schemeClr>
                </a:solidFill>
                <a:latin typeface="Myanmar Text" pitchFamily="34" charset="0"/>
                <a:cs typeface="Myanmar Text" pitchFamily="34" charset="0"/>
              </a:rPr>
              <a:t>The Air Surveillance RADAR is used to detect  and display the aircraft’s position in the  </a:t>
            </a:r>
            <a:r>
              <a:rPr lang="en-IN" sz="1800" b="0" i="0" u="none" strike="noStrike" baseline="0" dirty="0">
                <a:solidFill>
                  <a:schemeClr val="tx1">
                    <a:lumMod val="85000"/>
                    <a:lumOff val="15000"/>
                  </a:schemeClr>
                </a:solidFill>
                <a:latin typeface="Myanmar Text" pitchFamily="34" charset="0"/>
                <a:cs typeface="Myanmar Text" pitchFamily="34" charset="0"/>
              </a:rPr>
              <a:t>airport terminals.</a:t>
            </a:r>
          </a:p>
          <a:p>
            <a:pPr algn="l"/>
            <a:r>
              <a:rPr lang="en-US" sz="1800" b="0" i="0" u="none" strike="noStrike" baseline="0" dirty="0">
                <a:solidFill>
                  <a:schemeClr val="tx1">
                    <a:lumMod val="85000"/>
                    <a:lumOff val="15000"/>
                  </a:schemeClr>
                </a:solidFill>
                <a:latin typeface="Myanmar Text" pitchFamily="34" charset="0"/>
                <a:cs typeface="Myanmar Text" pitchFamily="34" charset="0"/>
              </a:rPr>
              <a:t>RADAR speed meters are used by traffic police for enforcing speed limit.</a:t>
            </a:r>
            <a:endParaRPr lang="en-IN" dirty="0">
              <a:solidFill>
                <a:schemeClr val="tx1">
                  <a:lumMod val="85000"/>
                  <a:lumOff val="15000"/>
                </a:schemeClr>
              </a:solidFill>
              <a:latin typeface="Myanmar Text" pitchFamily="34" charset="0"/>
              <a:cs typeface="Myanmar Text" pitchFamily="34" charset="0"/>
            </a:endParaRPr>
          </a:p>
        </p:txBody>
      </p:sp>
    </p:spTree>
    <p:extLst>
      <p:ext uri="{BB962C8B-B14F-4D97-AF65-F5344CB8AC3E}">
        <p14:creationId xmlns:p14="http://schemas.microsoft.com/office/powerpoint/2010/main" val="3725388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0" i="0" u="none" strike="noStrike" baseline="0" dirty="0">
                <a:solidFill>
                  <a:schemeClr val="bg1"/>
                </a:solidFill>
                <a:latin typeface="Eras Bold ITC" pitchFamily="34" charset="0"/>
              </a:rPr>
              <a:t>FUTURE SCOPE</a:t>
            </a:r>
            <a:endParaRPr lang="en-IN" sz="3200" dirty="0">
              <a:solidFill>
                <a:schemeClr val="bg1"/>
              </a:solidFill>
              <a:latin typeface="Eras Bold ITC" pitchFamily="34" charset="0"/>
            </a:endParaRPr>
          </a:p>
        </p:txBody>
      </p:sp>
      <p:sp>
        <p:nvSpPr>
          <p:cNvPr id="3" name="Content Placeholder 2"/>
          <p:cNvSpPr>
            <a:spLocks noGrp="1"/>
          </p:cNvSpPr>
          <p:nvPr>
            <p:ph idx="1"/>
          </p:nvPr>
        </p:nvSpPr>
        <p:spPr>
          <a:xfrm>
            <a:off x="1154955" y="2603500"/>
            <a:ext cx="6690332" cy="3416300"/>
          </a:xfrm>
        </p:spPr>
        <p:txBody>
          <a:bodyPr>
            <a:normAutofit/>
          </a:bodyPr>
          <a:lstStyle/>
          <a:p>
            <a:pPr algn="l">
              <a:lnSpc>
                <a:spcPct val="150000"/>
              </a:lnSpc>
            </a:pPr>
            <a:r>
              <a:rPr lang="en-US" sz="1800" b="0" i="0" u="none" strike="noStrike" baseline="0" dirty="0">
                <a:solidFill>
                  <a:schemeClr val="tx1">
                    <a:lumMod val="85000"/>
                    <a:lumOff val="15000"/>
                  </a:schemeClr>
                </a:solidFill>
                <a:latin typeface="Myanmar Text" pitchFamily="34" charset="0"/>
                <a:cs typeface="Myanmar Text" pitchFamily="34" charset="0"/>
              </a:rPr>
              <a:t>A GSM can be used to send SMS to </a:t>
            </a:r>
            <a:r>
              <a:rPr lang="en-IN" sz="1800" b="0" i="0" u="none" strike="noStrike" baseline="0" dirty="0">
                <a:solidFill>
                  <a:schemeClr val="tx1">
                    <a:lumMod val="85000"/>
                    <a:lumOff val="15000"/>
                  </a:schemeClr>
                </a:solidFill>
                <a:latin typeface="Myanmar Text" pitchFamily="34" charset="0"/>
                <a:cs typeface="Myanmar Text" pitchFamily="34" charset="0"/>
              </a:rPr>
              <a:t>concerned person about detects object, distance.</a:t>
            </a:r>
          </a:p>
          <a:p>
            <a:pPr algn="l">
              <a:lnSpc>
                <a:spcPct val="150000"/>
              </a:lnSpc>
            </a:pPr>
            <a:r>
              <a:rPr lang="en-US" sz="1800" b="0" i="0" u="none" strike="noStrike" baseline="0" dirty="0">
                <a:solidFill>
                  <a:schemeClr val="tx1">
                    <a:lumMod val="85000"/>
                    <a:lumOff val="15000"/>
                  </a:schemeClr>
                </a:solidFill>
                <a:latin typeface="Myanmar Text" pitchFamily="34" charset="0"/>
                <a:cs typeface="Myanmar Text" pitchFamily="34" charset="0"/>
              </a:rPr>
              <a:t>A camera can also be used to view </a:t>
            </a:r>
            <a:r>
              <a:rPr lang="en-IN" sz="1800" b="0" i="0" u="none" strike="noStrike" baseline="0" dirty="0">
                <a:solidFill>
                  <a:schemeClr val="tx1">
                    <a:lumMod val="85000"/>
                    <a:lumOff val="15000"/>
                  </a:schemeClr>
                </a:solidFill>
                <a:latin typeface="Myanmar Text" pitchFamily="34" charset="0"/>
                <a:cs typeface="Myanmar Text" pitchFamily="34" charset="0"/>
              </a:rPr>
              <a:t>the live video .</a:t>
            </a:r>
          </a:p>
          <a:p>
            <a:pPr algn="l">
              <a:lnSpc>
                <a:spcPct val="150000"/>
              </a:lnSpc>
              <a:buFont typeface="Wingdings" panose="05000000000000000000" pitchFamily="2" charset="2"/>
              <a:buChar char="Ø"/>
            </a:pPr>
            <a:endParaRPr lang="en-IN" dirty="0">
              <a:solidFill>
                <a:schemeClr val="bg2">
                  <a:lumMod val="50000"/>
                </a:schemeClr>
              </a:solidFill>
              <a:latin typeface="Myanmar Text" pitchFamily="34" charset="0"/>
              <a:cs typeface="Myanmar Text"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5815" y="2297723"/>
            <a:ext cx="4056185" cy="4560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3459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0" i="0" u="none" strike="noStrike" baseline="0" dirty="0">
                <a:solidFill>
                  <a:schemeClr val="bg1"/>
                </a:solidFill>
                <a:latin typeface="Eras Bold ITC" pitchFamily="34" charset="0"/>
              </a:rPr>
              <a:t>CONCLUSION</a:t>
            </a:r>
            <a:endParaRPr lang="en-IN" sz="3200" dirty="0">
              <a:solidFill>
                <a:schemeClr val="bg1"/>
              </a:solidFill>
              <a:latin typeface="Eras Bold ITC" pitchFamily="34" charset="0"/>
            </a:endParaRPr>
          </a:p>
        </p:txBody>
      </p:sp>
      <p:sp>
        <p:nvSpPr>
          <p:cNvPr id="3" name="Content Placeholder 2"/>
          <p:cNvSpPr>
            <a:spLocks noGrp="1"/>
          </p:cNvSpPr>
          <p:nvPr>
            <p:ph idx="1"/>
          </p:nvPr>
        </p:nvSpPr>
        <p:spPr>
          <a:xfrm>
            <a:off x="1154953" y="2531165"/>
            <a:ext cx="9524768" cy="3630078"/>
          </a:xfrm>
        </p:spPr>
        <p:txBody>
          <a:bodyPr>
            <a:normAutofit/>
          </a:bodyPr>
          <a:lstStyle/>
          <a:p>
            <a:pPr algn="l"/>
            <a:r>
              <a:rPr lang="en-US" sz="1800" b="0" i="0" u="none" strike="noStrike" baseline="0" dirty="0">
                <a:solidFill>
                  <a:schemeClr val="tx1">
                    <a:lumMod val="85000"/>
                    <a:lumOff val="15000"/>
                  </a:schemeClr>
                </a:solidFill>
                <a:latin typeface="Myanmar Text" pitchFamily="34" charset="0"/>
                <a:cs typeface="Myanmar Text" pitchFamily="34" charset="0"/>
              </a:rPr>
              <a:t>In this project, Interfacing of Ultrasonic module HC-SR04 with 8051 Microcontroller using Keil C software was performed successfully and using the mechanism of the ultrasonic sensor</a:t>
            </a:r>
          </a:p>
          <a:p>
            <a:pPr algn="l"/>
            <a:r>
              <a:rPr lang="en-US" dirty="0">
                <a:solidFill>
                  <a:schemeClr val="tx1">
                    <a:lumMod val="85000"/>
                    <a:lumOff val="15000"/>
                  </a:schemeClr>
                </a:solidFill>
                <a:latin typeface="Myanmar Text" pitchFamily="34" charset="0"/>
                <a:cs typeface="Myanmar Text" pitchFamily="34" charset="0"/>
              </a:rPr>
              <a:t>T</a:t>
            </a:r>
            <a:r>
              <a:rPr lang="en-US" sz="1800" b="0" i="0" u="none" strike="noStrike" baseline="0" dirty="0">
                <a:solidFill>
                  <a:schemeClr val="tx1">
                    <a:lumMod val="85000"/>
                    <a:lumOff val="15000"/>
                  </a:schemeClr>
                </a:solidFill>
                <a:latin typeface="Myanmar Text" pitchFamily="34" charset="0"/>
                <a:cs typeface="Myanmar Text" pitchFamily="34" charset="0"/>
              </a:rPr>
              <a:t>he </a:t>
            </a:r>
            <a:r>
              <a:rPr lang="en-US" dirty="0">
                <a:solidFill>
                  <a:schemeClr val="tx1">
                    <a:lumMod val="85000"/>
                    <a:lumOff val="15000"/>
                  </a:schemeClr>
                </a:solidFill>
                <a:latin typeface="Myanmar Text" pitchFamily="34" charset="0"/>
                <a:cs typeface="Myanmar Text" pitchFamily="34" charset="0"/>
              </a:rPr>
              <a:t>O</a:t>
            </a:r>
            <a:r>
              <a:rPr lang="en-US" sz="1800" b="0" i="0" u="none" strike="noStrike" baseline="0" dirty="0">
                <a:solidFill>
                  <a:schemeClr val="tx1">
                    <a:lumMod val="85000"/>
                    <a:lumOff val="15000"/>
                  </a:schemeClr>
                </a:solidFill>
                <a:latin typeface="Myanmar Text" pitchFamily="34" charset="0"/>
                <a:cs typeface="Myanmar Text" pitchFamily="34" charset="0"/>
              </a:rPr>
              <a:t>bject distance up to 4 meters was measured and this system (HC SR04 ultrasonic sensor) was not able to measure longer distances. hence, for more range, we can try replacing the </a:t>
            </a:r>
            <a:r>
              <a:rPr lang="en-IN" sz="1800" b="0" i="0" u="none" strike="noStrike" baseline="0" dirty="0">
                <a:solidFill>
                  <a:schemeClr val="tx1">
                    <a:lumMod val="85000"/>
                    <a:lumOff val="15000"/>
                  </a:schemeClr>
                </a:solidFill>
                <a:latin typeface="Myanmar Text" pitchFamily="34" charset="0"/>
                <a:cs typeface="Myanmar Text" pitchFamily="34" charset="0"/>
              </a:rPr>
              <a:t>sensor module.</a:t>
            </a:r>
            <a:endParaRPr lang="en-US" dirty="0">
              <a:solidFill>
                <a:schemeClr val="tx1">
                  <a:lumMod val="85000"/>
                  <a:lumOff val="15000"/>
                </a:schemeClr>
              </a:solidFill>
              <a:latin typeface="Myanmar Text" pitchFamily="34" charset="0"/>
              <a:cs typeface="Myanmar Text" pitchFamily="34" charset="0"/>
            </a:endParaRPr>
          </a:p>
          <a:p>
            <a:pPr algn="l"/>
            <a:r>
              <a:rPr lang="en-US" sz="1800" b="0" i="0" u="none" strike="noStrike" baseline="0" dirty="0">
                <a:solidFill>
                  <a:schemeClr val="tx1">
                    <a:lumMod val="85000"/>
                    <a:lumOff val="15000"/>
                  </a:schemeClr>
                </a:solidFill>
                <a:latin typeface="Myanmar Text" pitchFamily="34" charset="0"/>
                <a:cs typeface="Myanmar Text" pitchFamily="34" charset="0"/>
              </a:rPr>
              <a:t>Designed project can able to detect the object and also gives audio signaling if any object is  detected  within the 30cm range.</a:t>
            </a:r>
          </a:p>
          <a:p>
            <a:pPr marL="0" indent="0" algn="l">
              <a:buNone/>
            </a:pPr>
            <a:endParaRPr lang="en-IN" dirty="0">
              <a:solidFill>
                <a:schemeClr val="bg1"/>
              </a:solidFill>
            </a:endParaRPr>
          </a:p>
        </p:txBody>
      </p:sp>
    </p:spTree>
    <p:extLst>
      <p:ext uri="{BB962C8B-B14F-4D97-AF65-F5344CB8AC3E}">
        <p14:creationId xmlns:p14="http://schemas.microsoft.com/office/powerpoint/2010/main" val="394088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AA2B5-33C1-4A02-BECB-91A64484CD97}"/>
              </a:ext>
            </a:extLst>
          </p:cNvPr>
          <p:cNvSpPr>
            <a:spLocks noGrp="1"/>
          </p:cNvSpPr>
          <p:nvPr>
            <p:ph type="title"/>
          </p:nvPr>
        </p:nvSpPr>
        <p:spPr/>
        <p:txBody>
          <a:bodyPr/>
          <a:lstStyle/>
          <a:p>
            <a:r>
              <a:rPr lang="en-IN" sz="3200" u="sng" dirty="0" err="1">
                <a:latin typeface="Eras Bold ITC" pitchFamily="34" charset="0"/>
              </a:rPr>
              <a:t>Refrences</a:t>
            </a:r>
            <a:endParaRPr lang="en-IN" sz="3200" u="sng" dirty="0">
              <a:latin typeface="Eras Bold ITC" pitchFamily="34" charset="0"/>
            </a:endParaRPr>
          </a:p>
        </p:txBody>
      </p:sp>
      <p:sp>
        <p:nvSpPr>
          <p:cNvPr id="3" name="Content Placeholder 2">
            <a:extLst>
              <a:ext uri="{FF2B5EF4-FFF2-40B4-BE49-F238E27FC236}">
                <a16:creationId xmlns:a16="http://schemas.microsoft.com/office/drawing/2014/main" id="{FF9C651F-3FB7-4571-BB57-87B21DE84A9E}"/>
              </a:ext>
            </a:extLst>
          </p:cNvPr>
          <p:cNvSpPr>
            <a:spLocks noGrp="1"/>
          </p:cNvSpPr>
          <p:nvPr>
            <p:ph idx="1"/>
          </p:nvPr>
        </p:nvSpPr>
        <p:spPr>
          <a:xfrm>
            <a:off x="1154955" y="2603499"/>
            <a:ext cx="8761412" cy="3609731"/>
          </a:xfrm>
        </p:spPr>
        <p:txBody>
          <a:bodyPr>
            <a:normAutofit/>
          </a:bodyPr>
          <a:lstStyle/>
          <a:p>
            <a:pPr lvl="0" algn="just">
              <a:lnSpc>
                <a:spcPct val="107000"/>
              </a:lnSpc>
              <a:buFont typeface="Wingdings" pitchFamily="2" charset="2"/>
              <a:buChar char="Ø"/>
            </a:pPr>
            <a:r>
              <a:rPr lang="en-IN" sz="1800" dirty="0">
                <a:solidFill>
                  <a:schemeClr val="tx1">
                    <a:lumMod val="85000"/>
                    <a:lumOff val="15000"/>
                  </a:schemeClr>
                </a:solidFill>
                <a:effectLst/>
                <a:latin typeface="Myanmar Text" pitchFamily="34" charset="0"/>
                <a:ea typeface="Calibri" panose="020F0502020204030204" pitchFamily="34" charset="0"/>
                <a:cs typeface="Myanmar Text" pitchFamily="34" charset="0"/>
              </a:rPr>
              <a:t>Frequency-agile non-coherent ultrasound radar for collection of micro-Doppler signatures, By: </a:t>
            </a:r>
            <a:r>
              <a:rPr lang="en-IN" sz="1800" dirty="0" err="1">
                <a:solidFill>
                  <a:schemeClr val="tx1">
                    <a:lumMod val="85000"/>
                    <a:lumOff val="15000"/>
                  </a:schemeClr>
                </a:solidFill>
                <a:effectLst/>
                <a:latin typeface="Myanmar Text" pitchFamily="34" charset="0"/>
                <a:ea typeface="Calibri" panose="020F0502020204030204" pitchFamily="34" charset="0"/>
                <a:cs typeface="Myanmar Text" pitchFamily="34" charset="0"/>
              </a:rPr>
              <a:t>Balleri</a:t>
            </a:r>
            <a:r>
              <a:rPr lang="en-IN" sz="1800" dirty="0">
                <a:solidFill>
                  <a:schemeClr val="tx1">
                    <a:lumMod val="85000"/>
                    <a:lumOff val="15000"/>
                  </a:schemeClr>
                </a:solidFill>
                <a:effectLst/>
                <a:latin typeface="Myanmar Text" pitchFamily="34" charset="0"/>
                <a:ea typeface="Calibri" panose="020F0502020204030204" pitchFamily="34" charset="0"/>
                <a:cs typeface="Myanmar Text" pitchFamily="34" charset="0"/>
              </a:rPr>
              <a:t>, K. Woodbridge, June 2011</a:t>
            </a:r>
          </a:p>
          <a:p>
            <a:pPr lvl="0" algn="just">
              <a:lnSpc>
                <a:spcPct val="107000"/>
              </a:lnSpc>
              <a:buFont typeface="Wingdings" pitchFamily="2" charset="2"/>
              <a:buChar char="Ø"/>
            </a:pPr>
            <a:r>
              <a:rPr lang="en-IN" sz="1800" dirty="0">
                <a:solidFill>
                  <a:schemeClr val="tx1">
                    <a:lumMod val="85000"/>
                    <a:lumOff val="15000"/>
                  </a:schemeClr>
                </a:solidFill>
                <a:effectLst/>
                <a:latin typeface="Myanmar Text" pitchFamily="34" charset="0"/>
                <a:ea typeface="Calibri" panose="020F0502020204030204" pitchFamily="34" charset="0"/>
                <a:cs typeface="Myanmar Text" pitchFamily="34" charset="0"/>
              </a:rPr>
              <a:t>Ultrasound System Considerations and their Impact on Front-End Components, By: Brunner Eberhard, May 2009</a:t>
            </a:r>
          </a:p>
          <a:p>
            <a:pPr lvl="0" algn="just">
              <a:lnSpc>
                <a:spcPct val="107000"/>
              </a:lnSpc>
              <a:buFont typeface="Wingdings" pitchFamily="2" charset="2"/>
              <a:buChar char="Ø"/>
            </a:pPr>
            <a:r>
              <a:rPr lang="en-IN" sz="1800" dirty="0">
                <a:solidFill>
                  <a:schemeClr val="tx1">
                    <a:lumMod val="85000"/>
                    <a:lumOff val="15000"/>
                  </a:schemeClr>
                </a:solidFill>
                <a:effectLst/>
                <a:latin typeface="Myanmar Text" pitchFamily="34" charset="0"/>
                <a:ea typeface="Calibri" panose="020F0502020204030204" pitchFamily="34" charset="0"/>
                <a:cs typeface="Myanmar Text" pitchFamily="34" charset="0"/>
              </a:rPr>
              <a:t>Space and frequency diversity for moving personnel spectrogram estimation By: P. </a:t>
            </a:r>
            <a:r>
              <a:rPr lang="en-IN" sz="1800" dirty="0" err="1">
                <a:solidFill>
                  <a:schemeClr val="tx1">
                    <a:lumMod val="85000"/>
                    <a:lumOff val="15000"/>
                  </a:schemeClr>
                </a:solidFill>
                <a:effectLst/>
                <a:latin typeface="Myanmar Text" pitchFamily="34" charset="0"/>
                <a:ea typeface="Calibri" panose="020F0502020204030204" pitchFamily="34" charset="0"/>
                <a:cs typeface="Myanmar Text" pitchFamily="34" charset="0"/>
              </a:rPr>
              <a:t>Sammartino</a:t>
            </a:r>
            <a:r>
              <a:rPr lang="en-IN" sz="1800" dirty="0">
                <a:solidFill>
                  <a:schemeClr val="tx1">
                    <a:lumMod val="85000"/>
                    <a:lumOff val="15000"/>
                  </a:schemeClr>
                </a:solidFill>
                <a:effectLst/>
                <a:latin typeface="Myanmar Text" pitchFamily="34" charset="0"/>
                <a:ea typeface="Calibri" panose="020F0502020204030204" pitchFamily="34" charset="0"/>
                <a:cs typeface="Myanmar Text" pitchFamily="34" charset="0"/>
              </a:rPr>
              <a:t>, J. </a:t>
            </a:r>
            <a:r>
              <a:rPr lang="en-IN" sz="1800" dirty="0" err="1">
                <a:solidFill>
                  <a:schemeClr val="tx1">
                    <a:lumMod val="85000"/>
                    <a:lumOff val="15000"/>
                  </a:schemeClr>
                </a:solidFill>
                <a:effectLst/>
                <a:latin typeface="Myanmar Text" pitchFamily="34" charset="0"/>
                <a:ea typeface="Calibri" panose="020F0502020204030204" pitchFamily="34" charset="0"/>
                <a:cs typeface="Myanmar Text" pitchFamily="34" charset="0"/>
              </a:rPr>
              <a:t>Fortuny-Guash</a:t>
            </a:r>
            <a:r>
              <a:rPr lang="en-IN" sz="1800" dirty="0">
                <a:solidFill>
                  <a:schemeClr val="tx1">
                    <a:lumMod val="85000"/>
                    <a:lumOff val="15000"/>
                  </a:schemeClr>
                </a:solidFill>
                <a:effectLst/>
                <a:latin typeface="Myanmar Text" pitchFamily="34" charset="0"/>
                <a:ea typeface="Calibri" panose="020F0502020204030204" pitchFamily="34" charset="0"/>
                <a:cs typeface="Myanmar Text" pitchFamily="34" charset="0"/>
              </a:rPr>
              <a:t>, June 2018</a:t>
            </a:r>
          </a:p>
          <a:p>
            <a:pPr lvl="0" algn="just">
              <a:lnSpc>
                <a:spcPct val="107000"/>
              </a:lnSpc>
              <a:spcAft>
                <a:spcPts val="800"/>
              </a:spcAft>
              <a:buFont typeface="Wingdings" pitchFamily="2" charset="2"/>
              <a:buChar char="Ø"/>
            </a:pPr>
            <a:r>
              <a:rPr lang="en-IN" sz="1800" dirty="0">
                <a:solidFill>
                  <a:schemeClr val="tx1">
                    <a:lumMod val="85000"/>
                    <a:lumOff val="15000"/>
                  </a:schemeClr>
                </a:solidFill>
                <a:effectLst/>
                <a:latin typeface="Myanmar Text" pitchFamily="34" charset="0"/>
                <a:ea typeface="Calibri" panose="020F0502020204030204" pitchFamily="34" charset="0"/>
                <a:cs typeface="Myanmar Text" pitchFamily="34" charset="0"/>
              </a:rPr>
              <a:t>Radar System Using Arduino And Ultrasonic Sensors By </a:t>
            </a:r>
            <a:r>
              <a:rPr lang="en-IN" sz="1800" dirty="0" err="1">
                <a:solidFill>
                  <a:schemeClr val="tx1">
                    <a:lumMod val="85000"/>
                    <a:lumOff val="15000"/>
                  </a:schemeClr>
                </a:solidFill>
                <a:effectLst/>
                <a:latin typeface="Myanmar Text" pitchFamily="34" charset="0"/>
                <a:ea typeface="Calibri" panose="020F0502020204030204" pitchFamily="34" charset="0"/>
                <a:cs typeface="Myanmar Text" pitchFamily="34" charset="0"/>
              </a:rPr>
              <a:t>Shreyes</a:t>
            </a:r>
            <a:r>
              <a:rPr lang="en-IN" sz="1800" dirty="0">
                <a:solidFill>
                  <a:schemeClr val="tx1">
                    <a:lumMod val="85000"/>
                    <a:lumOff val="15000"/>
                  </a:schemeClr>
                </a:solidFill>
                <a:effectLst/>
                <a:latin typeface="Myanmar Text" pitchFamily="34" charset="0"/>
                <a:ea typeface="Calibri" panose="020F0502020204030204" pitchFamily="34" charset="0"/>
                <a:cs typeface="Myanmar Text" pitchFamily="34" charset="0"/>
              </a:rPr>
              <a:t> Mehta, Shashank Tiwari, June 2013</a:t>
            </a:r>
          </a:p>
          <a:p>
            <a:endParaRPr lang="en-IN" dirty="0"/>
          </a:p>
        </p:txBody>
      </p:sp>
    </p:spTree>
    <p:extLst>
      <p:ext uri="{BB962C8B-B14F-4D97-AF65-F5344CB8AC3E}">
        <p14:creationId xmlns:p14="http://schemas.microsoft.com/office/powerpoint/2010/main" val="2610359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D41B-0217-425D-AA7D-86D1B899907B}"/>
              </a:ext>
            </a:extLst>
          </p:cNvPr>
          <p:cNvSpPr>
            <a:spLocks noGrp="1"/>
          </p:cNvSpPr>
          <p:nvPr>
            <p:ph type="title"/>
          </p:nvPr>
        </p:nvSpPr>
        <p:spPr>
          <a:xfrm>
            <a:off x="1154953" y="973668"/>
            <a:ext cx="8761413" cy="4681408"/>
          </a:xfrm>
        </p:spPr>
        <p:txBody>
          <a:bodyPr/>
          <a:lstStyle/>
          <a:p>
            <a:r>
              <a:rPr lang="en-IN" dirty="0">
                <a:solidFill>
                  <a:schemeClr val="tx1"/>
                </a:solidFill>
              </a:rPr>
              <a:t>                        </a:t>
            </a:r>
            <a:br>
              <a:rPr lang="en-IN" dirty="0">
                <a:solidFill>
                  <a:schemeClr val="tx1"/>
                </a:solidFill>
              </a:rPr>
            </a:br>
            <a:r>
              <a:rPr lang="en-IN" dirty="0">
                <a:solidFill>
                  <a:schemeClr val="tx1"/>
                </a:solidFill>
              </a:rPr>
              <a:t>                        </a:t>
            </a:r>
            <a:r>
              <a:rPr lang="en-IN" dirty="0">
                <a:solidFill>
                  <a:schemeClr val="tx1"/>
                </a:solidFill>
                <a:latin typeface="Eras Bold ITC" pitchFamily="34" charset="0"/>
              </a:rPr>
              <a:t>Thank  you</a:t>
            </a:r>
          </a:p>
        </p:txBody>
      </p:sp>
    </p:spTree>
    <p:extLst>
      <p:ext uri="{BB962C8B-B14F-4D97-AF65-F5344CB8AC3E}">
        <p14:creationId xmlns:p14="http://schemas.microsoft.com/office/powerpoint/2010/main" val="407468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6E68-1544-4E61-BA82-78AD33A3EAC5}"/>
              </a:ext>
            </a:extLst>
          </p:cNvPr>
          <p:cNvSpPr>
            <a:spLocks noGrp="1"/>
          </p:cNvSpPr>
          <p:nvPr>
            <p:ph type="title"/>
          </p:nvPr>
        </p:nvSpPr>
        <p:spPr>
          <a:xfrm>
            <a:off x="1154953" y="926123"/>
            <a:ext cx="8761413" cy="754509"/>
          </a:xfrm>
        </p:spPr>
        <p:txBody>
          <a:bodyPr/>
          <a:lstStyle/>
          <a:p>
            <a:r>
              <a:rPr lang="en-IN" sz="3200" b="1" dirty="0">
                <a:effectLst/>
                <a:latin typeface="Eras Bold ITC" pitchFamily="34" charset="0"/>
                <a:ea typeface="Calibri" panose="020F0502020204030204" pitchFamily="34" charset="0"/>
                <a:cs typeface="Times New Roman" panose="02020603050405020304" pitchFamily="18" charset="0"/>
              </a:rPr>
              <a:t>INTRODUCTION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63EEF1F-0B8A-4130-B1CB-DBDD39564207}"/>
              </a:ext>
            </a:extLst>
          </p:cNvPr>
          <p:cNvSpPr>
            <a:spLocks noGrp="1"/>
          </p:cNvSpPr>
          <p:nvPr>
            <p:ph idx="1"/>
          </p:nvPr>
        </p:nvSpPr>
        <p:spPr>
          <a:xfrm>
            <a:off x="1033670" y="2531165"/>
            <a:ext cx="10071652" cy="3488635"/>
          </a:xfrm>
        </p:spPr>
        <p:txBody>
          <a:bodyPr>
            <a:normAutofit fontScale="77500" lnSpcReduction="20000"/>
          </a:bodyPr>
          <a:lstStyle/>
          <a:p>
            <a:pPr algn="just">
              <a:lnSpc>
                <a:spcPct val="150000"/>
              </a:lnSpc>
              <a:spcAft>
                <a:spcPts val="1000"/>
              </a:spcAft>
            </a:pPr>
            <a:r>
              <a:rPr lang="en-US" sz="2300" dirty="0">
                <a:effectLst/>
                <a:latin typeface="Myanmar Text" pitchFamily="34" charset="0"/>
                <a:ea typeface="Calibri" panose="020F0502020204030204" pitchFamily="34" charset="0"/>
                <a:cs typeface="Myanmar Text" pitchFamily="34" charset="0"/>
              </a:rPr>
              <a:t>The term radar was coined in 1940 by the United States Navy as an acronym for Radio Detection And  Ranging. Radar is an object-detection system that uses radio waves to determine the range, angle, or velocity of objects. It can be used to detect aircraft, ships, spacecraft, guided missiles motor vehicles, weather information, and terrain information. A radar system consists of a transmitter producing electromagnetic waves in the radio or microwaves domain, a transmitting antenna, a receiving antenna. Radio waves (pulsed or continuous) from the transmitter reflect of the object and return to the receiver, giving information about the object's location and speed.</a:t>
            </a:r>
            <a:endParaRPr lang="en-IN" sz="2300" dirty="0">
              <a:effectLst/>
              <a:latin typeface="Myanmar Text" pitchFamily="34" charset="0"/>
              <a:ea typeface="Calibri" panose="020F0502020204030204" pitchFamily="34" charset="0"/>
              <a:cs typeface="Myanmar Text" pitchFamily="34" charset="0"/>
            </a:endParaRPr>
          </a:p>
          <a:p>
            <a:pPr marL="0" indent="0" algn="just">
              <a:lnSpc>
                <a:spcPct val="150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6000"/>
              </a:lnSpc>
              <a:spcAft>
                <a:spcPts val="800"/>
              </a:spcAft>
              <a:buNone/>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6655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2BA9A-CE13-468F-A560-24B5A5CB343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763797A-EF21-402F-BF6E-C12C3BDC3794}"/>
              </a:ext>
            </a:extLst>
          </p:cNvPr>
          <p:cNvSpPr>
            <a:spLocks noGrp="1"/>
          </p:cNvSpPr>
          <p:nvPr>
            <p:ph idx="1"/>
          </p:nvPr>
        </p:nvSpPr>
        <p:spPr>
          <a:xfrm>
            <a:off x="937848" y="2391509"/>
            <a:ext cx="10023229" cy="4372706"/>
          </a:xfrm>
        </p:spPr>
        <p:txBody>
          <a:bodyPr>
            <a:noAutofit/>
          </a:bodyPr>
          <a:lstStyle/>
          <a:p>
            <a:pPr algn="just">
              <a:lnSpc>
                <a:spcPct val="150000"/>
              </a:lnSpc>
              <a:spcAft>
                <a:spcPts val="1000"/>
              </a:spcAft>
            </a:pPr>
            <a:r>
              <a:rPr lang="en-US" dirty="0">
                <a:effectLst/>
                <a:latin typeface="Myanmar Text" pitchFamily="34" charset="0"/>
                <a:ea typeface="Calibri" panose="020F0502020204030204" pitchFamily="34" charset="0"/>
                <a:cs typeface="Myanmar Text" pitchFamily="34" charset="0"/>
              </a:rPr>
              <a:t>The main components in any Ultrasonic radar are the Ultrasonic Sensors. Ultrasonic sensors work on a principle similar to RADAR.  Ultrasonic sensors generate high frequency sound waves and evaluate the echo which is received back by the sensor. Sensors calculate the time interval between sending the signal and receiving the echo to determine the distance to an object.</a:t>
            </a:r>
            <a:endParaRPr lang="en-IN" dirty="0">
              <a:latin typeface="Myanmar Text" pitchFamily="34" charset="0"/>
              <a:ea typeface="Calibri" panose="020F0502020204030204" pitchFamily="34" charset="0"/>
              <a:cs typeface="Myanmar Text" pitchFamily="34" charset="0"/>
            </a:endParaRPr>
          </a:p>
          <a:p>
            <a:pPr algn="just">
              <a:lnSpc>
                <a:spcPct val="150000"/>
              </a:lnSpc>
              <a:spcAft>
                <a:spcPts val="1000"/>
              </a:spcAft>
            </a:pPr>
            <a:r>
              <a:rPr lang="en-US" b="0" i="0" u="none" strike="noStrike" baseline="0" dirty="0">
                <a:latin typeface="Myanmar Text" pitchFamily="34" charset="0"/>
                <a:cs typeface="Myanmar Text" pitchFamily="34" charset="0"/>
              </a:rPr>
              <a:t>Generally, the distance can be measured using pulse echo method. The ultrasonic module transmits a signal to the object, then receives echo signal from the object and produces output signal whose time period is proportional to the distance of the object. The mechanism of the ultra sonic sensor is similar to the RADAR (Radio Detection and Ranging). </a:t>
            </a:r>
            <a:endParaRPr lang="en-IN" dirty="0">
              <a:solidFill>
                <a:schemeClr val="tx1"/>
              </a:solidFill>
              <a:latin typeface="Myanmar Text" pitchFamily="34" charset="0"/>
              <a:cs typeface="Myanmar Text" pitchFamily="34" charset="0"/>
            </a:endParaRPr>
          </a:p>
        </p:txBody>
      </p:sp>
    </p:spTree>
    <p:extLst>
      <p:ext uri="{BB962C8B-B14F-4D97-AF65-F5344CB8AC3E}">
        <p14:creationId xmlns:p14="http://schemas.microsoft.com/office/powerpoint/2010/main" val="3095366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Eras Bold ITC" pitchFamily="34" charset="0"/>
              </a:rPr>
              <a:t>Block Diagram</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9384" y="2375196"/>
            <a:ext cx="6213231" cy="4349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3012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Eras Bold ITC" pitchFamily="34" charset="0"/>
              </a:rPr>
              <a:t>Description</a:t>
            </a:r>
            <a:r>
              <a:rPr lang="en-US" sz="3200" dirty="0">
                <a:latin typeface="Iras bold"/>
              </a:rPr>
              <a:t> </a:t>
            </a:r>
          </a:p>
        </p:txBody>
      </p:sp>
      <p:sp>
        <p:nvSpPr>
          <p:cNvPr id="3" name="Content Placeholder 2"/>
          <p:cNvSpPr>
            <a:spLocks noGrp="1"/>
          </p:cNvSpPr>
          <p:nvPr>
            <p:ph idx="1"/>
          </p:nvPr>
        </p:nvSpPr>
        <p:spPr>
          <a:xfrm>
            <a:off x="1178401" y="2626946"/>
            <a:ext cx="8761412" cy="3416300"/>
          </a:xfrm>
        </p:spPr>
        <p:txBody>
          <a:bodyPr>
            <a:normAutofit/>
          </a:bodyPr>
          <a:lstStyle/>
          <a:p>
            <a:r>
              <a:rPr lang="en-US" dirty="0">
                <a:solidFill>
                  <a:schemeClr val="tx1">
                    <a:lumMod val="85000"/>
                    <a:lumOff val="15000"/>
                  </a:schemeClr>
                </a:solidFill>
                <a:latin typeface="Myanmar Text" pitchFamily="34" charset="0"/>
                <a:cs typeface="Myanmar Text" pitchFamily="34" charset="0"/>
              </a:rPr>
              <a:t>It consists of 5 major parts</a:t>
            </a:r>
          </a:p>
          <a:p>
            <a:r>
              <a:rPr lang="en-US" dirty="0">
                <a:solidFill>
                  <a:schemeClr val="tx1">
                    <a:lumMod val="85000"/>
                    <a:lumOff val="15000"/>
                  </a:schemeClr>
                </a:solidFill>
                <a:latin typeface="Myanmar Text" pitchFamily="34" charset="0"/>
                <a:cs typeface="Myanmar Text" pitchFamily="34" charset="0"/>
              </a:rPr>
              <a:t>1. 8051 Microcontroller </a:t>
            </a:r>
          </a:p>
          <a:p>
            <a:r>
              <a:rPr lang="en-US" dirty="0">
                <a:solidFill>
                  <a:schemeClr val="tx1">
                    <a:lumMod val="85000"/>
                    <a:lumOff val="15000"/>
                  </a:schemeClr>
                </a:solidFill>
                <a:latin typeface="Myanmar Text" pitchFamily="34" charset="0"/>
                <a:cs typeface="Myanmar Text" pitchFamily="34" charset="0"/>
              </a:rPr>
              <a:t>2. Ultrasonic Sensor </a:t>
            </a:r>
          </a:p>
          <a:p>
            <a:r>
              <a:rPr lang="en-US" dirty="0">
                <a:solidFill>
                  <a:schemeClr val="tx1">
                    <a:lumMod val="85000"/>
                    <a:lumOff val="15000"/>
                  </a:schemeClr>
                </a:solidFill>
                <a:latin typeface="Myanmar Text" pitchFamily="34" charset="0"/>
                <a:cs typeface="Myanmar Text" pitchFamily="34" charset="0"/>
              </a:rPr>
              <a:t>3. Servo Motor.</a:t>
            </a:r>
          </a:p>
          <a:p>
            <a:r>
              <a:rPr lang="en-US" dirty="0">
                <a:solidFill>
                  <a:schemeClr val="tx1">
                    <a:lumMod val="85000"/>
                    <a:lumOff val="15000"/>
                  </a:schemeClr>
                </a:solidFill>
                <a:latin typeface="Myanmar Text" pitchFamily="34" charset="0"/>
                <a:cs typeface="Myanmar Text" pitchFamily="34" charset="0"/>
              </a:rPr>
              <a:t>4. LCD display </a:t>
            </a:r>
          </a:p>
          <a:p>
            <a:r>
              <a:rPr lang="en-US" dirty="0">
                <a:solidFill>
                  <a:schemeClr val="tx1">
                    <a:lumMod val="85000"/>
                    <a:lumOff val="15000"/>
                  </a:schemeClr>
                </a:solidFill>
                <a:latin typeface="Myanmar Text" pitchFamily="34" charset="0"/>
                <a:cs typeface="Myanmar Text" pitchFamily="34" charset="0"/>
              </a:rPr>
              <a:t>5. Buzzer</a:t>
            </a:r>
          </a:p>
          <a:p>
            <a:endParaRPr lang="en-US" dirty="0">
              <a:latin typeface="Myanmar Text" pitchFamily="34" charset="0"/>
              <a:cs typeface="Myanmar Text" pitchFamily="34" charset="0"/>
            </a:endParaRPr>
          </a:p>
        </p:txBody>
      </p:sp>
    </p:spTree>
    <p:extLst>
      <p:ext uri="{BB962C8B-B14F-4D97-AF65-F5344CB8AC3E}">
        <p14:creationId xmlns:p14="http://schemas.microsoft.com/office/powerpoint/2010/main" val="2499365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Eras Bold ITC" pitchFamily="34" charset="0"/>
              </a:rPr>
              <a:t>Microcontroller</a:t>
            </a:r>
          </a:p>
        </p:txBody>
      </p:sp>
      <p:sp>
        <p:nvSpPr>
          <p:cNvPr id="5" name="Rectangle 4"/>
          <p:cNvSpPr/>
          <p:nvPr/>
        </p:nvSpPr>
        <p:spPr>
          <a:xfrm>
            <a:off x="863405" y="2696315"/>
            <a:ext cx="6902369" cy="2793072"/>
          </a:xfrm>
          <a:prstGeom prst="rect">
            <a:avLst/>
          </a:prstGeom>
        </p:spPr>
        <p:txBody>
          <a:bodyPr wrap="square">
            <a:spAutoFit/>
          </a:bodyPr>
          <a:lstStyle/>
          <a:p>
            <a:pPr marL="285750" indent="-285750">
              <a:lnSpc>
                <a:spcPct val="200000"/>
              </a:lnSpc>
              <a:buFont typeface="Wingdings" panose="05000000000000000000" pitchFamily="2" charset="2"/>
              <a:buChar char="Ø"/>
            </a:pPr>
            <a:r>
              <a:rPr lang="en-US" dirty="0">
                <a:latin typeface="Myanmar Text" pitchFamily="34" charset="0"/>
                <a:cs typeface="Myanmar Text" pitchFamily="34" charset="0"/>
              </a:rPr>
              <a:t>Model  AT89C51.</a:t>
            </a:r>
          </a:p>
          <a:p>
            <a:pPr marL="285750" indent="-285750">
              <a:lnSpc>
                <a:spcPct val="200000"/>
              </a:lnSpc>
              <a:buFont typeface="Wingdings" panose="05000000000000000000" pitchFamily="2" charset="2"/>
              <a:buChar char="Ø"/>
            </a:pPr>
            <a:r>
              <a:rPr lang="en-US" dirty="0">
                <a:latin typeface="Myanmar Text" pitchFamily="34" charset="0"/>
                <a:cs typeface="Myanmar Text" pitchFamily="34" charset="0"/>
              </a:rPr>
              <a:t>Operating Voltage is 5v.</a:t>
            </a:r>
          </a:p>
          <a:p>
            <a:pPr marL="285750" indent="-285750">
              <a:lnSpc>
                <a:spcPct val="200000"/>
              </a:lnSpc>
              <a:buFont typeface="Wingdings" panose="05000000000000000000" pitchFamily="2" charset="2"/>
              <a:buChar char="Ø"/>
            </a:pPr>
            <a:r>
              <a:rPr lang="en-US" dirty="0">
                <a:latin typeface="Myanmar Text" pitchFamily="34" charset="0"/>
                <a:cs typeface="Myanmar Text" pitchFamily="34" charset="0"/>
              </a:rPr>
              <a:t>8 Bit Microcontroller.</a:t>
            </a:r>
          </a:p>
          <a:p>
            <a:pPr marL="285750" indent="-285750">
              <a:lnSpc>
                <a:spcPct val="200000"/>
              </a:lnSpc>
              <a:buFont typeface="Wingdings" panose="05000000000000000000" pitchFamily="2" charset="2"/>
              <a:buChar char="Ø"/>
            </a:pPr>
            <a:r>
              <a:rPr lang="en-US" dirty="0">
                <a:latin typeface="Myanmar Text" pitchFamily="34" charset="0"/>
                <a:cs typeface="Myanmar Text" pitchFamily="34" charset="0"/>
              </a:rPr>
              <a:t>It Has 256 Bytes Ram and 8kb Rom with 12Mhz Frequency.</a:t>
            </a:r>
          </a:p>
          <a:p>
            <a:pPr>
              <a:lnSpc>
                <a:spcPct val="200000"/>
              </a:lnSpc>
            </a:pPr>
            <a:endParaRPr lang="en-US" dirty="0">
              <a:latin typeface="Myanmar Text" pitchFamily="34" charset="0"/>
              <a:cs typeface="Myanmar Text" pitchFamily="34" charset="0"/>
            </a:endParaRPr>
          </a:p>
        </p:txBody>
      </p:sp>
      <p:pic>
        <p:nvPicPr>
          <p:cNvPr id="8" name="Content Placeholder 7">
            <a:extLst>
              <a:ext uri="{FF2B5EF4-FFF2-40B4-BE49-F238E27FC236}">
                <a16:creationId xmlns:a16="http://schemas.microsoft.com/office/drawing/2014/main" id="{0EBE4898-6B6B-4DA4-AA4B-BA4967E0C0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15582" y="2527167"/>
            <a:ext cx="3201567" cy="3516218"/>
          </a:xfrm>
        </p:spPr>
      </p:pic>
    </p:spTree>
    <p:extLst>
      <p:ext uri="{BB962C8B-B14F-4D97-AF65-F5344CB8AC3E}">
        <p14:creationId xmlns:p14="http://schemas.microsoft.com/office/powerpoint/2010/main" val="2528376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Eras Bold ITC" pitchFamily="34" charset="0"/>
              </a:rPr>
              <a:t>Ultrasonic Sensor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8216" y="2468032"/>
            <a:ext cx="3416300" cy="3416300"/>
          </a:xfrm>
        </p:spPr>
      </p:pic>
      <p:sp>
        <p:nvSpPr>
          <p:cNvPr id="7" name="Rectangle 6"/>
          <p:cNvSpPr/>
          <p:nvPr/>
        </p:nvSpPr>
        <p:spPr>
          <a:xfrm>
            <a:off x="914400" y="2967335"/>
            <a:ext cx="6718852" cy="2239074"/>
          </a:xfrm>
          <a:prstGeom prst="rect">
            <a:avLst/>
          </a:prstGeom>
        </p:spPr>
        <p:txBody>
          <a:bodyPr wrap="square">
            <a:spAutoFit/>
          </a:bodyPr>
          <a:lstStyle/>
          <a:p>
            <a:pPr marL="285750" indent="-285750">
              <a:lnSpc>
                <a:spcPct val="200000"/>
              </a:lnSpc>
              <a:buFont typeface="Wingdings" panose="05000000000000000000" pitchFamily="2" charset="2"/>
              <a:buChar char="Ø"/>
            </a:pPr>
            <a:r>
              <a:rPr lang="en-US" dirty="0">
                <a:latin typeface="Myanmar Text" pitchFamily="34" charset="0"/>
                <a:cs typeface="Myanmar Text" pitchFamily="34" charset="0"/>
              </a:rPr>
              <a:t>Model Number is HC-SR04.</a:t>
            </a:r>
          </a:p>
          <a:p>
            <a:pPr marL="285750" indent="-285750">
              <a:lnSpc>
                <a:spcPct val="200000"/>
              </a:lnSpc>
              <a:buFont typeface="Wingdings" panose="05000000000000000000" pitchFamily="2" charset="2"/>
              <a:buChar char="Ø"/>
            </a:pPr>
            <a:r>
              <a:rPr lang="en-US" dirty="0">
                <a:latin typeface="Myanmar Text" pitchFamily="34" charset="0"/>
                <a:cs typeface="Myanmar Text" pitchFamily="34" charset="0"/>
              </a:rPr>
              <a:t>Operating Voltage is 5V.</a:t>
            </a:r>
          </a:p>
          <a:p>
            <a:pPr marL="285750" indent="-285750">
              <a:lnSpc>
                <a:spcPct val="200000"/>
              </a:lnSpc>
              <a:buFont typeface="Wingdings" panose="05000000000000000000" pitchFamily="2" charset="2"/>
              <a:buChar char="Ø"/>
            </a:pPr>
            <a:r>
              <a:rPr lang="en-US" dirty="0">
                <a:latin typeface="Myanmar Text" pitchFamily="34" charset="0"/>
                <a:cs typeface="Myanmar Text" pitchFamily="34" charset="0"/>
              </a:rPr>
              <a:t>Its Range From 2cm to 400cm and 40HZ Frequency. </a:t>
            </a:r>
          </a:p>
          <a:p>
            <a:pPr marL="285750" indent="-285750">
              <a:lnSpc>
                <a:spcPct val="200000"/>
              </a:lnSpc>
              <a:buFont typeface="Wingdings" panose="05000000000000000000" pitchFamily="2" charset="2"/>
              <a:buChar char="Ø"/>
            </a:pPr>
            <a:r>
              <a:rPr lang="en-US" dirty="0">
                <a:latin typeface="Myanmar Text" pitchFamily="34" charset="0"/>
                <a:cs typeface="Myanmar Text" pitchFamily="34" charset="0"/>
              </a:rPr>
              <a:t>No. Of Pins 4.</a:t>
            </a:r>
          </a:p>
        </p:txBody>
      </p:sp>
    </p:spTree>
    <p:extLst>
      <p:ext uri="{BB962C8B-B14F-4D97-AF65-F5344CB8AC3E}">
        <p14:creationId xmlns:p14="http://schemas.microsoft.com/office/powerpoint/2010/main" val="1704253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Eras Bold ITC" pitchFamily="34" charset="0"/>
              </a:rPr>
              <a:t>Servo Motor</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458871" y="2404208"/>
            <a:ext cx="3416300" cy="3416300"/>
          </a:xfrm>
        </p:spPr>
      </p:pic>
      <p:sp>
        <p:nvSpPr>
          <p:cNvPr id="5" name="Rectangle 4"/>
          <p:cNvSpPr/>
          <p:nvPr/>
        </p:nvSpPr>
        <p:spPr>
          <a:xfrm>
            <a:off x="781878" y="2992821"/>
            <a:ext cx="7460973" cy="2239074"/>
          </a:xfrm>
          <a:prstGeom prst="rect">
            <a:avLst/>
          </a:prstGeom>
        </p:spPr>
        <p:txBody>
          <a:bodyPr wrap="square">
            <a:spAutoFit/>
          </a:bodyPr>
          <a:lstStyle/>
          <a:p>
            <a:pPr marL="285750" indent="-285750">
              <a:lnSpc>
                <a:spcPct val="200000"/>
              </a:lnSpc>
              <a:buFont typeface="Wingdings" panose="05000000000000000000" pitchFamily="2" charset="2"/>
              <a:buChar char="Ø"/>
            </a:pPr>
            <a:r>
              <a:rPr lang="en-US" dirty="0">
                <a:latin typeface="Myanmar Text" pitchFamily="34" charset="0"/>
                <a:ea typeface="Calibri"/>
                <a:cs typeface="Myanmar Text" pitchFamily="34" charset="0"/>
              </a:rPr>
              <a:t>A servomotor is a rotary actuator or linear actuator that allows for precise control of angular or linear position, velocity and acceleration.</a:t>
            </a:r>
          </a:p>
          <a:p>
            <a:pPr marL="285750" indent="-285750">
              <a:lnSpc>
                <a:spcPct val="200000"/>
              </a:lnSpc>
              <a:buFont typeface="Wingdings" panose="05000000000000000000" pitchFamily="2" charset="2"/>
              <a:buChar char="Ø"/>
            </a:pPr>
            <a:r>
              <a:rPr lang="en-US" dirty="0">
                <a:latin typeface="Myanmar Text" pitchFamily="34" charset="0"/>
                <a:cs typeface="Myanmar Text" pitchFamily="34" charset="0"/>
              </a:rPr>
              <a:t>Operating Voltage is 12V.</a:t>
            </a:r>
          </a:p>
          <a:p>
            <a:pPr marL="285750" indent="-285750">
              <a:lnSpc>
                <a:spcPct val="200000"/>
              </a:lnSpc>
              <a:buFont typeface="Wingdings" panose="05000000000000000000" pitchFamily="2" charset="2"/>
              <a:buChar char="Ø"/>
            </a:pPr>
            <a:r>
              <a:rPr lang="en-US" dirty="0">
                <a:latin typeface="Myanmar Text" pitchFamily="34" charset="0"/>
                <a:cs typeface="Myanmar Text" pitchFamily="34" charset="0"/>
              </a:rPr>
              <a:t>No. of pins 3.</a:t>
            </a:r>
          </a:p>
        </p:txBody>
      </p:sp>
    </p:spTree>
    <p:extLst>
      <p:ext uri="{BB962C8B-B14F-4D97-AF65-F5344CB8AC3E}">
        <p14:creationId xmlns:p14="http://schemas.microsoft.com/office/powerpoint/2010/main" val="12453147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646</TotalTime>
  <Words>1131</Words>
  <Application>Microsoft Office PowerPoint</Application>
  <PresentationFormat>Widescreen</PresentationFormat>
  <Paragraphs>112</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Bahnschrift SemiBold</vt:lpstr>
      <vt:lpstr>Calibri</vt:lpstr>
      <vt:lpstr>Century Gothic</vt:lpstr>
      <vt:lpstr>Eras Bold ITC</vt:lpstr>
      <vt:lpstr>Iras bold</vt:lpstr>
      <vt:lpstr>MicrosoftYaHeiUILight</vt:lpstr>
      <vt:lpstr>Myanmar Text</vt:lpstr>
      <vt:lpstr>Wingdings</vt:lpstr>
      <vt:lpstr>Wingdings 3</vt:lpstr>
      <vt:lpstr>Ion Boardroom</vt:lpstr>
      <vt:lpstr>“A  SHORT RANGE RADAR SYSTEM USING 8051 MICROCONTROLLER ” </vt:lpstr>
      <vt:lpstr>OVERVIEW</vt:lpstr>
      <vt:lpstr>INTRODUCTION </vt:lpstr>
      <vt:lpstr>PowerPoint Presentation</vt:lpstr>
      <vt:lpstr>Block Diagram</vt:lpstr>
      <vt:lpstr>Description </vt:lpstr>
      <vt:lpstr>Microcontroller</vt:lpstr>
      <vt:lpstr>Ultrasonic Sensor</vt:lpstr>
      <vt:lpstr>Servo Motor</vt:lpstr>
      <vt:lpstr>LCD display </vt:lpstr>
      <vt:lpstr>Buzzer</vt:lpstr>
      <vt:lpstr>System Architecture</vt:lpstr>
      <vt:lpstr>PCB Layout &amp; 3D view</vt:lpstr>
      <vt:lpstr>Implementation Details</vt:lpstr>
      <vt:lpstr>PowerPoint Presentation</vt:lpstr>
      <vt:lpstr>Algorithm</vt:lpstr>
      <vt:lpstr> Simulation Result</vt:lpstr>
      <vt:lpstr>PowerPoint Presentation</vt:lpstr>
      <vt:lpstr>ADVANTAGES</vt:lpstr>
      <vt:lpstr>DISADVANTAGES</vt:lpstr>
      <vt:lpstr>APPLICATIONS:</vt:lpstr>
      <vt:lpstr>FUTURE SCOPE</vt:lpstr>
      <vt:lpstr>CONCLUSION</vt:lpstr>
      <vt:lpstr>Refrences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Lane Detection and Tracking</dc:title>
  <dc:creator>Pritesh Talande</dc:creator>
  <cp:lastModifiedBy>sanket mallawat</cp:lastModifiedBy>
  <cp:revision>54</cp:revision>
  <dcterms:created xsi:type="dcterms:W3CDTF">2020-12-19T14:53:51Z</dcterms:created>
  <dcterms:modified xsi:type="dcterms:W3CDTF">2021-06-06T08:48:56Z</dcterms:modified>
</cp:coreProperties>
</file>