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2"/>
  </p:handoutMasterIdLst>
  <p:sldIdLst>
    <p:sldId id="265" r:id="rId3"/>
    <p:sldId id="259" r:id="rId5"/>
    <p:sldId id="266" r:id="rId6"/>
    <p:sldId id="260" r:id="rId7"/>
    <p:sldId id="274" r:id="rId8"/>
    <p:sldId id="261" r:id="rId9"/>
    <p:sldId id="280" r:id="rId10"/>
    <p:sldId id="275" r:id="rId11"/>
    <p:sldId id="262" r:id="rId12"/>
    <p:sldId id="284" r:id="rId13"/>
    <p:sldId id="286" r:id="rId14"/>
    <p:sldId id="287" r:id="rId15"/>
    <p:sldId id="288" r:id="rId16"/>
    <p:sldId id="290" r:id="rId17"/>
    <p:sldId id="292" r:id="rId18"/>
    <p:sldId id="293" r:id="rId19"/>
    <p:sldId id="285" r:id="rId20"/>
    <p:sldId id="300"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7" userDrawn="1">
          <p15:clr>
            <a:srgbClr val="A4A3A4"/>
          </p15:clr>
        </p15:guide>
        <p15:guide id="2" pos="3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丶 Vincennes" initials="丶"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37"/>
        <p:guide pos="379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76.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tags" Target="../tags/tag69.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70.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7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15.png"/><Relationship Id="rId2" Type="http://schemas.openxmlformats.org/officeDocument/2006/relationships/tags" Target="../tags/tag7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64.xml"/><Relationship Id="rId3" Type="http://schemas.openxmlformats.org/officeDocument/2006/relationships/image" Target="../media/image5.png"/><Relationship Id="rId2" Type="http://schemas.openxmlformats.org/officeDocument/2006/relationships/tags" Target="../tags/tag6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6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6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68.xml"/><Relationship Id="rId3" Type="http://schemas.openxmlformats.org/officeDocument/2006/relationships/image" Target="../media/image9.png"/><Relationship Id="rId2" Type="http://schemas.openxmlformats.org/officeDocument/2006/relationships/tags" Target="../tags/tag6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61440" y="2290445"/>
            <a:ext cx="9803130" cy="3803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2130361" y="2867680"/>
            <a:ext cx="7931277" cy="1753235"/>
          </a:xfrm>
          <a:prstGeom prst="rect">
            <a:avLst/>
          </a:prstGeom>
          <a:noFill/>
        </p:spPr>
        <p:txBody>
          <a:bodyPr wrap="square" rtlCol="0">
            <a:spAutoFit/>
          </a:bodyPr>
          <a:lstStyle/>
          <a:p>
            <a:pPr algn="ctr" fontAlgn="base"/>
            <a:r>
              <a:rPr lang="en-US" altLang="zh-CN" sz="3600" b="1" dirty="0">
                <a:solidFill>
                  <a:schemeClr val="bg1"/>
                </a:solidFill>
                <a:latin typeface="Times New Roman" panose="02020603050405020304" pitchFamily="18" charset="0"/>
                <a:cs typeface="Times New Roman" panose="02020603050405020304" pitchFamily="18" charset="0"/>
                <a:sym typeface="+mn-ea"/>
              </a:rPr>
              <a:t>Decoupled Multimodal Distilling for Emotion Recognition</a:t>
            </a:r>
            <a:endParaRPr lang="en-US" altLang="zh-CN" sz="3600" b="1" dirty="0">
              <a:solidFill>
                <a:schemeClr val="bg1"/>
              </a:solidFill>
              <a:latin typeface="Times New Roman" panose="02020603050405020304" pitchFamily="18" charset="0"/>
              <a:cs typeface="Times New Roman" panose="02020603050405020304" pitchFamily="18" charset="0"/>
            </a:endParaRPr>
          </a:p>
          <a:p>
            <a:pPr algn="ctr" fontAlgn="base"/>
            <a:r>
              <a:rPr lang="zh-CN" altLang="en-US" sz="3600" b="1" dirty="0">
                <a:solidFill>
                  <a:schemeClr val="bg1"/>
                </a:solidFill>
                <a:latin typeface="Times New Roman" panose="02020603050405020304" pitchFamily="18" charset="0"/>
                <a:cs typeface="Times New Roman" panose="02020603050405020304" pitchFamily="18" charset="0"/>
                <a:sym typeface="+mn-ea"/>
              </a:rPr>
              <a:t>（</a:t>
            </a:r>
            <a:r>
              <a:rPr lang="en-US" altLang="zh-CN" sz="3600" b="1" dirty="0">
                <a:solidFill>
                  <a:schemeClr val="bg1"/>
                </a:solidFill>
                <a:latin typeface="Times New Roman" panose="02020603050405020304" pitchFamily="18" charset="0"/>
                <a:cs typeface="Times New Roman" panose="02020603050405020304" pitchFamily="18" charset="0"/>
                <a:sym typeface="+mn-ea"/>
              </a:rPr>
              <a:t>基于解耦多模态蒸馏的情绪识别</a:t>
            </a:r>
            <a:r>
              <a:rPr lang="zh-CN" altLang="en-US" sz="3600" b="1" dirty="0">
                <a:solidFill>
                  <a:schemeClr val="bg1"/>
                </a:solidFill>
                <a:latin typeface="Times New Roman" panose="02020603050405020304" pitchFamily="18" charset="0"/>
                <a:cs typeface="Times New Roman" panose="02020603050405020304" pitchFamily="18" charset="0"/>
                <a:sym typeface="+mn-ea"/>
              </a:rPr>
              <a:t>）</a:t>
            </a:r>
            <a:endParaRPr lang="en-US" altLang="zh-CN" sz="3600" b="1" dirty="0">
              <a:solidFill>
                <a:schemeClr val="bg1"/>
              </a:solidFill>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6949896" y="5006173"/>
            <a:ext cx="3204920" cy="368300"/>
            <a:chOff x="7639812" y="4242815"/>
            <a:chExt cx="4273226" cy="491067"/>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39812" y="4242816"/>
              <a:ext cx="397764" cy="397764"/>
            </a:xfrm>
            <a:prstGeom prst="rect">
              <a:avLst/>
            </a:prstGeom>
          </p:spPr>
        </p:pic>
        <p:sp>
          <p:nvSpPr>
            <p:cNvPr id="10" name="文本框 9"/>
            <p:cNvSpPr txBox="1"/>
            <p:nvPr/>
          </p:nvSpPr>
          <p:spPr>
            <a:xfrm>
              <a:off x="8037573" y="4242815"/>
              <a:ext cx="3875465" cy="491067"/>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汇报</a:t>
              </a:r>
              <a:r>
                <a:rPr lang="zh-CN" altLang="en-US" dirty="0" smtClean="0">
                  <a:solidFill>
                    <a:schemeClr val="bg1"/>
                  </a:solidFill>
                  <a:latin typeface="黑体" panose="02010609060101010101" pitchFamily="49" charset="-122"/>
                  <a:ea typeface="黑体" panose="02010609060101010101" pitchFamily="49" charset="-122"/>
                </a:rPr>
                <a:t>时间</a:t>
              </a:r>
              <a:r>
                <a:rPr lang="zh-CN" altLang="en-US" dirty="0">
                  <a:solidFill>
                    <a:schemeClr val="bg1"/>
                  </a:solidFill>
                  <a:latin typeface="黑体" panose="02010609060101010101" pitchFamily="49" charset="-122"/>
                  <a:ea typeface="黑体" panose="02010609060101010101" pitchFamily="49" charset="-122"/>
                </a:rPr>
                <a:t>：</a:t>
              </a:r>
              <a:r>
                <a:rPr lang="en-US" altLang="zh-CN" dirty="0" smtClean="0">
                  <a:solidFill>
                    <a:schemeClr val="bg1"/>
                  </a:solidFill>
                  <a:latin typeface="黑体" panose="02010609060101010101" pitchFamily="49" charset="-122"/>
                  <a:ea typeface="黑体" panose="02010609060101010101" pitchFamily="49" charset="-122"/>
                </a:rPr>
                <a:t>2024.3.26</a:t>
              </a:r>
              <a:endParaRPr lang="zh-CN" altLang="en-US"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3041645" y="5026303"/>
            <a:ext cx="2438535" cy="368300"/>
            <a:chOff x="3358144" y="5322164"/>
            <a:chExt cx="3251381" cy="491067"/>
          </a:xfrm>
        </p:grpSpPr>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8144" y="5387319"/>
              <a:ext cx="439560" cy="399601"/>
            </a:xfrm>
            <a:prstGeom prst="rect">
              <a:avLst/>
            </a:prstGeom>
          </p:spPr>
        </p:pic>
        <p:sp>
          <p:nvSpPr>
            <p:cNvPr id="13" name="文本框 12"/>
            <p:cNvSpPr txBox="1"/>
            <p:nvPr/>
          </p:nvSpPr>
          <p:spPr>
            <a:xfrm>
              <a:off x="3814299" y="5322164"/>
              <a:ext cx="2795226" cy="491067"/>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汇报人：武文莲</a:t>
              </a:r>
              <a:r>
                <a:rPr lang="en-US" altLang="zh-CN" dirty="0" smtClean="0">
                  <a:solidFill>
                    <a:schemeClr val="bg1"/>
                  </a:solidFill>
                  <a:latin typeface="黑体" panose="02010609060101010101" pitchFamily="49" charset="-122"/>
                  <a:ea typeface="黑体" panose="02010609060101010101" pitchFamily="49" charset="-122"/>
                </a:rPr>
                <a:t>          </a:t>
              </a:r>
              <a:endParaRPr lang="en-US" altLang="zh-CN" dirty="0" smtClean="0">
                <a:solidFill>
                  <a:schemeClr val="bg1"/>
                </a:solidFill>
                <a:latin typeface="黑体" panose="02010609060101010101" pitchFamily="49" charset="-122"/>
                <a:ea typeface="黑体" panose="02010609060101010101" pitchFamily="49"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29420"/>
            <a:ext cx="9144000" cy="929898"/>
          </a:xfrm>
          <a:prstGeom prst="rect">
            <a:avLst/>
          </a:prstGeom>
        </p:spPr>
      </p:pic>
    </p:spTree>
  </p:cSld>
  <p:clrMapOvr>
    <a:masterClrMapping/>
  </p:clrMapOvr>
  <p:transition spd="slow">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4 </a:t>
            </a:r>
            <a:r>
              <a:rPr lang="zh-CN" altLang="en-US" sz="2100" b="1" dirty="0">
                <a:solidFill>
                  <a:schemeClr val="bg1"/>
                </a:solidFill>
                <a:latin typeface="黑体" panose="02010609060101010101" pitchFamily="49" charset="-122"/>
                <a:ea typeface="黑体" panose="02010609060101010101" pitchFamily="49" charset="-122"/>
              </a:rPr>
              <a:t>研究结果</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417830" y="1831340"/>
            <a:ext cx="10478135" cy="2030095"/>
          </a:xfrm>
          <a:prstGeom prst="rect">
            <a:avLst/>
          </a:prstGeom>
          <a:noFill/>
        </p:spPr>
        <p:txBody>
          <a:bodyPr wrap="square" rtlCol="0">
            <a:spAutoFit/>
          </a:bodyPr>
          <a:p>
            <a:pPr marL="285750" indent="-285750">
              <a:buFont typeface="Wingdings" panose="05000000000000000000" charset="0"/>
              <a:buChar char="l"/>
            </a:pPr>
            <a:r>
              <a:rPr lang="zh-CN" altLang="en-US"/>
              <a:t>与基于特征分解的</a:t>
            </a:r>
            <a:r>
              <a:rPr lang="en-US" altLang="zh-CN"/>
              <a:t>MER</a:t>
            </a:r>
            <a:r>
              <a:rPr lang="zh-CN" altLang="en-US"/>
              <a:t>方法相比</a:t>
            </a:r>
            <a:r>
              <a:rPr lang="en-US" altLang="zh-CN"/>
              <a:t>,</a:t>
            </a:r>
            <a:r>
              <a:rPr lang="zh-CN" altLang="en-US"/>
              <a:t>结果表明纳入</a:t>
            </a:r>
            <a:r>
              <a:rPr lang="en-US" altLang="zh-CN"/>
              <a:t>GD-Unit</a:t>
            </a:r>
            <a:r>
              <a:rPr lang="zh-CN" altLang="en-US"/>
              <a:t>的可行性，其中</a:t>
            </a:r>
            <a:r>
              <a:rPr lang="en-US" altLang="zh-CN"/>
              <a:t>GD-Unit</a:t>
            </a:r>
            <a:r>
              <a:rPr lang="zh-CN" altLang="en-US"/>
              <a:t>能感知不同模态间动态。</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en-US" altLang="zh-CN"/>
              <a:t>DMD</a:t>
            </a:r>
            <a:r>
              <a:rPr lang="zh-CN" altLang="en-US"/>
              <a:t>始终优于使用多模态</a:t>
            </a:r>
            <a:r>
              <a:rPr lang="en-US" altLang="zh-CN"/>
              <a:t>Transformer</a:t>
            </a:r>
            <a:r>
              <a:rPr lang="zh-CN" altLang="en-US"/>
              <a:t>学习跨模态交互并执行多模态融合方法</a:t>
            </a:r>
            <a:endParaRPr lang="zh-CN" altLang="en-US"/>
          </a:p>
          <a:p>
            <a:pPr marL="285750" indent="-285750">
              <a:buFont typeface="Wingdings" panose="05000000000000000000" charset="0"/>
              <a:buChar char="l"/>
            </a:pPr>
            <a:endParaRPr lang="en-US" altLang="zh-CN"/>
          </a:p>
          <a:p>
            <a:pPr indent="457200">
              <a:buFont typeface="Wingdings" panose="05000000000000000000" charset="0"/>
              <a:buNone/>
            </a:pPr>
            <a:r>
              <a:rPr lang="zh-CN" altLang="en-US"/>
              <a:t>原因：（</a:t>
            </a:r>
            <a:r>
              <a:rPr lang="en-US" altLang="zh-CN"/>
              <a:t>1</a:t>
            </a:r>
            <a:r>
              <a:rPr lang="zh-CN" altLang="en-US"/>
              <a:t>）</a:t>
            </a:r>
            <a:r>
              <a:rPr lang="en-US" altLang="zh-CN"/>
              <a:t>DMD</a:t>
            </a:r>
            <a:r>
              <a:rPr lang="zh-CN" altLang="en-US"/>
              <a:t>同时考虑了模态无关和模态专属两个空间，并通过特征解耦避免了信息冗余；</a:t>
            </a:r>
            <a:endParaRPr lang="zh-CN" altLang="en-US"/>
          </a:p>
          <a:p>
            <a:pPr indent="457200">
              <a:buFont typeface="Wingdings" panose="05000000000000000000" charset="0"/>
              <a:buNone/>
            </a:pPr>
            <a:r>
              <a:rPr lang="zh-CN" altLang="en-US"/>
              <a:t> </a:t>
            </a:r>
            <a:r>
              <a:rPr lang="en-US" altLang="zh-CN"/>
              <a:t>          </a:t>
            </a:r>
            <a:r>
              <a:rPr lang="zh-CN" altLang="en-US"/>
              <a:t>（</a:t>
            </a:r>
            <a:r>
              <a:rPr lang="en-US" altLang="zh-CN"/>
              <a:t>2</a:t>
            </a:r>
            <a:r>
              <a:rPr lang="zh-CN" altLang="en-US"/>
              <a:t>）</a:t>
            </a:r>
            <a:r>
              <a:rPr lang="en-US" altLang="zh-CN"/>
              <a:t>DMD</a:t>
            </a:r>
            <a:r>
              <a:rPr lang="zh-CN" altLang="en-US"/>
              <a:t>利用双</a:t>
            </a:r>
            <a:r>
              <a:rPr lang="en-US" altLang="zh-CN"/>
              <a:t>GD-Unit</a:t>
            </a:r>
            <a:r>
              <a:rPr lang="zh-CN" altLang="en-US"/>
              <a:t>自适应地从模态中提取知识。</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5 </a:t>
            </a:r>
            <a:r>
              <a:rPr lang="zh-CN" altLang="en-US" sz="2100" b="1" dirty="0">
                <a:solidFill>
                  <a:schemeClr val="bg1"/>
                </a:solidFill>
                <a:latin typeface="黑体" panose="02010609060101010101" pitchFamily="49" charset="-122"/>
                <a:ea typeface="黑体" panose="02010609060101010101" pitchFamily="49" charset="-122"/>
              </a:rPr>
              <a:t>消融实验</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5" name="文本框 4"/>
          <p:cNvSpPr txBox="1"/>
          <p:nvPr/>
        </p:nvSpPr>
        <p:spPr>
          <a:xfrm>
            <a:off x="210185" y="1160780"/>
            <a:ext cx="4064000" cy="368300"/>
          </a:xfrm>
          <a:prstGeom prst="rect">
            <a:avLst/>
          </a:prstGeom>
          <a:noFill/>
        </p:spPr>
        <p:txBody>
          <a:bodyPr wrap="square" rtlCol="0">
            <a:spAutoFit/>
          </a:bodyPr>
          <a:p>
            <a:r>
              <a:rPr lang="en-US" altLang="zh-CN" b="1"/>
              <a:t>5.1 </a:t>
            </a:r>
            <a:r>
              <a:rPr lang="zh-CN" altLang="en-US" b="1"/>
              <a:t>定量分析</a:t>
            </a:r>
            <a:endParaRPr lang="zh-CN" altLang="en-US" b="1"/>
          </a:p>
        </p:txBody>
      </p:sp>
      <p:sp>
        <p:nvSpPr>
          <p:cNvPr id="3" name="文本框 2"/>
          <p:cNvSpPr txBox="1"/>
          <p:nvPr/>
        </p:nvSpPr>
        <p:spPr>
          <a:xfrm>
            <a:off x="407035" y="1661160"/>
            <a:ext cx="11327765" cy="1476375"/>
          </a:xfrm>
          <a:prstGeom prst="rect">
            <a:avLst/>
          </a:prstGeom>
          <a:noFill/>
        </p:spPr>
        <p:txBody>
          <a:bodyPr wrap="square" rtlCol="0">
            <a:spAutoFit/>
          </a:bodyPr>
          <a:p>
            <a:r>
              <a:rPr lang="en-US" altLang="zh-CN" b="1"/>
              <a:t>1. FD</a:t>
            </a:r>
            <a:r>
              <a:rPr lang="zh-CN" altLang="en-US" b="1"/>
              <a:t>与</a:t>
            </a:r>
            <a:r>
              <a:rPr lang="en-US" altLang="zh-CN" b="1"/>
              <a:t>HomoGD</a:t>
            </a:r>
            <a:r>
              <a:rPr lang="zh-CN" altLang="en-US" b="1"/>
              <a:t>相结合</a:t>
            </a:r>
            <a:endParaRPr lang="zh-CN" altLang="en-US" b="1"/>
          </a:p>
          <a:p>
            <a:endParaRPr lang="zh-CN" altLang="en-US"/>
          </a:p>
          <a:p>
            <a:r>
              <a:rPr lang="zh-CN" altLang="en-US"/>
              <a:t>虽然同构特征嵌入在同维空间，但不同模态仍然存在不同的辨别能力。</a:t>
            </a:r>
            <a:r>
              <a:rPr lang="en-US" altLang="zh-CN"/>
              <a:t>HomoGD</a:t>
            </a:r>
            <a:r>
              <a:rPr lang="zh-CN" altLang="en-US"/>
              <a:t>可以通过</a:t>
            </a:r>
            <a:r>
              <a:rPr lang="en-US" altLang="zh-CN"/>
              <a:t>GD</a:t>
            </a:r>
            <a:r>
              <a:rPr lang="zh-CN" altLang="en-US"/>
              <a:t>改变弱模态。</a:t>
            </a:r>
            <a:endParaRPr lang="zh-CN" altLang="en-US"/>
          </a:p>
          <a:p>
            <a:endParaRPr lang="zh-CN" altLang="en-US"/>
          </a:p>
          <a:p>
            <a:r>
              <a:rPr lang="zh-CN" altLang="en-US"/>
              <a:t>验证：在</a:t>
            </a:r>
            <a:r>
              <a:rPr lang="en-US" altLang="zh-CN"/>
              <a:t>MOSEI</a:t>
            </a:r>
            <a:r>
              <a:rPr lang="zh-CN" altLang="en-US"/>
              <a:t>数据集进行了是否有</a:t>
            </a:r>
            <a:r>
              <a:rPr lang="en-US" altLang="zh-CN"/>
              <a:t>HomoGD</a:t>
            </a:r>
            <a:r>
              <a:rPr lang="zh-CN" altLang="en-US"/>
              <a:t>的实验</a:t>
            </a:r>
            <a:endParaRPr lang="zh-CN" altLang="en-US"/>
          </a:p>
        </p:txBody>
      </p:sp>
      <p:graphicFrame>
        <p:nvGraphicFramePr>
          <p:cNvPr id="7" name="表格 6"/>
          <p:cNvGraphicFramePr/>
          <p:nvPr/>
        </p:nvGraphicFramePr>
        <p:xfrm>
          <a:off x="1337945" y="3754120"/>
          <a:ext cx="8532495" cy="1524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endParaRPr lang="zh-CN" altLang="en-US"/>
                    </a:p>
                  </a:txBody>
                  <a:tcPr/>
                </a:tc>
                <a:tc>
                  <a:txBody>
                    <a:bodyPr/>
                    <a:p>
                      <a:pPr>
                        <a:buNone/>
                      </a:pPr>
                      <a:r>
                        <a:rPr lang="en-US" altLang="zh-CN" sz="1800">
                          <a:sym typeface="+mn-ea"/>
                        </a:rPr>
                        <a:t>FD+HomoGD</a:t>
                      </a:r>
                      <a:endParaRPr lang="en-US" altLang="zh-CN"/>
                    </a:p>
                  </a:txBody>
                  <a:tcPr/>
                </a:tc>
                <a:tc>
                  <a:txBody>
                    <a:bodyPr/>
                    <a:p>
                      <a:pPr>
                        <a:buNone/>
                      </a:pPr>
                      <a:r>
                        <a:rPr lang="en-US" altLang="zh-CN"/>
                        <a:t>FD</a:t>
                      </a:r>
                      <a:endParaRPr lang="en-US" altLang="zh-CN"/>
                    </a:p>
                  </a:txBody>
                  <a:tcPr/>
                </a:tc>
              </a:tr>
              <a:tr h="381000">
                <a:tc>
                  <a:txBody>
                    <a:bodyPr/>
                    <a:p>
                      <a:pPr>
                        <a:buNone/>
                      </a:pPr>
                      <a:r>
                        <a:rPr lang="en-US" altLang="zh-CN"/>
                        <a:t>Language</a:t>
                      </a:r>
                      <a:endParaRPr lang="en-US" altLang="zh-CN"/>
                    </a:p>
                  </a:txBody>
                  <a:tcPr/>
                </a:tc>
                <a:tc>
                  <a:txBody>
                    <a:bodyPr/>
                    <a:p>
                      <a:pPr>
                        <a:buNone/>
                      </a:pPr>
                      <a:r>
                        <a:rPr lang="en-US" altLang="zh-CN"/>
                        <a:t>82.4</a:t>
                      </a:r>
                      <a:endParaRPr lang="en-US" altLang="zh-CN"/>
                    </a:p>
                  </a:txBody>
                  <a:tcPr/>
                </a:tc>
                <a:tc>
                  <a:txBody>
                    <a:bodyPr/>
                    <a:p>
                      <a:pPr>
                        <a:buNone/>
                      </a:pPr>
                      <a:r>
                        <a:rPr lang="en-US" altLang="zh-CN"/>
                        <a:t>80.9</a:t>
                      </a:r>
                      <a:endParaRPr lang="en-US" altLang="zh-CN"/>
                    </a:p>
                  </a:txBody>
                  <a:tcPr/>
                </a:tc>
              </a:tr>
              <a:tr h="381000">
                <a:tc>
                  <a:txBody>
                    <a:bodyPr/>
                    <a:p>
                      <a:pPr>
                        <a:buNone/>
                      </a:pPr>
                      <a:r>
                        <a:rPr lang="en-US" altLang="zh-CN"/>
                        <a:t>Vision</a:t>
                      </a:r>
                      <a:endParaRPr lang="en-US" altLang="zh-CN"/>
                    </a:p>
                  </a:txBody>
                  <a:tcPr/>
                </a:tc>
                <a:tc>
                  <a:txBody>
                    <a:bodyPr/>
                    <a:p>
                      <a:pPr>
                        <a:buNone/>
                      </a:pPr>
                      <a:r>
                        <a:rPr lang="en-US" altLang="zh-CN"/>
                        <a:t>61.8</a:t>
                      </a:r>
                      <a:endParaRPr lang="en-US" altLang="zh-CN"/>
                    </a:p>
                  </a:txBody>
                  <a:tcPr/>
                </a:tc>
                <a:tc>
                  <a:txBody>
                    <a:bodyPr/>
                    <a:p>
                      <a:pPr>
                        <a:buNone/>
                      </a:pPr>
                      <a:r>
                        <a:rPr lang="en-US" altLang="zh-CN"/>
                        <a:t>56.5</a:t>
                      </a:r>
                      <a:endParaRPr lang="en-US" altLang="zh-CN"/>
                    </a:p>
                  </a:txBody>
                  <a:tcPr/>
                </a:tc>
              </a:tr>
              <a:tr h="381000">
                <a:tc>
                  <a:txBody>
                    <a:bodyPr/>
                    <a:p>
                      <a:pPr>
                        <a:buNone/>
                      </a:pPr>
                      <a:r>
                        <a:rPr lang="en-US" altLang="zh-CN"/>
                        <a:t>Audio</a:t>
                      </a:r>
                      <a:endParaRPr lang="en-US" altLang="zh-CN"/>
                    </a:p>
                  </a:txBody>
                  <a:tcPr/>
                </a:tc>
                <a:tc>
                  <a:txBody>
                    <a:bodyPr/>
                    <a:p>
                      <a:pPr>
                        <a:buNone/>
                      </a:pPr>
                      <a:r>
                        <a:rPr lang="en-US" altLang="zh-CN"/>
                        <a:t>54.4</a:t>
                      </a:r>
                      <a:endParaRPr lang="en-US" altLang="zh-CN"/>
                    </a:p>
                  </a:txBody>
                  <a:tcPr/>
                </a:tc>
                <a:tc>
                  <a:txBody>
                    <a:bodyPr/>
                    <a:p>
                      <a:pPr>
                        <a:buNone/>
                      </a:pPr>
                      <a:r>
                        <a:rPr lang="en-US" altLang="zh-CN"/>
                        <a:t>64.1</a:t>
                      </a:r>
                      <a:endParaRPr lang="en-US" altLang="zh-CN"/>
                    </a:p>
                  </a:txBody>
                  <a:tcPr/>
                </a:tc>
              </a:tr>
            </a:tbl>
          </a:graphicData>
        </a:graphic>
      </p:graphicFrame>
      <p:sp>
        <p:nvSpPr>
          <p:cNvPr id="16" name="文本框 15"/>
          <p:cNvSpPr txBox="1"/>
          <p:nvPr/>
        </p:nvSpPr>
        <p:spPr>
          <a:xfrm>
            <a:off x="3676650" y="5685790"/>
            <a:ext cx="4064000" cy="368300"/>
          </a:xfrm>
          <a:prstGeom prst="rect">
            <a:avLst/>
          </a:prstGeom>
          <a:noFill/>
        </p:spPr>
        <p:txBody>
          <a:bodyPr wrap="square" rtlCol="0">
            <a:spAutoFit/>
          </a:bodyPr>
          <a:p>
            <a:endParaRPr lang="zh-CN" altLang="en-US"/>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5 </a:t>
            </a:r>
            <a:r>
              <a:rPr lang="zh-CN" altLang="en-US" sz="2100" b="1" dirty="0">
                <a:solidFill>
                  <a:schemeClr val="bg1"/>
                </a:solidFill>
                <a:latin typeface="黑体" panose="02010609060101010101" pitchFamily="49" charset="-122"/>
                <a:ea typeface="黑体" panose="02010609060101010101" pitchFamily="49" charset="-122"/>
              </a:rPr>
              <a:t>消融实验</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5" name="文本框 4"/>
          <p:cNvSpPr txBox="1"/>
          <p:nvPr/>
        </p:nvSpPr>
        <p:spPr>
          <a:xfrm>
            <a:off x="210185" y="1160780"/>
            <a:ext cx="4064000" cy="368300"/>
          </a:xfrm>
          <a:prstGeom prst="rect">
            <a:avLst/>
          </a:prstGeom>
          <a:noFill/>
        </p:spPr>
        <p:txBody>
          <a:bodyPr wrap="square" rtlCol="0">
            <a:spAutoFit/>
          </a:bodyPr>
          <a:p>
            <a:r>
              <a:rPr lang="en-US" altLang="zh-CN" b="1"/>
              <a:t>5.1 </a:t>
            </a:r>
            <a:r>
              <a:rPr lang="zh-CN" altLang="en-US" b="1"/>
              <a:t>定量分析</a:t>
            </a:r>
            <a:endParaRPr lang="zh-CN" altLang="en-US" b="1"/>
          </a:p>
        </p:txBody>
      </p:sp>
      <p:sp>
        <p:nvSpPr>
          <p:cNvPr id="10" name="文本框 9"/>
          <p:cNvSpPr txBox="1"/>
          <p:nvPr/>
        </p:nvSpPr>
        <p:spPr>
          <a:xfrm>
            <a:off x="5697855" y="3097530"/>
            <a:ext cx="5849620" cy="922020"/>
          </a:xfrm>
          <a:prstGeom prst="rect">
            <a:avLst/>
          </a:prstGeom>
          <a:noFill/>
        </p:spPr>
        <p:txBody>
          <a:bodyPr wrap="square" rtlCol="0">
            <a:spAutoFit/>
          </a:bodyPr>
          <a:p>
            <a:pPr marL="285750" indent="-285750">
              <a:buFont typeface="Wingdings" panose="05000000000000000000" charset="0"/>
              <a:buChar char="l"/>
            </a:pPr>
            <a:r>
              <a:rPr lang="zh-CN" altLang="en-US">
                <a:sym typeface="+mn-ea"/>
              </a:rPr>
              <a:t>在没有跨模态注意单元的情况下进行</a:t>
            </a:r>
            <a:r>
              <a:rPr lang="en-US" altLang="zh-CN">
                <a:sym typeface="+mn-ea"/>
              </a:rPr>
              <a:t>HeteroGD</a:t>
            </a:r>
            <a:r>
              <a:rPr lang="zh-CN" altLang="en-US">
                <a:sym typeface="+mn-ea"/>
              </a:rPr>
              <a:t>会导致性能下降</a:t>
            </a:r>
            <a:r>
              <a:rPr lang="en-US" altLang="zh-CN">
                <a:sym typeface="+mn-ea"/>
              </a:rPr>
              <a:t>	</a:t>
            </a:r>
            <a:r>
              <a:rPr lang="zh-CN" altLang="en-US">
                <a:sym typeface="+mn-ea"/>
              </a:rPr>
              <a:t>多模态转换器对弥合多模态分布差距有着关键作用。</a:t>
            </a:r>
            <a:endParaRPr lang="zh-CN" altLang="en-US"/>
          </a:p>
        </p:txBody>
      </p:sp>
      <p:sp>
        <p:nvSpPr>
          <p:cNvPr id="12" name="右箭头 11"/>
          <p:cNvSpPr/>
          <p:nvPr/>
        </p:nvSpPr>
        <p:spPr>
          <a:xfrm>
            <a:off x="7179310" y="3492500"/>
            <a:ext cx="302895" cy="132715"/>
          </a:xfrm>
          <a:prstGeom prst="rightArrow">
            <a:avLst/>
          </a:prstGeom>
          <a:solidFill>
            <a:schemeClr val="tx1"/>
          </a:solidFill>
        </p:spPr>
        <p:style>
          <a:lnRef idx="0">
            <a:srgbClr val="FFFFFF"/>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6"/>
          <p:cNvPicPr>
            <a:picLocks noChangeAspect="1"/>
          </p:cNvPicPr>
          <p:nvPr>
            <p:custDataLst>
              <p:tags r:id="rId2"/>
            </p:custDataLst>
          </p:nvPr>
        </p:nvPicPr>
        <p:blipFill>
          <a:blip r:embed="rId3"/>
          <a:stretch>
            <a:fillRect/>
          </a:stretch>
        </p:blipFill>
        <p:spPr>
          <a:xfrm>
            <a:off x="320675" y="1894205"/>
            <a:ext cx="5180330" cy="3890010"/>
          </a:xfrm>
          <a:prstGeom prst="rect">
            <a:avLst/>
          </a:prstGeom>
        </p:spPr>
      </p:pic>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5 </a:t>
            </a:r>
            <a:r>
              <a:rPr lang="zh-CN" altLang="en-US" sz="2100" b="1" dirty="0">
                <a:solidFill>
                  <a:schemeClr val="bg1"/>
                </a:solidFill>
                <a:latin typeface="黑体" panose="02010609060101010101" pitchFamily="49" charset="-122"/>
                <a:ea typeface="黑体" panose="02010609060101010101" pitchFamily="49" charset="-122"/>
              </a:rPr>
              <a:t>消融实验</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5" name="文本框 4"/>
          <p:cNvSpPr txBox="1"/>
          <p:nvPr/>
        </p:nvSpPr>
        <p:spPr>
          <a:xfrm>
            <a:off x="210185" y="1160780"/>
            <a:ext cx="4064000" cy="368300"/>
          </a:xfrm>
          <a:prstGeom prst="rect">
            <a:avLst/>
          </a:prstGeom>
          <a:noFill/>
        </p:spPr>
        <p:txBody>
          <a:bodyPr wrap="square" rtlCol="0">
            <a:spAutoFit/>
          </a:bodyPr>
          <a:p>
            <a:r>
              <a:rPr lang="en-US" altLang="zh-CN" b="1"/>
              <a:t>5.1 </a:t>
            </a:r>
            <a:r>
              <a:rPr lang="zh-CN" altLang="en-US" b="1"/>
              <a:t>定量分析</a:t>
            </a:r>
            <a:endParaRPr lang="zh-CN" altLang="en-US" b="1"/>
          </a:p>
        </p:txBody>
      </p:sp>
      <p:sp>
        <p:nvSpPr>
          <p:cNvPr id="10" name="文本框 9"/>
          <p:cNvSpPr txBox="1"/>
          <p:nvPr/>
        </p:nvSpPr>
        <p:spPr>
          <a:xfrm>
            <a:off x="5697855" y="2829560"/>
            <a:ext cx="5849620" cy="1198880"/>
          </a:xfrm>
          <a:prstGeom prst="rect">
            <a:avLst/>
          </a:prstGeom>
          <a:noFill/>
        </p:spPr>
        <p:txBody>
          <a:bodyPr wrap="square" rtlCol="0">
            <a:spAutoFit/>
          </a:bodyPr>
          <a:p>
            <a:pPr indent="0">
              <a:buFont typeface="Wingdings" panose="05000000000000000000" charset="0"/>
              <a:buNone/>
            </a:pPr>
            <a:r>
              <a:rPr lang="en-US" altLang="zh-CN" b="1"/>
              <a:t>3. CA+HeteroGD</a:t>
            </a:r>
            <a:endParaRPr lang="en-US" altLang="zh-CN" b="1"/>
          </a:p>
          <a:p>
            <a:pPr indent="0">
              <a:buFont typeface="Wingdings" panose="05000000000000000000" charset="0"/>
              <a:buNone/>
            </a:pPr>
            <a:endParaRPr lang="en-US" altLang="zh-CN"/>
          </a:p>
          <a:p>
            <a:pPr indent="0">
              <a:buFont typeface="Wingdings" panose="05000000000000000000" charset="0"/>
              <a:buNone/>
            </a:pPr>
            <a:r>
              <a:rPr lang="en-US" altLang="zh-CN"/>
              <a:t>DMD</a:t>
            </a:r>
            <a:r>
              <a:rPr lang="zh-CN" altLang="en-US"/>
              <a:t>得到了显著的进步，表明利用模态专属特性实现稳健</a:t>
            </a:r>
            <a:r>
              <a:rPr lang="en-US" altLang="zh-CN"/>
              <a:t>MER</a:t>
            </a:r>
            <a:r>
              <a:rPr lang="zh-CN" altLang="en-US"/>
              <a:t>的重要性。</a:t>
            </a:r>
            <a:endParaRPr lang="zh-CN" altLang="en-US"/>
          </a:p>
        </p:txBody>
      </p:sp>
      <p:pic>
        <p:nvPicPr>
          <p:cNvPr id="2" name="图片 1"/>
          <p:cNvPicPr>
            <a:picLocks noChangeAspect="1"/>
          </p:cNvPicPr>
          <p:nvPr>
            <p:custDataLst>
              <p:tags r:id="rId2"/>
            </p:custDataLst>
          </p:nvPr>
        </p:nvPicPr>
        <p:blipFill>
          <a:blip r:embed="rId3"/>
          <a:stretch>
            <a:fillRect/>
          </a:stretch>
        </p:blipFill>
        <p:spPr>
          <a:xfrm>
            <a:off x="320675" y="1760855"/>
            <a:ext cx="4343400" cy="3185160"/>
          </a:xfrm>
          <a:prstGeom prst="rect">
            <a:avLst/>
          </a:prstGeom>
        </p:spPr>
      </p:pic>
      <p:sp>
        <p:nvSpPr>
          <p:cNvPr id="3" name="矩形 2"/>
          <p:cNvSpPr/>
          <p:nvPr/>
        </p:nvSpPr>
        <p:spPr>
          <a:xfrm>
            <a:off x="2326005" y="2870835"/>
            <a:ext cx="2181860" cy="217170"/>
          </a:xfrm>
          <a:prstGeom prst="rect">
            <a:avLst/>
          </a:prstGeom>
          <a:ln w="38100">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sz="2100" b="1" dirty="0">
                <a:solidFill>
                  <a:schemeClr val="bg1"/>
                </a:solidFill>
                <a:latin typeface="黑体" panose="02010609060101010101" pitchFamily="49" charset="-122"/>
                <a:ea typeface="黑体" panose="02010609060101010101" pitchFamily="49" charset="-122"/>
              </a:rPr>
              <a:t>5 </a:t>
            </a:r>
            <a:r>
              <a:rPr lang="zh-CN" altLang="en-US" sz="2100" b="1" dirty="0">
                <a:solidFill>
                  <a:schemeClr val="bg1"/>
                </a:solidFill>
                <a:latin typeface="黑体" panose="02010609060101010101" pitchFamily="49" charset="-122"/>
                <a:ea typeface="黑体" panose="02010609060101010101" pitchFamily="49" charset="-122"/>
              </a:rPr>
              <a:t>消融实验</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320675" y="1293495"/>
            <a:ext cx="4064000" cy="368300"/>
          </a:xfrm>
          <a:prstGeom prst="rect">
            <a:avLst/>
          </a:prstGeom>
          <a:noFill/>
        </p:spPr>
        <p:txBody>
          <a:bodyPr wrap="square" rtlCol="0">
            <a:spAutoFit/>
          </a:bodyPr>
          <a:p>
            <a:r>
              <a:rPr lang="en-US" altLang="zh-CN" b="1"/>
              <a:t>5.2 </a:t>
            </a:r>
            <a:r>
              <a:rPr lang="zh-CN" altLang="en-US" b="1"/>
              <a:t>解耦特征的可视化</a:t>
            </a:r>
            <a:endParaRPr lang="zh-CN" altLang="en-US" b="1"/>
          </a:p>
        </p:txBody>
      </p:sp>
      <p:pic>
        <p:nvPicPr>
          <p:cNvPr id="3" name="图片 2"/>
          <p:cNvPicPr>
            <a:picLocks noChangeAspect="1"/>
          </p:cNvPicPr>
          <p:nvPr>
            <p:custDataLst>
              <p:tags r:id="rId2"/>
            </p:custDataLst>
          </p:nvPr>
        </p:nvPicPr>
        <p:blipFill>
          <a:blip r:embed="rId3"/>
          <a:stretch>
            <a:fillRect/>
          </a:stretch>
        </p:blipFill>
        <p:spPr>
          <a:xfrm>
            <a:off x="1694180" y="1737360"/>
            <a:ext cx="8935720" cy="3125470"/>
          </a:xfrm>
          <a:prstGeom prst="rect">
            <a:avLst/>
          </a:prstGeom>
        </p:spPr>
      </p:pic>
      <p:sp>
        <p:nvSpPr>
          <p:cNvPr id="5" name="文本框 4"/>
          <p:cNvSpPr txBox="1"/>
          <p:nvPr/>
        </p:nvSpPr>
        <p:spPr>
          <a:xfrm>
            <a:off x="3917315" y="4862830"/>
            <a:ext cx="4205605" cy="368300"/>
          </a:xfrm>
          <a:prstGeom prst="rect">
            <a:avLst/>
          </a:prstGeom>
          <a:noFill/>
        </p:spPr>
        <p:txBody>
          <a:bodyPr wrap="square" rtlCol="0">
            <a:spAutoFit/>
          </a:bodyPr>
          <a:p>
            <a:r>
              <a:rPr lang="en-US" altLang="zh-CN"/>
              <a:t>MOSEI</a:t>
            </a:r>
            <a:r>
              <a:rPr lang="zh-CN" altLang="en-US"/>
              <a:t>数据集上解耦同构空间的可视化</a:t>
            </a:r>
            <a:endParaRPr lang="zh-CN" altLang="en-US"/>
          </a:p>
        </p:txBody>
      </p:sp>
      <p:sp>
        <p:nvSpPr>
          <p:cNvPr id="6" name="文本框 5"/>
          <p:cNvSpPr txBox="1"/>
          <p:nvPr/>
        </p:nvSpPr>
        <p:spPr>
          <a:xfrm>
            <a:off x="956310" y="5364480"/>
            <a:ext cx="10137140" cy="1753235"/>
          </a:xfrm>
          <a:prstGeom prst="rect">
            <a:avLst/>
          </a:prstGeom>
          <a:noFill/>
        </p:spPr>
        <p:txBody>
          <a:bodyPr wrap="square" rtlCol="0">
            <a:spAutoFit/>
          </a:bodyPr>
          <a:p>
            <a:pPr marL="285750" indent="-285750">
              <a:buFont typeface="Wingdings" panose="05000000000000000000" charset="0"/>
              <a:buChar char="l"/>
            </a:pPr>
            <a:r>
              <a:rPr lang="en-US" altLang="zh-CN"/>
              <a:t>DMD(w/o Hom.,Het.)——</a:t>
            </a:r>
            <a:r>
              <a:rPr lang="zh-CN" altLang="en-US"/>
              <a:t>只有解耦特征，没有图蒸馏机制。</a:t>
            </a:r>
            <a:endParaRPr lang="zh-CN" altLang="en-US"/>
          </a:p>
          <a:p>
            <a:pPr marL="285750" indent="-285750">
              <a:buFont typeface="Wingdings" panose="05000000000000000000" charset="0"/>
              <a:buChar char="l"/>
            </a:pPr>
            <a:r>
              <a:rPr lang="zh-CN" altLang="en-US"/>
              <a:t>随机选择了</a:t>
            </a:r>
            <a:r>
              <a:rPr lang="en-US" altLang="zh-CN"/>
              <a:t>28</a:t>
            </a:r>
            <a:r>
              <a:rPr lang="zh-CN" altLang="en-US"/>
              <a:t>个样本，每个情感分类分别</a:t>
            </a:r>
            <a:r>
              <a:rPr lang="en-US" altLang="zh-CN"/>
              <a:t>4</a:t>
            </a:r>
            <a:r>
              <a:rPr lang="zh-CN" altLang="en-US"/>
              <a:t>个样本。</a:t>
            </a:r>
            <a:endParaRPr lang="zh-CN" altLang="en-US"/>
          </a:p>
          <a:p>
            <a:pPr marL="285750" indent="-285750">
              <a:buFont typeface="Wingdings" panose="05000000000000000000" charset="0"/>
              <a:buChar char="l"/>
            </a:pPr>
            <a:r>
              <a:rPr lang="zh-CN" altLang="en-US"/>
              <a:t>图</a:t>
            </a:r>
            <a:r>
              <a:rPr lang="en-US" altLang="zh-CN"/>
              <a:t>b,c</a:t>
            </a:r>
            <a:r>
              <a:rPr lang="zh-CN" altLang="en-US"/>
              <a:t>中显示了可预测的</a:t>
            </a:r>
            <a:r>
              <a:rPr lang="zh-CN" altLang="en-US">
                <a:solidFill>
                  <a:srgbClr val="FF0000"/>
                </a:solidFill>
              </a:rPr>
              <a:t>情绪类别</a:t>
            </a:r>
            <a:r>
              <a:rPr lang="zh-CN" altLang="en-US"/>
              <a:t>的可分性。</a:t>
            </a:r>
            <a:endParaRPr lang="zh-CN" altLang="en-US"/>
          </a:p>
          <a:p>
            <a:pPr marL="285750" indent="-285750">
              <a:buFont typeface="Wingdings" panose="05000000000000000000" charset="0"/>
              <a:buChar char="l"/>
            </a:pPr>
            <a:r>
              <a:rPr lang="zh-CN" altLang="en-US"/>
              <a:t>图</a:t>
            </a:r>
            <a:r>
              <a:rPr lang="en-US" altLang="zh-CN"/>
              <a:t>a</a:t>
            </a:r>
            <a:r>
              <a:rPr lang="zh-CN" altLang="en-US"/>
              <a:t>中，样本仅显示负和非负的基本可分性，但在七级情感级别设置下，样本无法区分。验证了</a:t>
            </a:r>
            <a:r>
              <a:rPr lang="zh-CN" altLang="en-US">
                <a:solidFill>
                  <a:srgbClr val="FF0000"/>
                </a:solidFill>
              </a:rPr>
              <a:t>图蒸馏在同构多模态特征上的有效性</a:t>
            </a:r>
            <a:r>
              <a:rPr lang="zh-CN" altLang="en-US"/>
              <a:t>。</a:t>
            </a:r>
            <a:endParaRPr lang="zh-CN" altLang="en-US"/>
          </a:p>
          <a:p>
            <a:pPr marL="285750" indent="-285750">
              <a:buFont typeface="Wingdings" panose="05000000000000000000" charset="0"/>
              <a:buChar char="l"/>
            </a:pP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sz="2100" b="1" dirty="0">
                <a:solidFill>
                  <a:schemeClr val="bg1"/>
                </a:solidFill>
                <a:latin typeface="黑体" panose="02010609060101010101" pitchFamily="49" charset="-122"/>
                <a:ea typeface="黑体" panose="02010609060101010101" pitchFamily="49" charset="-122"/>
              </a:rPr>
              <a:t>5 </a:t>
            </a:r>
            <a:r>
              <a:rPr lang="zh-CN" altLang="en-US" sz="2100" b="1" dirty="0">
                <a:solidFill>
                  <a:schemeClr val="bg1"/>
                </a:solidFill>
                <a:latin typeface="黑体" panose="02010609060101010101" pitchFamily="49" charset="-122"/>
                <a:ea typeface="黑体" panose="02010609060101010101" pitchFamily="49" charset="-122"/>
              </a:rPr>
              <a:t>消融实验</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320675" y="1293495"/>
            <a:ext cx="4064000" cy="368300"/>
          </a:xfrm>
          <a:prstGeom prst="rect">
            <a:avLst/>
          </a:prstGeom>
          <a:noFill/>
        </p:spPr>
        <p:txBody>
          <a:bodyPr wrap="square" rtlCol="0">
            <a:spAutoFit/>
          </a:bodyPr>
          <a:p>
            <a:r>
              <a:rPr lang="en-US" altLang="zh-CN" b="1"/>
              <a:t>5.2 </a:t>
            </a:r>
            <a:r>
              <a:rPr lang="zh-CN" altLang="en-US" b="1"/>
              <a:t>解耦特征的可视化</a:t>
            </a:r>
            <a:endParaRPr lang="zh-CN" altLang="en-US" b="1"/>
          </a:p>
        </p:txBody>
      </p:sp>
      <p:sp>
        <p:nvSpPr>
          <p:cNvPr id="5" name="文本框 4"/>
          <p:cNvSpPr txBox="1"/>
          <p:nvPr/>
        </p:nvSpPr>
        <p:spPr>
          <a:xfrm>
            <a:off x="3917315" y="4996180"/>
            <a:ext cx="4205605" cy="368300"/>
          </a:xfrm>
          <a:prstGeom prst="rect">
            <a:avLst/>
          </a:prstGeom>
          <a:noFill/>
        </p:spPr>
        <p:txBody>
          <a:bodyPr wrap="square" rtlCol="0">
            <a:spAutoFit/>
          </a:bodyPr>
          <a:p>
            <a:r>
              <a:rPr lang="en-US" altLang="zh-CN"/>
              <a:t>MOSEI</a:t>
            </a:r>
            <a:r>
              <a:rPr lang="zh-CN" altLang="en-US"/>
              <a:t>数据集上解耦异构特征的可视化</a:t>
            </a:r>
            <a:endParaRPr lang="zh-CN" altLang="en-US"/>
          </a:p>
        </p:txBody>
      </p:sp>
      <p:sp>
        <p:nvSpPr>
          <p:cNvPr id="6" name="文本框 5"/>
          <p:cNvSpPr txBox="1"/>
          <p:nvPr/>
        </p:nvSpPr>
        <p:spPr>
          <a:xfrm>
            <a:off x="956310" y="5468620"/>
            <a:ext cx="10127615" cy="922020"/>
          </a:xfrm>
          <a:prstGeom prst="rect">
            <a:avLst/>
          </a:prstGeom>
          <a:noFill/>
        </p:spPr>
        <p:txBody>
          <a:bodyPr wrap="square" rtlCol="0">
            <a:spAutoFit/>
          </a:bodyPr>
          <a:p>
            <a:pPr marL="285750" indent="-285750">
              <a:buFont typeface="Wingdings" panose="05000000000000000000" charset="0"/>
              <a:buChar char="l"/>
            </a:pPr>
            <a:r>
              <a:rPr lang="zh-CN" altLang="en-US"/>
              <a:t>随机选择了</a:t>
            </a:r>
            <a:r>
              <a:rPr lang="en-US" altLang="zh-CN"/>
              <a:t>400</a:t>
            </a:r>
            <a:r>
              <a:rPr lang="zh-CN" altLang="en-US"/>
              <a:t>个样本，由于模态间的异构性，不同样本特征按模态聚类。</a:t>
            </a:r>
            <a:endParaRPr lang="zh-CN" altLang="en-US"/>
          </a:p>
          <a:p>
            <a:pPr marL="285750" indent="-285750">
              <a:buFont typeface="Wingdings" panose="05000000000000000000" charset="0"/>
              <a:buChar char="l"/>
            </a:pPr>
            <a:r>
              <a:rPr lang="en-US" altLang="zh-CN"/>
              <a:t>DMD</a:t>
            </a:r>
            <a:r>
              <a:rPr lang="zh-CN" altLang="en-US"/>
              <a:t>在图</a:t>
            </a:r>
            <a:r>
              <a:rPr lang="en-US" altLang="zh-CN"/>
              <a:t>c</a:t>
            </a:r>
            <a:r>
              <a:rPr lang="zh-CN" altLang="en-US"/>
              <a:t>中显示了最佳</a:t>
            </a:r>
            <a:r>
              <a:rPr lang="zh-CN" altLang="en-US">
                <a:solidFill>
                  <a:srgbClr val="FF0000"/>
                </a:solidFill>
              </a:rPr>
              <a:t>模态</a:t>
            </a:r>
            <a:r>
              <a:rPr lang="zh-CN" altLang="en-US"/>
              <a:t>可分性。</a:t>
            </a:r>
            <a:endParaRPr lang="zh-CN" altLang="en-US"/>
          </a:p>
          <a:p>
            <a:pPr marL="285750" indent="-285750">
              <a:buFont typeface="Wingdings" panose="05000000000000000000" charset="0"/>
              <a:buChar char="l"/>
            </a:pPr>
            <a:r>
              <a:rPr lang="zh-CN" altLang="en-US"/>
              <a:t>图</a:t>
            </a:r>
            <a:r>
              <a:rPr lang="en-US" altLang="zh-CN"/>
              <a:t>a</a:t>
            </a:r>
            <a:r>
              <a:rPr lang="zh-CN" altLang="en-US"/>
              <a:t>和图</a:t>
            </a:r>
            <a:r>
              <a:rPr lang="en-US" altLang="zh-CN"/>
              <a:t>b</a:t>
            </a:r>
            <a:r>
              <a:rPr lang="zh-CN" altLang="en-US"/>
              <a:t>表现出更小的特征可分性，表明图蒸馏对异构多模态特征的重要性。</a:t>
            </a:r>
            <a:endParaRPr lang="zh-CN" altLang="en-US"/>
          </a:p>
        </p:txBody>
      </p:sp>
      <p:pic>
        <p:nvPicPr>
          <p:cNvPr id="7" name="图片 6"/>
          <p:cNvPicPr>
            <a:picLocks noChangeAspect="1"/>
          </p:cNvPicPr>
          <p:nvPr>
            <p:custDataLst>
              <p:tags r:id="rId2"/>
            </p:custDataLst>
          </p:nvPr>
        </p:nvPicPr>
        <p:blipFill>
          <a:blip r:embed="rId3"/>
          <a:stretch>
            <a:fillRect/>
          </a:stretch>
        </p:blipFill>
        <p:spPr>
          <a:xfrm>
            <a:off x="1903730" y="1941195"/>
            <a:ext cx="8383905" cy="2775585"/>
          </a:xfrm>
          <a:prstGeom prst="rect">
            <a:avLst/>
          </a:prstGeom>
        </p:spPr>
      </p:pic>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sz="2100" b="1" dirty="0">
                <a:solidFill>
                  <a:schemeClr val="bg1"/>
                </a:solidFill>
                <a:latin typeface="黑体" panose="02010609060101010101" pitchFamily="49" charset="-122"/>
                <a:ea typeface="黑体" panose="02010609060101010101" pitchFamily="49" charset="-122"/>
              </a:rPr>
              <a:t>5 </a:t>
            </a:r>
            <a:r>
              <a:rPr lang="zh-CN" altLang="en-US" sz="2100" b="1" dirty="0">
                <a:solidFill>
                  <a:schemeClr val="bg1"/>
                </a:solidFill>
                <a:latin typeface="黑体" panose="02010609060101010101" pitchFamily="49" charset="-122"/>
                <a:ea typeface="黑体" panose="02010609060101010101" pitchFamily="49" charset="-122"/>
              </a:rPr>
              <a:t>消融实验</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3" name="文本框 2"/>
          <p:cNvSpPr txBox="1"/>
          <p:nvPr/>
        </p:nvSpPr>
        <p:spPr>
          <a:xfrm>
            <a:off x="320675" y="1187450"/>
            <a:ext cx="4064000" cy="368300"/>
          </a:xfrm>
          <a:prstGeom prst="rect">
            <a:avLst/>
          </a:prstGeom>
          <a:noFill/>
        </p:spPr>
        <p:txBody>
          <a:bodyPr wrap="square" rtlCol="0">
            <a:spAutoFit/>
          </a:bodyPr>
          <a:p>
            <a:r>
              <a:rPr lang="en-US" altLang="zh-CN" b="1"/>
              <a:t>5.3 GD-Unit</a:t>
            </a:r>
            <a:r>
              <a:rPr lang="zh-CN" altLang="en-US" b="1"/>
              <a:t>中图边的可视化</a:t>
            </a:r>
            <a:endParaRPr lang="zh-CN" altLang="en-US" b="1"/>
          </a:p>
        </p:txBody>
      </p:sp>
      <p:pic>
        <p:nvPicPr>
          <p:cNvPr id="9" name="图片 8"/>
          <p:cNvPicPr>
            <a:picLocks noChangeAspect="1"/>
          </p:cNvPicPr>
          <p:nvPr>
            <p:custDataLst>
              <p:tags r:id="rId2"/>
            </p:custDataLst>
          </p:nvPr>
        </p:nvPicPr>
        <p:blipFill>
          <a:blip r:embed="rId3"/>
          <a:stretch>
            <a:fillRect/>
          </a:stretch>
        </p:blipFill>
        <p:spPr>
          <a:xfrm>
            <a:off x="409575" y="1640840"/>
            <a:ext cx="8464550" cy="4319270"/>
          </a:xfrm>
          <a:prstGeom prst="rect">
            <a:avLst/>
          </a:prstGeom>
        </p:spPr>
      </p:pic>
      <p:sp>
        <p:nvSpPr>
          <p:cNvPr id="10" name="矩形 9"/>
          <p:cNvSpPr/>
          <p:nvPr/>
        </p:nvSpPr>
        <p:spPr>
          <a:xfrm>
            <a:off x="408940" y="1926590"/>
            <a:ext cx="3741420" cy="1332230"/>
          </a:xfrm>
          <a:prstGeom prst="rect">
            <a:avLst/>
          </a:prstGeom>
          <a:ln w="19050">
            <a:solidFill>
              <a:srgbClr val="00B05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8484235" y="2170430"/>
            <a:ext cx="3517265" cy="2517775"/>
          </a:xfrm>
          <a:prstGeom prst="rect">
            <a:avLst/>
          </a:prstGeom>
          <a:noFill/>
        </p:spPr>
        <p:txBody>
          <a:bodyPr wrap="square" rtlCol="0">
            <a:noAutofit/>
          </a:bodyPr>
          <a:p>
            <a:pPr marL="285750" indent="-285750">
              <a:buFont typeface="Wingdings" panose="05000000000000000000" charset="0"/>
              <a:buChar char="l"/>
            </a:pPr>
            <a:r>
              <a:rPr lang="en-US" altLang="zh-CN"/>
              <a:t>HomoGD</a:t>
            </a:r>
            <a:r>
              <a:rPr lang="zh-CN" altLang="en-US"/>
              <a:t>中</a:t>
            </a:r>
            <a:r>
              <a:rPr lang="en-US" altLang="zh-CN"/>
              <a:t>L→A</a:t>
            </a:r>
            <a:r>
              <a:rPr lang="zh-CN" altLang="en-US"/>
              <a:t>和</a:t>
            </a:r>
            <a:r>
              <a:rPr lang="en-US" altLang="zh-CN"/>
              <a:t>L→V</a:t>
            </a:r>
            <a:r>
              <a:rPr lang="zh-CN" altLang="en-US"/>
              <a:t>最重要：解耦的同构语言模态比视觉和声学模态的优势更大。</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en-US" altLang="zh-CN"/>
              <a:t>HeteroGD</a:t>
            </a:r>
            <a:r>
              <a:rPr lang="zh-CN" altLang="en-US"/>
              <a:t>中</a:t>
            </a:r>
            <a:r>
              <a:rPr lang="en-US" altLang="zh-CN"/>
              <a:t>L</a:t>
            </a:r>
            <a:r>
              <a:rPr lang="en-US" altLang="zh-CN">
                <a:sym typeface="+mn-ea"/>
              </a:rPr>
              <a:t>→A,L→V,V→A</a:t>
            </a:r>
            <a:r>
              <a:rPr lang="zh-CN" altLang="en-US">
                <a:sym typeface="+mn-ea"/>
              </a:rPr>
              <a:t>最重要。其中，</a:t>
            </a:r>
            <a:r>
              <a:rPr lang="en-US" altLang="zh-CN">
                <a:sym typeface="+mn-ea"/>
              </a:rPr>
              <a:t>V→A</a:t>
            </a:r>
            <a:r>
              <a:rPr lang="zh-CN" altLang="en-US">
                <a:sym typeface="+mn-ea"/>
              </a:rPr>
              <a:t>是因为多模态转换器增强了声学特征的可分辨性。</a:t>
            </a:r>
            <a:endParaRPr lang="zh-CN" altLang="en-US">
              <a:sym typeface="+mn-ea"/>
            </a:endParaRPr>
          </a:p>
        </p:txBody>
      </p:sp>
      <p:sp>
        <p:nvSpPr>
          <p:cNvPr id="14" name="矩形 13"/>
          <p:cNvSpPr/>
          <p:nvPr>
            <p:custDataLst>
              <p:tags r:id="rId4"/>
            </p:custDataLst>
          </p:nvPr>
        </p:nvSpPr>
        <p:spPr>
          <a:xfrm>
            <a:off x="4672965" y="1926590"/>
            <a:ext cx="3741420" cy="1276350"/>
          </a:xfrm>
          <a:prstGeom prst="rect">
            <a:avLst/>
          </a:prstGeom>
          <a:ln w="19050">
            <a:solidFill>
              <a:srgbClr val="00B05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5" name="矩形 14"/>
          <p:cNvSpPr/>
          <p:nvPr>
            <p:custDataLst>
              <p:tags r:id="rId5"/>
            </p:custDataLst>
          </p:nvPr>
        </p:nvSpPr>
        <p:spPr>
          <a:xfrm>
            <a:off x="4673600" y="3202305"/>
            <a:ext cx="1851660" cy="1257935"/>
          </a:xfrm>
          <a:prstGeom prst="rect">
            <a:avLst/>
          </a:prstGeom>
          <a:ln w="19050">
            <a:solidFill>
              <a:srgbClr val="00B05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6 </a:t>
            </a:r>
            <a:r>
              <a:rPr lang="zh-CN" altLang="en-US" sz="2100" b="1" dirty="0">
                <a:solidFill>
                  <a:schemeClr val="bg1"/>
                </a:solidFill>
                <a:latin typeface="黑体" panose="02010609060101010101" pitchFamily="49" charset="-122"/>
                <a:ea typeface="黑体" panose="02010609060101010101" pitchFamily="49" charset="-122"/>
              </a:rPr>
              <a:t>总结与展望</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464820" y="1953895"/>
            <a:ext cx="11111230" cy="3415030"/>
          </a:xfrm>
          <a:prstGeom prst="rect">
            <a:avLst/>
          </a:prstGeom>
          <a:noFill/>
        </p:spPr>
        <p:txBody>
          <a:bodyPr wrap="square" rtlCol="0">
            <a:spAutoFit/>
          </a:bodyPr>
          <a:p>
            <a:pPr indent="0">
              <a:buFont typeface="Wingdings" panose="05000000000000000000" charset="0"/>
              <a:buNone/>
            </a:pPr>
            <a:r>
              <a:rPr lang="zh-CN" altLang="en-US"/>
              <a:t>总结：</a:t>
            </a:r>
            <a:endParaRPr lang="zh-CN" altLang="en-US"/>
          </a:p>
          <a:p>
            <a:pPr indent="0">
              <a:buFont typeface="Wingdings" panose="05000000000000000000" charset="0"/>
              <a:buNone/>
            </a:pPr>
            <a:endParaRPr lang="zh-CN" altLang="en-US"/>
          </a:p>
          <a:p>
            <a:pPr marL="285750" indent="-285750">
              <a:buFont typeface="Wingdings" panose="05000000000000000000" charset="0"/>
              <a:buChar char="l"/>
            </a:pPr>
            <a:r>
              <a:rPr lang="zh-CN" altLang="en-US"/>
              <a:t>由于不同模态的贡献差异很大，因而提出解耦的多模态蒸馏方法</a:t>
            </a:r>
            <a:r>
              <a:rPr lang="en-US" altLang="zh-CN"/>
              <a:t>DMD</a:t>
            </a:r>
            <a:r>
              <a:rPr lang="zh-CN" altLang="en-US"/>
              <a:t>，通过提取跨模态的可靠和可推广的知识，实现鲁棒的</a:t>
            </a:r>
            <a:r>
              <a:rPr lang="en-US" altLang="zh-CN"/>
              <a:t>MER</a:t>
            </a:r>
            <a:r>
              <a:rPr lang="zh-CN" altLang="en-US"/>
              <a:t>。</a:t>
            </a:r>
            <a:endParaRPr lang="zh-CN" altLang="en-US"/>
          </a:p>
          <a:p>
            <a:pPr marL="285750" indent="-285750">
              <a:buFont typeface="Wingdings" panose="05000000000000000000" charset="0"/>
              <a:buChar char="l"/>
            </a:pPr>
            <a:r>
              <a:rPr lang="zh-CN" altLang="en-US"/>
              <a:t>为了减轻模态异质性，</a:t>
            </a:r>
            <a:r>
              <a:rPr lang="en-US" altLang="zh-CN"/>
              <a:t>DMD</a:t>
            </a:r>
            <a:r>
              <a:rPr lang="zh-CN" altLang="en-US"/>
              <a:t>以自回归的方式将模态特征解耦到模态无关</a:t>
            </a:r>
            <a:r>
              <a:rPr lang="en-US" altLang="zh-CN"/>
              <a:t>/</a:t>
            </a:r>
            <a:r>
              <a:rPr lang="zh-CN" altLang="en-US"/>
              <a:t>专属空间中，引入</a:t>
            </a:r>
            <a:r>
              <a:rPr lang="en-US" altLang="zh-CN"/>
              <a:t>GD-Unit</a:t>
            </a:r>
            <a:r>
              <a:rPr lang="zh-CN" altLang="en-US"/>
              <a:t>以促进自适应跨模态蒸馏</a:t>
            </a:r>
            <a:endParaRPr lang="zh-CN" altLang="en-US"/>
          </a:p>
          <a:p>
            <a:pPr marL="285750" indent="-285750">
              <a:buFont typeface="Wingdings" panose="05000000000000000000" charset="0"/>
              <a:buChar char="l"/>
            </a:pPr>
            <a:r>
              <a:rPr lang="zh-CN" altLang="en-US"/>
              <a:t>定量和定性实验一致证明了</a:t>
            </a:r>
            <a:r>
              <a:rPr lang="en-US" altLang="zh-CN"/>
              <a:t>DMD</a:t>
            </a:r>
            <a:r>
              <a:rPr lang="zh-CN" altLang="en-US"/>
              <a:t>的有效性</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indent="0">
              <a:buFont typeface="Wingdings" panose="05000000000000000000" charset="0"/>
              <a:buNone/>
            </a:pPr>
            <a:r>
              <a:rPr lang="zh-CN" altLang="en-US"/>
              <a:t>展望：</a:t>
            </a:r>
            <a:endParaRPr lang="zh-CN" altLang="en-US"/>
          </a:p>
          <a:p>
            <a:pPr indent="0">
              <a:buFont typeface="Wingdings" panose="05000000000000000000" charset="0"/>
              <a:buNone/>
            </a:pPr>
            <a:endParaRPr lang="zh-CN" altLang="en-US"/>
          </a:p>
          <a:p>
            <a:pPr marL="285750" indent="-285750">
              <a:buFont typeface="Wingdings" panose="05000000000000000000" charset="0"/>
              <a:buChar char="l"/>
            </a:pPr>
            <a:r>
              <a:rPr lang="en-US" altLang="zh-CN"/>
              <a:t>DMD</a:t>
            </a:r>
            <a:r>
              <a:rPr lang="zh-CN" altLang="en-US"/>
              <a:t>没有明确考虑模态内相互作用。</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260350" y="623570"/>
            <a:ext cx="6047740" cy="478790"/>
          </a:xfrm>
          <a:prstGeom prst="rect">
            <a:avLst/>
          </a:prstGeom>
          <a:noFill/>
        </p:spPr>
        <p:txBody>
          <a:bodyPr wrap="square" rtlCol="0">
            <a:noAutofit/>
          </a:bodyPr>
          <a:lstStyle/>
          <a:p>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3" name="TextBox 2"/>
          <p:cNvSpPr txBox="1"/>
          <p:nvPr/>
        </p:nvSpPr>
        <p:spPr>
          <a:xfrm>
            <a:off x="260350" y="1488440"/>
            <a:ext cx="8387715" cy="1202690"/>
          </a:xfrm>
          <a:prstGeom prst="rect">
            <a:avLst/>
          </a:prstGeom>
          <a:noFill/>
        </p:spPr>
        <p:txBody>
          <a:bodyPr wrap="square" rtlCol="0">
            <a:noAutofit/>
          </a:bodyPr>
          <a:lstStyle/>
          <a:p>
            <a:pPr indent="457200"/>
            <a:endParaRPr lang="en-US" altLang="zh-CN" sz="4800" dirty="0">
              <a:solidFill>
                <a:srgbClr val="4472C4"/>
              </a:solidFill>
              <a:latin typeface="Arial Rounded MT Bold" panose="020F0704030504030204" pitchFamily="34" charset="0"/>
              <a:ea typeface="黑体" panose="02010609060101010101" pitchFamily="49" charset="-122"/>
              <a:cs typeface="Times New Roman" panose="02020603050405020304" pitchFamily="18" charset="0"/>
            </a:endParaRPr>
          </a:p>
        </p:txBody>
      </p:sp>
      <p:sp>
        <p:nvSpPr>
          <p:cNvPr id="2" name="文本框 1"/>
          <p:cNvSpPr txBox="1"/>
          <p:nvPr/>
        </p:nvSpPr>
        <p:spPr>
          <a:xfrm>
            <a:off x="3307080" y="3276600"/>
            <a:ext cx="5340985" cy="1248410"/>
          </a:xfrm>
          <a:prstGeom prst="rect">
            <a:avLst/>
          </a:prstGeom>
          <a:noFill/>
        </p:spPr>
        <p:txBody>
          <a:bodyPr wrap="square" rtlCol="0">
            <a:noAutofit/>
          </a:bodyPr>
          <a:p>
            <a:pPr indent="457200"/>
            <a:r>
              <a:rPr lang="en-US" altLang="zh-CN" sz="6000" dirty="0">
                <a:solidFill>
                  <a:srgbClr val="4472C4"/>
                </a:solidFill>
                <a:latin typeface="Arial Rounded MT Bold" panose="020F0704030504030204" pitchFamily="34" charset="0"/>
                <a:ea typeface="黑体" panose="02010609060101010101" pitchFamily="49" charset="-122"/>
                <a:sym typeface="+mn-ea"/>
              </a:rPr>
              <a:t>THANK YOU</a:t>
            </a:r>
            <a:endParaRPr lang="en-US" altLang="zh-CN" sz="6000" dirty="0">
              <a:solidFill>
                <a:srgbClr val="4472C4"/>
              </a:solidFill>
              <a:latin typeface="Arial Rounded MT Bold" panose="020F0704030504030204" pitchFamily="34" charset="0"/>
              <a:ea typeface="黑体" panose="02010609060101010101" pitchFamily="49"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信息介绍</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673735" y="1852295"/>
            <a:ext cx="10692765" cy="3622040"/>
          </a:xfrm>
          <a:prstGeom prst="rect">
            <a:avLst/>
          </a:prstGeom>
          <a:noFill/>
        </p:spPr>
        <p:txBody>
          <a:bodyPr wrap="square" rtlCol="0">
            <a:noAutofit/>
          </a:bodyPr>
          <a:p>
            <a:r>
              <a:rPr lang="zh-CN" altLang="en-US" sz="2400"/>
              <a:t>作者：Yong Li, Yuanzhi Wang, Zhen Cui</a:t>
            </a:r>
            <a:endParaRPr lang="zh-CN" altLang="en-US" sz="2400"/>
          </a:p>
          <a:p>
            <a:endParaRPr lang="zh-CN" altLang="en-US" sz="2400"/>
          </a:p>
          <a:p>
            <a:r>
              <a:rPr lang="zh-CN" altLang="en-US" sz="2400"/>
              <a:t>作者机构：PCA实验室</a:t>
            </a:r>
            <a:r>
              <a:rPr lang="en-US" altLang="zh-CN" sz="2400"/>
              <a:t>——</a:t>
            </a:r>
            <a:r>
              <a:rPr lang="zh-CN" altLang="en-US" sz="2400"/>
              <a:t>教育部高维信息智能感知与系统重点实验室，南京科技大学</a:t>
            </a:r>
            <a:endParaRPr lang="zh-CN" altLang="en-US" sz="2400"/>
          </a:p>
          <a:p>
            <a:endParaRPr lang="zh-CN" altLang="en-US" sz="2400"/>
          </a:p>
          <a:p>
            <a:r>
              <a:rPr lang="zh-CN" altLang="en-US" sz="2400"/>
              <a:t>文献来源：</a:t>
            </a:r>
            <a:r>
              <a:rPr lang="en-US" altLang="zh-CN" sz="2400"/>
              <a:t>PCVR</a:t>
            </a:r>
            <a:endParaRPr lang="en-US" altLang="zh-CN" sz="2400"/>
          </a:p>
          <a:p>
            <a:endParaRPr lang="zh-CN" altLang="en-US" sz="2400"/>
          </a:p>
          <a:p>
            <a:r>
              <a:rPr lang="zh-CN" altLang="en-US" sz="2400"/>
              <a:t>发表日期：</a:t>
            </a:r>
            <a:r>
              <a:rPr lang="en-US" altLang="zh-CN" sz="2400"/>
              <a:t>2023.3.24</a:t>
            </a:r>
            <a:endParaRPr lang="en-US" altLang="zh-CN" sz="2400"/>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目录</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3" name="TextBox 2"/>
          <p:cNvSpPr txBox="1"/>
          <p:nvPr/>
        </p:nvSpPr>
        <p:spPr>
          <a:xfrm>
            <a:off x="1243616" y="1936918"/>
            <a:ext cx="6391468" cy="4338320"/>
          </a:xfrm>
          <a:prstGeom prst="rect">
            <a:avLst/>
          </a:prstGeom>
          <a:noFill/>
        </p:spPr>
        <p:txBody>
          <a:bodyPr wrap="square" rtlCol="0">
            <a:spAutoFit/>
          </a:bodyPr>
          <a:lstStyle/>
          <a:p>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研究背景</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创新点</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研究方法</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4.</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研究结果</a:t>
            </a:r>
            <a:endPar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5.</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消融实验</a:t>
            </a:r>
            <a:endPar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6.</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总结与展望</a:t>
            </a:r>
            <a:endPar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1 </a:t>
            </a:r>
            <a:r>
              <a:rPr lang="zh-CN" altLang="en-US" sz="2100" b="1" dirty="0">
                <a:solidFill>
                  <a:schemeClr val="bg1"/>
                </a:solidFill>
                <a:latin typeface="黑体" panose="02010609060101010101" pitchFamily="49" charset="-122"/>
                <a:ea typeface="黑体" panose="02010609060101010101" pitchFamily="49" charset="-122"/>
              </a:rPr>
              <a:t>研究背景</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6" name="文本框 5"/>
          <p:cNvSpPr txBox="1"/>
          <p:nvPr/>
        </p:nvSpPr>
        <p:spPr>
          <a:xfrm>
            <a:off x="918210" y="2379980"/>
            <a:ext cx="10673715" cy="2861310"/>
          </a:xfrm>
          <a:prstGeom prst="rect">
            <a:avLst/>
          </a:prstGeom>
          <a:noFill/>
        </p:spPr>
        <p:txBody>
          <a:bodyPr wrap="square" rtlCol="0">
            <a:spAutoFit/>
          </a:bodyPr>
          <a:p>
            <a:pPr indent="457200"/>
            <a:r>
              <a:rPr lang="zh-CN" altLang="en-US" sz="2000"/>
              <a:t>MER是通过语言、视觉和声学来理解人类情绪，丰富的模态有助于我们从协作角度理解人的行为和目的。最近，MER成为最活跃的情感计算研究课题之一，如：智能辅导系统、产品反馈预测和机器人等。</a:t>
            </a:r>
            <a:endParaRPr lang="zh-CN" altLang="en-US" sz="2000"/>
          </a:p>
          <a:p>
            <a:pPr indent="457200"/>
            <a:r>
              <a:rPr lang="zh-CN" altLang="en-US" sz="2000"/>
              <a:t>对于</a:t>
            </a:r>
            <a:r>
              <a:rPr lang="en-US" altLang="zh-CN" sz="2000"/>
              <a:t>MER</a:t>
            </a:r>
            <a:r>
              <a:rPr lang="zh-CN" altLang="en-US" sz="2000"/>
              <a:t>来说，同一视频片段的不同模态往往是互补的，为语义和情感消歧提供了额外的线索。</a:t>
            </a:r>
            <a:r>
              <a:rPr lang="en-US" altLang="zh-CN" sz="2000"/>
              <a:t>MER</a:t>
            </a:r>
            <a:r>
              <a:rPr lang="zh-CN" altLang="en-US" sz="2000"/>
              <a:t>的核心是多模态表征学习和融合，就是对来自多个模态的表征进行编码和整合，以理解原始数据背后的情感。</a:t>
            </a:r>
            <a:endParaRPr lang="zh-CN" altLang="en-US" sz="2000"/>
          </a:p>
          <a:p>
            <a:pPr indent="457200"/>
            <a:r>
              <a:rPr lang="zh-CN" altLang="en-US" sz="2000"/>
              <a:t>虽然现存的MER方法性能已经很优秀，但是固有的</a:t>
            </a:r>
            <a:r>
              <a:rPr lang="zh-CN" altLang="en-US" sz="2000" b="1">
                <a:solidFill>
                  <a:srgbClr val="FF0000"/>
                </a:solidFill>
              </a:rPr>
              <a:t>多模态异质性</a:t>
            </a:r>
            <a:r>
              <a:rPr lang="zh-CN" altLang="en-US" sz="2000"/>
              <a:t>和不同模态的贡献度不一致问题仍然存在。</a:t>
            </a:r>
            <a:endParaRPr lang="zh-CN" altLang="en-US" sz="2000"/>
          </a:p>
          <a:p>
            <a:pPr indent="457200"/>
            <a:endParaRPr lang="zh-CN" altLang="en-US" sz="20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2 </a:t>
            </a:r>
            <a:r>
              <a:rPr lang="zh-CN" altLang="en-US" sz="2100" b="1" dirty="0">
                <a:solidFill>
                  <a:schemeClr val="bg1"/>
                </a:solidFill>
                <a:latin typeface="黑体" panose="02010609060101010101" pitchFamily="49" charset="-122"/>
                <a:ea typeface="黑体" panose="02010609060101010101" pitchFamily="49" charset="-122"/>
              </a:rPr>
              <a:t>创新点</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645160" y="4382770"/>
            <a:ext cx="10901045" cy="829945"/>
          </a:xfrm>
          <a:prstGeom prst="rect">
            <a:avLst/>
          </a:prstGeom>
          <a:noFill/>
        </p:spPr>
        <p:txBody>
          <a:bodyPr wrap="square" rtlCol="0">
            <a:spAutoFit/>
          </a:bodyPr>
          <a:p>
            <a:pPr marL="285750" indent="-285750">
              <a:buFont typeface="Wingdings" panose="05000000000000000000" charset="0"/>
              <a:buChar char="l"/>
            </a:pPr>
            <a:endParaRPr lang="zh-CN" altLang="en-US" sz="2400"/>
          </a:p>
          <a:p>
            <a:pPr marL="285750" indent="-285750">
              <a:buFont typeface="Wingdings" panose="05000000000000000000" charset="0"/>
              <a:buChar char="l"/>
            </a:pPr>
            <a:endParaRPr lang="zh-CN" altLang="en-US" sz="2400"/>
          </a:p>
        </p:txBody>
      </p:sp>
      <p:sp>
        <p:nvSpPr>
          <p:cNvPr id="3" name="文本框 2"/>
          <p:cNvSpPr txBox="1"/>
          <p:nvPr/>
        </p:nvSpPr>
        <p:spPr>
          <a:xfrm>
            <a:off x="749935" y="2465070"/>
            <a:ext cx="10901045" cy="2861310"/>
          </a:xfrm>
          <a:prstGeom prst="rect">
            <a:avLst/>
          </a:prstGeom>
          <a:noFill/>
        </p:spPr>
        <p:txBody>
          <a:bodyPr wrap="square" rtlCol="0">
            <a:spAutoFit/>
          </a:bodyPr>
          <a:p>
            <a:pPr marL="285750" indent="-285750">
              <a:buFont typeface="Wingdings" panose="05000000000000000000" charset="0"/>
              <a:buChar char="l"/>
            </a:pPr>
            <a:r>
              <a:rPr lang="zh-CN" altLang="en-US" sz="2000"/>
              <a:t>提出了一个解耦的多模态蒸馏框架（</a:t>
            </a:r>
            <a:r>
              <a:rPr lang="en-US" altLang="zh-CN" sz="2000"/>
              <a:t>DMD</a:t>
            </a:r>
            <a:r>
              <a:rPr lang="zh-CN" altLang="en-US" sz="2000"/>
              <a:t>），以学习鲁棒</a:t>
            </a:r>
            <a:r>
              <a:rPr lang="en-US" altLang="zh-CN" sz="2000"/>
              <a:t>MER</a:t>
            </a:r>
            <a:r>
              <a:rPr lang="zh-CN" altLang="en-US" sz="2000"/>
              <a:t>的跨模态动态蒸馏；</a:t>
            </a:r>
            <a:endParaRPr lang="zh-CN" altLang="en-US" sz="2000"/>
          </a:p>
          <a:p>
            <a:pPr marL="285750" indent="-285750">
              <a:buFont typeface="Wingdings" panose="05000000000000000000" charset="0"/>
              <a:buChar char="l"/>
            </a:pPr>
            <a:r>
              <a:rPr lang="zh-CN" altLang="en-US" sz="2000"/>
              <a:t>在</a:t>
            </a:r>
            <a:r>
              <a:rPr lang="en-US" altLang="zh-CN" sz="2000"/>
              <a:t>DMD</a:t>
            </a:r>
            <a:r>
              <a:rPr lang="zh-CN" altLang="en-US" sz="2000"/>
              <a:t>中，将多模态特征解耦到模态无关和模态专属空间，来促进两个解耦空间的</a:t>
            </a:r>
            <a:r>
              <a:rPr lang="en-US" altLang="zh-CN" sz="2000"/>
              <a:t>KD</a:t>
            </a:r>
            <a:r>
              <a:rPr lang="zh-CN" altLang="en-US" sz="2000"/>
              <a:t>；</a:t>
            </a:r>
            <a:endParaRPr lang="en-US" altLang="zh-CN" sz="2000"/>
          </a:p>
          <a:p>
            <a:pPr marL="285750" indent="-285750">
              <a:buFont typeface="Wingdings" panose="05000000000000000000" charset="0"/>
              <a:buChar char="l"/>
            </a:pPr>
            <a:r>
              <a:rPr lang="zh-CN" altLang="en-US" sz="2000">
                <a:sym typeface="+mn-ea"/>
              </a:rPr>
              <a:t>DMD提供灵活的知识迁移方式——可以自动学习蒸馏方向和权重。</a:t>
            </a:r>
            <a:endParaRPr lang="zh-CN" altLang="en-US" sz="2000">
              <a:sym typeface="+mn-ea"/>
            </a:endParaRPr>
          </a:p>
          <a:p>
            <a:pPr marL="285750" indent="-285750">
              <a:buFont typeface="Wingdings" panose="05000000000000000000" charset="0"/>
              <a:buChar char="l"/>
            </a:pPr>
            <a:endParaRPr lang="zh-CN" altLang="en-US" sz="2000">
              <a:sym typeface="+mn-ea"/>
            </a:endParaRPr>
          </a:p>
          <a:p>
            <a:pPr marL="285750" indent="-285750">
              <a:buFont typeface="Wingdings" panose="05000000000000000000" charset="0"/>
              <a:buChar char="l"/>
            </a:pPr>
            <a:endParaRPr lang="zh-CN" altLang="en-US" sz="2000">
              <a:sym typeface="+mn-ea"/>
            </a:endParaRPr>
          </a:p>
          <a:p>
            <a:pPr marL="285750" indent="-285750">
              <a:buFont typeface="Wingdings" panose="05000000000000000000" charset="0"/>
              <a:buChar char="l"/>
            </a:pPr>
            <a:r>
              <a:rPr lang="zh-CN" altLang="en-US" sz="2000">
                <a:sym typeface="+mn-ea"/>
              </a:rPr>
              <a:t>使用公共MER数据集进行实验，并且获得优于或可比于最新方法的结果；</a:t>
            </a:r>
            <a:endParaRPr lang="zh-CN" altLang="en-US" sz="2000"/>
          </a:p>
          <a:p>
            <a:pPr marL="285750" indent="-285750">
              <a:buFont typeface="Wingdings" panose="05000000000000000000" charset="0"/>
              <a:buChar char="l"/>
            </a:pPr>
            <a:r>
              <a:rPr lang="zh-CN" altLang="en-US" sz="2000">
                <a:sym typeface="+mn-ea"/>
              </a:rPr>
              <a:t>可视化结果证明了DMD的可行性，图边缘显示出与HomoGD（同构图知识蒸馏）和HeteroGD（异构图知识蒸馏）相关的有意义的分布模式。</a:t>
            </a:r>
            <a:endParaRPr lang="zh-CN" altLang="en-US" sz="2000"/>
          </a:p>
          <a:p>
            <a:pPr indent="0">
              <a:buFont typeface="Wingdings" panose="05000000000000000000" charset="0"/>
              <a:buNone/>
            </a:pPr>
            <a:endParaRPr lang="zh-CN" altLang="en-US" sz="2000">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3 </a:t>
            </a:r>
            <a:r>
              <a:rPr lang="zh-CN" altLang="en-US" sz="2100" b="1" dirty="0">
                <a:solidFill>
                  <a:schemeClr val="bg1"/>
                </a:solidFill>
                <a:latin typeface="黑体" panose="02010609060101010101" pitchFamily="49" charset="-122"/>
                <a:ea typeface="黑体" panose="02010609060101010101" pitchFamily="49" charset="-122"/>
              </a:rPr>
              <a:t>研究方法</a:t>
            </a:r>
            <a:endParaRPr lang="zh-CN" altLang="en-US" sz="2100" b="1" dirty="0">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custDataLst>
              <p:tags r:id="rId2"/>
            </p:custDataLst>
          </p:nvPr>
        </p:nvPicPr>
        <p:blipFill>
          <a:blip r:embed="rId3"/>
          <a:stretch>
            <a:fillRect/>
          </a:stretch>
        </p:blipFill>
        <p:spPr>
          <a:xfrm>
            <a:off x="1250950" y="1891665"/>
            <a:ext cx="2435860" cy="2603500"/>
          </a:xfrm>
          <a:prstGeom prst="rect">
            <a:avLst/>
          </a:prstGeom>
        </p:spPr>
      </p:pic>
      <p:sp>
        <p:nvSpPr>
          <p:cNvPr id="5" name="文本框 4"/>
          <p:cNvSpPr txBox="1"/>
          <p:nvPr/>
        </p:nvSpPr>
        <p:spPr>
          <a:xfrm>
            <a:off x="1114425" y="1453515"/>
            <a:ext cx="3195320" cy="368300"/>
          </a:xfrm>
          <a:prstGeom prst="rect">
            <a:avLst/>
          </a:prstGeom>
          <a:noFill/>
        </p:spPr>
        <p:txBody>
          <a:bodyPr wrap="square" rtlCol="0">
            <a:spAutoFit/>
          </a:bodyPr>
          <a:p>
            <a:r>
              <a:rPr lang="zh-CN" altLang="en-US"/>
              <a:t>单模态情绪识别的准确度差异</a:t>
            </a:r>
            <a:endParaRPr lang="zh-CN" altLang="en-US"/>
          </a:p>
        </p:txBody>
      </p:sp>
      <p:pic>
        <p:nvPicPr>
          <p:cNvPr id="6" name="图片 5"/>
          <p:cNvPicPr>
            <a:picLocks noChangeAspect="1"/>
          </p:cNvPicPr>
          <p:nvPr>
            <p:custDataLst>
              <p:tags r:id="rId4"/>
            </p:custDataLst>
          </p:nvPr>
        </p:nvPicPr>
        <p:blipFill>
          <a:blip r:embed="rId5"/>
          <a:stretch>
            <a:fillRect/>
          </a:stretch>
        </p:blipFill>
        <p:spPr>
          <a:xfrm>
            <a:off x="7999730" y="2148205"/>
            <a:ext cx="2879090" cy="2266315"/>
          </a:xfrm>
          <a:prstGeom prst="rect">
            <a:avLst/>
          </a:prstGeom>
        </p:spPr>
      </p:pic>
      <p:sp>
        <p:nvSpPr>
          <p:cNvPr id="7" name="文本框 6"/>
          <p:cNvSpPr txBox="1"/>
          <p:nvPr/>
        </p:nvSpPr>
        <p:spPr>
          <a:xfrm>
            <a:off x="8096885" y="1523365"/>
            <a:ext cx="2136775" cy="368300"/>
          </a:xfrm>
          <a:prstGeom prst="rect">
            <a:avLst/>
          </a:prstGeom>
          <a:noFill/>
        </p:spPr>
        <p:txBody>
          <a:bodyPr wrap="square" rtlCol="0">
            <a:spAutoFit/>
          </a:bodyPr>
          <a:p>
            <a:r>
              <a:rPr lang="zh-CN" altLang="en-US"/>
              <a:t>传统的跨模态蒸馏</a:t>
            </a:r>
            <a:endParaRPr lang="zh-CN" altLang="en-US"/>
          </a:p>
        </p:txBody>
      </p:sp>
      <p:sp>
        <p:nvSpPr>
          <p:cNvPr id="2" name="文本框 1"/>
          <p:cNvSpPr txBox="1"/>
          <p:nvPr/>
        </p:nvSpPr>
        <p:spPr>
          <a:xfrm>
            <a:off x="591185" y="4826635"/>
            <a:ext cx="5053965" cy="1753235"/>
          </a:xfrm>
          <a:prstGeom prst="rect">
            <a:avLst/>
          </a:prstGeom>
          <a:noFill/>
        </p:spPr>
        <p:txBody>
          <a:bodyPr wrap="square" rtlCol="0">
            <a:spAutoFit/>
          </a:bodyPr>
          <a:p>
            <a:pPr indent="457200"/>
            <a:r>
              <a:rPr lang="zh-CN" altLang="en-US">
                <a:sym typeface="+mn-ea"/>
              </a:rPr>
              <a:t>不同的模态，如图像、语言和声学，包含不同的传递语义信息的方式。</a:t>
            </a:r>
            <a:endParaRPr lang="zh-CN" altLang="en-US">
              <a:sym typeface="+mn-ea"/>
            </a:endParaRPr>
          </a:p>
          <a:p>
            <a:pPr indent="457200"/>
            <a:r>
              <a:rPr lang="zh-CN" altLang="en-US">
                <a:sym typeface="+mn-ea"/>
              </a:rPr>
              <a:t>如上图所示，</a:t>
            </a:r>
            <a:r>
              <a:rPr lang="zh-CN" altLang="en-US">
                <a:solidFill>
                  <a:srgbClr val="FF0000"/>
                </a:solidFill>
                <a:sym typeface="+mn-ea"/>
              </a:rPr>
              <a:t>语言</a:t>
            </a:r>
            <a:r>
              <a:rPr lang="zh-CN" altLang="en-US">
                <a:solidFill>
                  <a:schemeClr val="tx1"/>
                </a:solidFill>
                <a:sym typeface="+mn-ea"/>
              </a:rPr>
              <a:t>在</a:t>
            </a:r>
            <a:r>
              <a:rPr lang="en-US" altLang="zh-CN">
                <a:solidFill>
                  <a:schemeClr val="tx1"/>
                </a:solidFill>
                <a:sym typeface="+mn-ea"/>
              </a:rPr>
              <a:t>MER</a:t>
            </a:r>
            <a:r>
              <a:rPr lang="zh-CN" altLang="en-US">
                <a:solidFill>
                  <a:schemeClr val="tx1"/>
                </a:solidFill>
                <a:sym typeface="+mn-ea"/>
              </a:rPr>
              <a:t>中起着重要的作用。</a:t>
            </a:r>
            <a:r>
              <a:rPr lang="zh-CN" altLang="en-US">
                <a:solidFill>
                  <a:srgbClr val="FF0000"/>
                </a:solidFill>
                <a:sym typeface="+mn-ea"/>
              </a:rPr>
              <a:t>内在的异质性导致了不同模态之间的显著表现差异。</a:t>
            </a:r>
            <a:endParaRPr lang="zh-CN" altLang="en-US"/>
          </a:p>
          <a:p>
            <a:endParaRPr lang="zh-CN" altLang="en-US"/>
          </a:p>
        </p:txBody>
      </p:sp>
      <p:sp>
        <p:nvSpPr>
          <p:cNvPr id="13" name="文本框 12"/>
          <p:cNvSpPr txBox="1"/>
          <p:nvPr/>
        </p:nvSpPr>
        <p:spPr>
          <a:xfrm>
            <a:off x="7011035" y="4806950"/>
            <a:ext cx="4064000" cy="1198880"/>
          </a:xfrm>
          <a:prstGeom prst="rect">
            <a:avLst/>
          </a:prstGeom>
          <a:noFill/>
        </p:spPr>
        <p:txBody>
          <a:bodyPr wrap="square" rtlCol="0">
            <a:spAutoFit/>
          </a:bodyPr>
          <a:p>
            <a:r>
              <a:rPr lang="zh-CN" altLang="en-US"/>
              <a:t>将可靠的、可推广的知识从强模态提炼到弱模态，如上图所示。但因为存在各种潜在的组合，</a:t>
            </a:r>
            <a:r>
              <a:rPr lang="zh-CN" altLang="en-US">
                <a:solidFill>
                  <a:srgbClr val="FF0000"/>
                </a:solidFill>
              </a:rPr>
              <a:t>对蒸馏方向或权重的手动分配是麻烦的</a:t>
            </a:r>
            <a:r>
              <a:rPr lang="zh-CN" altLang="en-US"/>
              <a:t>，</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3 </a:t>
            </a:r>
            <a:r>
              <a:rPr lang="zh-CN" altLang="en-US" sz="2100" b="1" dirty="0">
                <a:solidFill>
                  <a:schemeClr val="bg1"/>
                </a:solidFill>
                <a:latin typeface="黑体" panose="02010609060101010101" pitchFamily="49" charset="-122"/>
                <a:ea typeface="黑体" panose="02010609060101010101" pitchFamily="49" charset="-122"/>
              </a:rPr>
              <a:t>研究方法</a:t>
            </a:r>
            <a:endParaRPr lang="zh-CN" altLang="en-US" sz="2100" b="1" dirty="0">
              <a:solidFill>
                <a:schemeClr val="bg1"/>
              </a:solidFill>
              <a:latin typeface="黑体" panose="02010609060101010101" pitchFamily="49" charset="-122"/>
              <a:ea typeface="黑体" panose="02010609060101010101" pitchFamily="49" charset="-122"/>
            </a:endParaRPr>
          </a:p>
        </p:txBody>
      </p:sp>
      <p:pic>
        <p:nvPicPr>
          <p:cNvPr id="9" name="图片 8"/>
          <p:cNvPicPr>
            <a:picLocks noChangeAspect="1"/>
          </p:cNvPicPr>
          <p:nvPr>
            <p:custDataLst>
              <p:tags r:id="rId2"/>
            </p:custDataLst>
          </p:nvPr>
        </p:nvPicPr>
        <p:blipFill>
          <a:blip r:embed="rId3"/>
          <a:stretch>
            <a:fillRect/>
          </a:stretch>
        </p:blipFill>
        <p:spPr>
          <a:xfrm>
            <a:off x="243205" y="1723390"/>
            <a:ext cx="6627495" cy="3582670"/>
          </a:xfrm>
          <a:prstGeom prst="rect">
            <a:avLst/>
          </a:prstGeom>
        </p:spPr>
      </p:pic>
      <p:sp>
        <p:nvSpPr>
          <p:cNvPr id="10" name="文本框 9"/>
          <p:cNvSpPr txBox="1"/>
          <p:nvPr/>
        </p:nvSpPr>
        <p:spPr>
          <a:xfrm>
            <a:off x="2080260" y="5391150"/>
            <a:ext cx="1797050" cy="368300"/>
          </a:xfrm>
          <a:prstGeom prst="rect">
            <a:avLst/>
          </a:prstGeom>
          <a:noFill/>
        </p:spPr>
        <p:txBody>
          <a:bodyPr wrap="square" rtlCol="0">
            <a:spAutoFit/>
          </a:bodyPr>
          <a:p>
            <a:r>
              <a:rPr lang="zh-CN" altLang="en-US"/>
              <a:t>解耦多模态蒸馏</a:t>
            </a:r>
            <a:endParaRPr lang="en-US" altLang="zh-CN"/>
          </a:p>
        </p:txBody>
      </p:sp>
      <p:sp>
        <p:nvSpPr>
          <p:cNvPr id="12" name="文本框 11"/>
          <p:cNvSpPr txBox="1"/>
          <p:nvPr/>
        </p:nvSpPr>
        <p:spPr>
          <a:xfrm>
            <a:off x="6670675" y="2084070"/>
            <a:ext cx="4980305" cy="2861310"/>
          </a:xfrm>
          <a:prstGeom prst="rect">
            <a:avLst/>
          </a:prstGeom>
          <a:noFill/>
        </p:spPr>
        <p:txBody>
          <a:bodyPr wrap="square" rtlCol="0">
            <a:spAutoFit/>
          </a:bodyPr>
          <a:p>
            <a:r>
              <a:rPr lang="zh-CN" altLang="en-US"/>
              <a:t>由</a:t>
            </a:r>
            <a:r>
              <a:rPr lang="zh-CN" altLang="en-US">
                <a:solidFill>
                  <a:srgbClr val="FF0000"/>
                </a:solidFill>
              </a:rPr>
              <a:t>同构图蒸馏</a:t>
            </a:r>
            <a:r>
              <a:rPr lang="zh-CN" altLang="en-US"/>
              <a:t>和</a:t>
            </a:r>
            <a:r>
              <a:rPr lang="zh-CN" altLang="en-US">
                <a:solidFill>
                  <a:srgbClr val="FF0000"/>
                </a:solidFill>
              </a:rPr>
              <a:t>异构图蒸馏</a:t>
            </a:r>
            <a:r>
              <a:rPr lang="zh-CN" altLang="en-US"/>
              <a:t>两个单元组成。</a:t>
            </a:r>
            <a:endParaRPr lang="zh-CN" altLang="en-US"/>
          </a:p>
          <a:p>
            <a:r>
              <a:rPr lang="zh-CN" altLang="en-US"/>
              <a:t>每个模态的特征分别通过共享编码器和私有编码器解耦到模态无关和模态专属两个空间。</a:t>
            </a:r>
            <a:endParaRPr lang="zh-CN" altLang="en-US"/>
          </a:p>
          <a:p>
            <a:endParaRPr lang="zh-CN" altLang="en-US"/>
          </a:p>
          <a:p>
            <a:r>
              <a:rPr lang="zh-CN" altLang="en-US"/>
              <a:t>作用：突出每个模态的独特特征，并最大程度的利用他们</a:t>
            </a:r>
            <a:endParaRPr lang="zh-CN" altLang="en-US"/>
          </a:p>
          <a:p>
            <a:endParaRPr lang="zh-CN" altLang="en-US"/>
          </a:p>
          <a:p>
            <a:r>
              <a:rPr lang="zh-CN" altLang="en-US"/>
              <a:t>实现跨模态知识传递</a:t>
            </a:r>
            <a:r>
              <a:rPr lang="en-US" altLang="zh-CN"/>
              <a:t>——</a:t>
            </a:r>
            <a:r>
              <a:rPr lang="zh-CN" altLang="en-US"/>
              <a:t>图蒸馏单元</a:t>
            </a:r>
            <a:r>
              <a:rPr lang="en-US" altLang="zh-CN"/>
              <a:t>GD-Unit</a:t>
            </a:r>
            <a:endParaRPr lang="en-US" altLang="zh-CN"/>
          </a:p>
          <a:p>
            <a:r>
              <a:rPr lang="zh-CN" altLang="en-US"/>
              <a:t>每个空间使用一个</a:t>
            </a:r>
            <a:r>
              <a:rPr lang="en-US" altLang="zh-CN">
                <a:sym typeface="+mn-ea"/>
              </a:rPr>
              <a:t>GD-Unit</a:t>
            </a:r>
            <a:r>
              <a:rPr lang="zh-CN" altLang="en-US">
                <a:sym typeface="+mn-ea"/>
              </a:rPr>
              <a:t>，顶点</a:t>
            </a:r>
            <a:r>
              <a:rPr lang="en-US" altLang="zh-CN">
                <a:sym typeface="+mn-ea"/>
              </a:rPr>
              <a:t>——</a:t>
            </a:r>
            <a:r>
              <a:rPr lang="zh-CN" altLang="en-US">
                <a:sym typeface="+mn-ea"/>
              </a:rPr>
              <a:t>模态；边</a:t>
            </a:r>
            <a:r>
              <a:rPr lang="en-US" altLang="zh-CN">
                <a:sym typeface="+mn-ea"/>
              </a:rPr>
              <a:t>——</a:t>
            </a:r>
            <a:r>
              <a:rPr lang="zh-CN" altLang="en-US">
                <a:sym typeface="+mn-ea"/>
              </a:rPr>
              <a:t>知识蒸馏的方向和权重。</a:t>
            </a:r>
            <a:endParaRPr lang="zh-CN" altLang="en-US">
              <a:sym typeface="+mn-ea"/>
            </a:endParaRPr>
          </a:p>
        </p:txBody>
      </p:sp>
      <p:sp>
        <p:nvSpPr>
          <p:cNvPr id="2" name="文本框 1"/>
          <p:cNvSpPr txBox="1"/>
          <p:nvPr/>
        </p:nvSpPr>
        <p:spPr>
          <a:xfrm>
            <a:off x="8768715" y="3938905"/>
            <a:ext cx="584835" cy="275590"/>
          </a:xfrm>
          <a:prstGeom prst="rect">
            <a:avLst/>
          </a:prstGeom>
          <a:noFill/>
        </p:spPr>
        <p:txBody>
          <a:bodyPr wrap="square" rtlCol="0">
            <a:spAutoFit/>
          </a:bodyPr>
          <a:p>
            <a:r>
              <a:rPr lang="zh-CN" altLang="en-US" sz="1200"/>
              <a:t>引入</a:t>
            </a:r>
            <a:endParaRPr lang="zh-CN" altLang="en-US" sz="1200"/>
          </a:p>
        </p:txBody>
      </p:sp>
      <p:sp>
        <p:nvSpPr>
          <p:cNvPr id="3" name="文本框 2"/>
          <p:cNvSpPr txBox="1"/>
          <p:nvPr/>
        </p:nvSpPr>
        <p:spPr>
          <a:xfrm>
            <a:off x="4838700" y="1567180"/>
            <a:ext cx="1599565" cy="368300"/>
          </a:xfrm>
          <a:prstGeom prst="rect">
            <a:avLst/>
          </a:prstGeom>
          <a:noFill/>
        </p:spPr>
        <p:txBody>
          <a:bodyPr wrap="square" rtlCol="0">
            <a:spAutoFit/>
          </a:bodyPr>
          <a:p>
            <a:r>
              <a:rPr lang="zh-CN" altLang="en-US">
                <a:solidFill>
                  <a:srgbClr val="FF0000"/>
                </a:solidFill>
              </a:rPr>
              <a:t>模态无关空间</a:t>
            </a:r>
            <a:endParaRPr lang="zh-CN" altLang="en-US">
              <a:solidFill>
                <a:srgbClr val="FF0000"/>
              </a:solidFill>
            </a:endParaRPr>
          </a:p>
        </p:txBody>
      </p:sp>
      <p:sp>
        <p:nvSpPr>
          <p:cNvPr id="5" name="文本框 4"/>
          <p:cNvSpPr txBox="1"/>
          <p:nvPr/>
        </p:nvSpPr>
        <p:spPr>
          <a:xfrm>
            <a:off x="4838700" y="4756785"/>
            <a:ext cx="1709420" cy="368300"/>
          </a:xfrm>
          <a:prstGeom prst="rect">
            <a:avLst/>
          </a:prstGeom>
          <a:noFill/>
        </p:spPr>
        <p:txBody>
          <a:bodyPr wrap="square" rtlCol="0">
            <a:spAutoFit/>
          </a:bodyPr>
          <a:p>
            <a:r>
              <a:rPr lang="zh-CN" altLang="en-US">
                <a:solidFill>
                  <a:srgbClr val="FF0000"/>
                </a:solidFill>
              </a:rPr>
              <a:t>模态专属空间</a:t>
            </a:r>
            <a:endParaRPr lang="zh-CN" altLang="en-US">
              <a:solidFill>
                <a:srgbClr val="FF0000"/>
              </a:solidFill>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3 </a:t>
            </a:r>
            <a:r>
              <a:rPr lang="zh-CN" altLang="en-US" sz="2100" b="1" dirty="0">
                <a:solidFill>
                  <a:schemeClr val="bg1"/>
                </a:solidFill>
                <a:latin typeface="黑体" panose="02010609060101010101" pitchFamily="49" charset="-122"/>
                <a:ea typeface="黑体" panose="02010609060101010101" pitchFamily="49" charset="-122"/>
              </a:rPr>
              <a:t>研究方法</a:t>
            </a:r>
            <a:endParaRPr lang="zh-CN" altLang="en-US" sz="2100" b="1" dirty="0">
              <a:solidFill>
                <a:schemeClr val="bg1"/>
              </a:solidFill>
              <a:latin typeface="黑体" panose="02010609060101010101" pitchFamily="49" charset="-122"/>
              <a:ea typeface="黑体" panose="02010609060101010101" pitchFamily="49" charset="-122"/>
            </a:endParaRPr>
          </a:p>
        </p:txBody>
      </p:sp>
      <p:pic>
        <p:nvPicPr>
          <p:cNvPr id="2" name="图片 1"/>
          <p:cNvPicPr>
            <a:picLocks noChangeAspect="1"/>
          </p:cNvPicPr>
          <p:nvPr>
            <p:custDataLst>
              <p:tags r:id="rId2"/>
            </p:custDataLst>
          </p:nvPr>
        </p:nvPicPr>
        <p:blipFill>
          <a:blip r:embed="rId3"/>
          <a:stretch>
            <a:fillRect/>
          </a:stretch>
        </p:blipFill>
        <p:spPr>
          <a:xfrm>
            <a:off x="774700" y="1518285"/>
            <a:ext cx="9683750" cy="5004435"/>
          </a:xfrm>
          <a:prstGeom prst="rect">
            <a:avLst/>
          </a:prstGeom>
        </p:spPr>
      </p:pic>
      <p:sp>
        <p:nvSpPr>
          <p:cNvPr id="3" name="文本框 2"/>
          <p:cNvSpPr txBox="1"/>
          <p:nvPr/>
        </p:nvSpPr>
        <p:spPr>
          <a:xfrm>
            <a:off x="427355" y="1245870"/>
            <a:ext cx="1728470" cy="368300"/>
          </a:xfrm>
          <a:prstGeom prst="rect">
            <a:avLst/>
          </a:prstGeom>
          <a:noFill/>
        </p:spPr>
        <p:txBody>
          <a:bodyPr wrap="square" rtlCol="0">
            <a:spAutoFit/>
          </a:bodyPr>
          <a:p>
            <a:r>
              <a:rPr lang="en-US" altLang="zh-CN"/>
              <a:t>DMD</a:t>
            </a:r>
            <a:r>
              <a:rPr lang="zh-CN" altLang="en-US"/>
              <a:t>框架</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95" y="542925"/>
            <a:ext cx="11790680"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3104" y="624292"/>
            <a:ext cx="1588113" cy="477839"/>
          </a:xfrm>
          <a:prstGeom prst="rect">
            <a:avLst/>
          </a:prstGeom>
        </p:spPr>
      </p:pic>
      <p:sp>
        <p:nvSpPr>
          <p:cNvPr id="11" name="文本框 10"/>
          <p:cNvSpPr txBox="1"/>
          <p:nvPr/>
        </p:nvSpPr>
        <p:spPr>
          <a:xfrm>
            <a:off x="320915" y="688594"/>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4 </a:t>
            </a:r>
            <a:r>
              <a:rPr lang="zh-CN" altLang="en-US" sz="2100" b="1" dirty="0">
                <a:solidFill>
                  <a:schemeClr val="bg1"/>
                </a:solidFill>
                <a:latin typeface="黑体" panose="02010609060101010101" pitchFamily="49" charset="-122"/>
                <a:ea typeface="黑体" panose="02010609060101010101" pitchFamily="49" charset="-122"/>
              </a:rPr>
              <a:t>研究结果</a:t>
            </a:r>
            <a:endParaRPr lang="zh-CN" altLang="en-US" sz="2100" b="1" dirty="0">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custDataLst>
              <p:tags r:id="rId2"/>
            </p:custDataLst>
          </p:nvPr>
        </p:nvPicPr>
        <p:blipFill>
          <a:blip r:embed="rId3"/>
          <a:stretch>
            <a:fillRect/>
          </a:stretch>
        </p:blipFill>
        <p:spPr>
          <a:xfrm>
            <a:off x="191135" y="1102360"/>
            <a:ext cx="5248275" cy="566039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6184265" y="1313180"/>
            <a:ext cx="5381625" cy="5238750"/>
          </a:xfrm>
          <a:prstGeom prst="rect">
            <a:avLst/>
          </a:prstGeom>
        </p:spPr>
      </p:pic>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commondata" val="eyJoZGlkIjoiY2RlODdhYzMxM2EwYTE3ZDQ4YWRjNWUzYjM4MGU3Nzc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2125</Words>
  <Application>WPS 演示</Application>
  <PresentationFormat>宽屏</PresentationFormat>
  <Paragraphs>217</Paragraphs>
  <Slides>18</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Wingdings</vt:lpstr>
      <vt:lpstr>Times New Roman</vt:lpstr>
      <vt:lpstr>黑体</vt:lpstr>
      <vt:lpstr>微软雅黑</vt:lpstr>
      <vt:lpstr>Arial Unicode MS</vt:lpstr>
      <vt:lpstr>Calibri</vt:lpstr>
      <vt:lpstr>Arial Rounded MT Bold</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小武</cp:lastModifiedBy>
  <cp:revision>171</cp:revision>
  <dcterms:created xsi:type="dcterms:W3CDTF">2019-06-19T02:08:00Z</dcterms:created>
  <dcterms:modified xsi:type="dcterms:W3CDTF">2024-03-26T07:31:25Z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5DC4274E36B44D168B1E62D239F6795B_11</vt:lpwstr>
  </property>
</Properties>
</file>