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9D4577-454D-4778-9541-80132DB24146}">
  <a:tblStyle styleId="{449D4577-454D-4778-9541-80132DB241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1ff93f4d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1ff93f4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62950b6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362950b6f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62950b6f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362950b6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62950b6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362950b6f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62950b6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362950b6f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2f982e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2f982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946789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839467894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1ff93f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81ff93f4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62950b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362950b6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de1a960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de1a96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81ff93f4d_2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81ff93f4d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de1a9600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de1a960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5df0a147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5df0a1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DataBase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Final Assignment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40" y="0"/>
            <a:ext cx="95059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User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838200" y="14605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A user is associated with one account.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User contains the information of 1.) User(PK) 2.) Password 3.) First name 4.) La</a:t>
            </a:r>
            <a:r>
              <a:rPr lang="en-US" sz="2100"/>
              <a:t>st name 5.)Birthday 6.)Gender 7.)Salt  8.) Email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When signing up, the user should provide </a:t>
            </a:r>
            <a:r>
              <a:rPr lang="en-US" sz="2100"/>
              <a:t>1.) Email 2.) Password 3.) First name 4.) Last name 5.)Birthday 6.)Gender 7.)Salt. Also, the sign up date will be recorded.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/>
              <a:t>User can edit capital information except Email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User account deletion is operated according to email deletion.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User login is required to use the system.</a:t>
            </a:r>
            <a:endParaRPr sz="2100"/>
          </a:p>
          <a:p>
            <a:pPr indent="-2476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Email and password is required when login.</a:t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8890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88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Ticket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838200" y="14605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Ticket contains 1.) ticket_id  2.) user_id  3.) train_date  4.) train_id 5.)departure_station 6.) arrival_station 7.)seat_id 8.)price 9.)book_time 10.)pay_time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ticket can only be obtained by a user</a:t>
            </a:r>
            <a:endParaRPr sz="22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buy multiple tickets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88900" lvl="0" marL="22860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Booking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838200" y="14605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has to login to book the ticket.</a:t>
            </a:r>
            <a:endParaRPr sz="2100"/>
          </a:p>
          <a:p>
            <a:pPr indent="-2476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booked ticket can only be obtained by a user.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book multiple tickets per order.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booked tickets has only one price according to its departure stop and arrival stop.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only book tickets within 14 days.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can’t book the tickets that’s going to depart in 30 minutes.</a:t>
            </a:r>
            <a:endParaRPr sz="2100"/>
          </a:p>
          <a:p>
            <a:pPr indent="-2476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 user can only cancel the tickets. Rescheduling is not allowed.</a:t>
            </a:r>
            <a:endParaRPr sz="2100"/>
          </a:p>
          <a:p>
            <a:pPr indent="-88900" lvl="0" marL="22860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Logics/Rules about Payment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838200" y="1308100"/>
            <a:ext cx="100890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Payment can only be made after booking.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Paying process is according to 1.) ticket id and 2.) User_id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Payment must be done in 3 days after booking. Otherwise the system will cancel the booking automatically.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/>
              <a:t>Payment must be done 30 minutes earlier than the departure time. Otherwise the system will cancel the booking automatically.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process will be finished once the payment is confirmed. 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Record the pay_time column in ticket table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Can cancel the tickets at </a:t>
            </a:r>
            <a:r>
              <a:rPr lang="en-US" sz="1900"/>
              <a:t>30 minutes earlier than the departure time ,according to ticket id and User_id .</a:t>
            </a:r>
            <a:r>
              <a:rPr lang="en-US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And removed from the history ticket record</a:t>
            </a:r>
            <a:r>
              <a:rPr lang="en-US" sz="1900"/>
              <a:t> .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en-US" sz="1900"/>
              <a:t>It is not allowed to </a:t>
            </a:r>
            <a:r>
              <a:rPr lang="en-US" sz="1900">
                <a:solidFill>
                  <a:srgbClr val="222222"/>
                </a:solidFill>
              </a:rPr>
              <a:t>cancel</a:t>
            </a:r>
            <a:r>
              <a:rPr lang="en-US" sz="1900"/>
              <a:t> the tickets within 30 minutes of departure.</a:t>
            </a:r>
            <a:endParaRPr sz="1900"/>
          </a:p>
          <a:p>
            <a:pPr indent="0" lvl="0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88900" lvl="0" marL="228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000"/>
          </a:p>
          <a:p>
            <a:pPr indent="-88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838200" y="1383950"/>
            <a:ext cx="10515600" cy="51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ER diagram in PDF format. (40%)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mwb file for your ER model.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ER model from workbench as an .mwb file.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Dump file for the structure and data of your schema. (60%)</a:t>
            </a:r>
            <a:endParaRPr b="1" sz="2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36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Optional/additional features with correct implementation will be awarded as bonus points towards your final score for the semester. (up to 5 points)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36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your name your schema in the following format: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db_&lt;student_number&gt;, replace &lt;student_number&gt; with your student number.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db_108435999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Due date: 2020 June 19</a:t>
            </a:r>
            <a:r>
              <a:rPr b="1" baseline="30000" lang="en-US" sz="3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23:59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Scenario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527450"/>
            <a:ext cx="105156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George wants to design a high-speed rail booking system. this system is very special. It only has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five stations (Taipei, Taoyuan, Hsinchu, Taichung, Kaohsiung)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,and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are only six trains a day.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train has only two cars with a total of 40 seats,and the daily shift is the same.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George is in need of everybody’s help.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He only knows what the needs are and looks forward to making a George's ideal booking system.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description of the system is as follows: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User login is required to use the system. After login page, George would like to divide the system into “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booking step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paying step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”. A ticket contains the information of 1.) ticket id 2.) train id 3.) departure stop and arrival stop 4.) time 5.) price.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Scenario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527450"/>
            <a:ext cx="105156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booking process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is as below: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the departure stop, arrival stop and traveling time.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system will display the available train numbers, departure time and arrival time.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Users can then choose the train number he/she would like to take.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Then the booking process is all done. However, there are some limitation when booking tickets: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users can only book the tickets within 14 days.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It is not allowed to book the tickets within 30 minutes of departure.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Once a user booked a ticket, he/she can only delete it. Reschedule a ticket is not allowed.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cenario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	On the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paying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side. User must pay in 3 days after booking and 30 minutes before departure. After the payment is confirmed, the paying process has been done. If something came up resulting a user not being able to take the original train, he/she can only cancel the ticket 30 minutes earlier than the departure.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08175" y="465900"/>
            <a:ext cx="30189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高鐵時刻表-南下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607688" y="15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{449D4577-454D-4778-9541-80132DB24146}</a:tableStyleId>
              </a:tblPr>
              <a:tblGrid>
                <a:gridCol w="954825"/>
                <a:gridCol w="901450"/>
                <a:gridCol w="953775"/>
                <a:gridCol w="954050"/>
                <a:gridCol w="1001275"/>
                <a:gridCol w="1056575"/>
                <a:gridCol w="1025750"/>
                <a:gridCol w="995025"/>
                <a:gridCol w="966950"/>
                <a:gridCol w="1097550"/>
                <a:gridCol w="1069375"/>
              </a:tblGrid>
              <a:tr h="652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車次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台北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桃園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新竹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台中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高雄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52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793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7:20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7:22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0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10:20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10:22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8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13:20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13:22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15:06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708175" y="465900"/>
            <a:ext cx="30189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高鐵時刻表-</a:t>
            </a: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北上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26325" y="150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{449D4577-454D-4778-9541-80132DB24146}</a:tableStyleId>
              </a:tblPr>
              <a:tblGrid>
                <a:gridCol w="951575"/>
                <a:gridCol w="898400"/>
                <a:gridCol w="950550"/>
                <a:gridCol w="950825"/>
                <a:gridCol w="997875"/>
                <a:gridCol w="1052975"/>
                <a:gridCol w="1022250"/>
                <a:gridCol w="991650"/>
                <a:gridCol w="963675"/>
                <a:gridCol w="1093800"/>
                <a:gridCol w="1065750"/>
              </a:tblGrid>
              <a:tr h="6650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車次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高雄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台中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新竹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桃園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台北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65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arr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dep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09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:44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:46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1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12:30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12:42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12:44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13:04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89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18:00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18:02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18:32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18:34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18:44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18:46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19:06</a:t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rot="-5397852">
            <a:off x="33975" y="3282845"/>
            <a:ext cx="2880601" cy="1118100"/>
          </a:xfrm>
          <a:prstGeom prst="trapezoid">
            <a:avLst>
              <a:gd fmla="val 25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-5398197">
            <a:off x="2816375" y="1601950"/>
            <a:ext cx="2859900" cy="446340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-5397837">
            <a:off x="7460025" y="1601746"/>
            <a:ext cx="2860201" cy="446340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2034175" y="24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{449D4577-454D-4778-9541-80132DB24146}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1A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" name="Google Shape;132;p20"/>
          <p:cNvGraphicFramePr/>
          <p:nvPr/>
        </p:nvGraphicFramePr>
        <p:xfrm>
          <a:off x="2014013" y="41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{449D4577-454D-4778-9541-80132DB24146}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1C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3D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" name="Google Shape;133;p20"/>
          <p:cNvGraphicFramePr/>
          <p:nvPr/>
        </p:nvGraphicFramePr>
        <p:xfrm>
          <a:off x="6657813" y="24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{449D4577-454D-4778-9541-80132DB24146}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20"/>
          <p:cNvGraphicFramePr/>
          <p:nvPr/>
        </p:nvGraphicFramePr>
        <p:xfrm>
          <a:off x="6657800" y="41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{449D4577-454D-4778-9541-80132DB24146}</a:tableStyleId>
              </a:tblPr>
              <a:tblGrid>
                <a:gridCol w="892925"/>
                <a:gridCol w="892925"/>
                <a:gridCol w="892925"/>
                <a:gridCol w="892925"/>
                <a:gridCol w="892925"/>
              </a:tblGrid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/>
        </p:nvSpPr>
        <p:spPr>
          <a:xfrm>
            <a:off x="3017888" y="1734375"/>
            <a:ext cx="2497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1 車廂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641500" y="1734375"/>
            <a:ext cx="2497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en-US" sz="2500">
                <a:latin typeface="Microsoft JhengHei"/>
                <a:ea typeface="Microsoft JhengHei"/>
                <a:cs typeface="Microsoft JhengHei"/>
                <a:sym typeface="Microsoft JhengHei"/>
              </a:rPr>
              <a:t> 車廂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2400" y="431950"/>
            <a:ext cx="2049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icrosoft JhengHei"/>
                <a:ea typeface="Microsoft JhengHei"/>
                <a:cs typeface="Microsoft JhengHei"/>
                <a:sym typeface="Microsoft JhengHei"/>
              </a:rPr>
              <a:t>座位表</a:t>
            </a:r>
            <a:endParaRPr b="1"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Entities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838200" y="17719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User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Train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Seat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Station</a:t>
            </a:r>
            <a:endParaRPr sz="3000"/>
          </a:p>
          <a:p>
            <a:pPr indent="-241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Ticket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30" y="0"/>
            <a:ext cx="963794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