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32918400" cx="4389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747775"/>
          </p15:clr>
        </p15:guide>
        <p15:guide id="2" pos="1382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68C9AC-9A95-4D62-B5CD-416E6CA81590}">
  <a:tblStyle styleId="{7468C9AC-9A95-4D62-B5CD-416E6CA815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496200" y="4765280"/>
            <a:ext cx="40899000" cy="13136700"/>
          </a:xfrm>
          <a:prstGeom prst="rect">
            <a:avLst/>
          </a:prstGeom>
        </p:spPr>
        <p:txBody>
          <a:bodyPr anchorCtr="0" anchor="b" bIns="487600" lIns="487600" spcFirstLastPara="1" rIns="487600" wrap="square" tIns="4876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496160" y="18138400"/>
            <a:ext cx="40899000" cy="50727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496160" y="7079200"/>
            <a:ext cx="40899000" cy="12566400"/>
          </a:xfrm>
          <a:prstGeom prst="rect">
            <a:avLst/>
          </a:prstGeom>
        </p:spPr>
        <p:txBody>
          <a:bodyPr anchorCtr="0" anchor="b" bIns="487600" lIns="487600" spcFirstLastPara="1" rIns="487600" wrap="square" tIns="4876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496160" y="20174240"/>
            <a:ext cx="40899000" cy="83250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838200" lvl="0" marL="457200" algn="ctr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 algn="ctr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 algn="ctr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 algn="ctr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 algn="ctr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 algn="ctr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 algn="ctr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 algn="ctr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 algn="ctr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496160" y="13765440"/>
            <a:ext cx="40899000" cy="53874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838200" lvl="0" marL="457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496160" y="7375840"/>
            <a:ext cx="19199400" cy="218649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704850" lvl="0" marL="45720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indent="-635000" lvl="1" marL="9144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3195520" y="7375840"/>
            <a:ext cx="19199400" cy="218649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704850" lvl="0" marL="45720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indent="-635000" lvl="1" marL="9144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96160" y="3555840"/>
            <a:ext cx="13478400" cy="4836600"/>
          </a:xfrm>
          <a:prstGeom prst="rect">
            <a:avLst/>
          </a:prstGeom>
        </p:spPr>
        <p:txBody>
          <a:bodyPr anchorCtr="0" anchor="b" bIns="487600" lIns="487600" spcFirstLastPara="1" rIns="487600" wrap="square" tIns="4876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96160" y="8893440"/>
            <a:ext cx="13478400" cy="203481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635000" lvl="0" marL="4572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indent="-635000" lvl="1" marL="9144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353200" y="2880960"/>
            <a:ext cx="30565500" cy="261810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1pPr>
            <a:lvl2pPr lvl="1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2pPr>
            <a:lvl3pPr lvl="2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3pPr>
            <a:lvl4pPr lvl="3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4pPr>
            <a:lvl5pPr lvl="4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5pPr>
            <a:lvl6pPr lvl="5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6pPr>
            <a:lvl7pPr lvl="6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7pPr>
            <a:lvl8pPr lvl="7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8pPr>
            <a:lvl9pPr lvl="8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274400" y="7892320"/>
            <a:ext cx="19416900" cy="9486600"/>
          </a:xfrm>
          <a:prstGeom prst="rect">
            <a:avLst/>
          </a:prstGeom>
        </p:spPr>
        <p:txBody>
          <a:bodyPr anchorCtr="0" anchor="b" bIns="487600" lIns="487600" spcFirstLastPara="1" rIns="487600" wrap="square" tIns="4876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274400" y="17939680"/>
            <a:ext cx="19416900" cy="7904700"/>
          </a:xfrm>
          <a:prstGeom prst="rect">
            <a:avLst/>
          </a:prstGeom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3709600" y="4634080"/>
            <a:ext cx="18417600" cy="236487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-838200" lvl="0" marL="457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496160" y="27075680"/>
            <a:ext cx="28794300" cy="38727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rmAutofit/>
          </a:bodyPr>
          <a:lstStyle>
            <a:lvl1pPr indent="-838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Char char="●"/>
              <a:defRPr sz="9600">
                <a:solidFill>
                  <a:schemeClr val="dk2"/>
                </a:solidFill>
              </a:defRPr>
            </a:lvl1pPr>
            <a:lvl2pPr indent="-704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2pPr>
            <a:lvl3pPr indent="-704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3pPr>
            <a:lvl4pPr indent="-704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4pPr>
            <a:lvl5pPr indent="-704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5pPr>
            <a:lvl6pPr indent="-704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6pPr>
            <a:lvl7pPr indent="-704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7pPr>
            <a:lvl8pPr indent="-704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8pPr>
            <a:lvl9pPr indent="-704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rmAutofit/>
          </a:bodyPr>
          <a:lstStyle>
            <a:lvl1pPr lvl="0" algn="r">
              <a:buNone/>
              <a:defRPr sz="5300">
                <a:solidFill>
                  <a:schemeClr val="dk2"/>
                </a:solidFill>
              </a:defRPr>
            </a:lvl1pPr>
            <a:lvl2pPr lvl="1" algn="r">
              <a:buNone/>
              <a:defRPr sz="5300">
                <a:solidFill>
                  <a:schemeClr val="dk2"/>
                </a:solidFill>
              </a:defRPr>
            </a:lvl2pPr>
            <a:lvl3pPr lvl="2" algn="r">
              <a:buNone/>
              <a:defRPr sz="5300">
                <a:solidFill>
                  <a:schemeClr val="dk2"/>
                </a:solidFill>
              </a:defRPr>
            </a:lvl3pPr>
            <a:lvl4pPr lvl="3" algn="r">
              <a:buNone/>
              <a:defRPr sz="5300">
                <a:solidFill>
                  <a:schemeClr val="dk2"/>
                </a:solidFill>
              </a:defRPr>
            </a:lvl4pPr>
            <a:lvl5pPr lvl="4" algn="r">
              <a:buNone/>
              <a:defRPr sz="5300">
                <a:solidFill>
                  <a:schemeClr val="dk2"/>
                </a:solidFill>
              </a:defRPr>
            </a:lvl5pPr>
            <a:lvl6pPr lvl="5" algn="r">
              <a:buNone/>
              <a:defRPr sz="5300">
                <a:solidFill>
                  <a:schemeClr val="dk2"/>
                </a:solidFill>
              </a:defRPr>
            </a:lvl6pPr>
            <a:lvl7pPr lvl="6" algn="r">
              <a:buNone/>
              <a:defRPr sz="5300">
                <a:solidFill>
                  <a:schemeClr val="dk2"/>
                </a:solidFill>
              </a:defRPr>
            </a:lvl7pPr>
            <a:lvl8pPr lvl="7" algn="r">
              <a:buNone/>
              <a:defRPr sz="5300">
                <a:solidFill>
                  <a:schemeClr val="dk2"/>
                </a:solidFill>
              </a:defRPr>
            </a:lvl8pPr>
            <a:lvl9pPr lvl="8" algn="r">
              <a:buNone/>
              <a:defRPr sz="5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1.png"/><Relationship Id="rId13" Type="http://schemas.openxmlformats.org/officeDocument/2006/relationships/image" Target="../media/image9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hyperlink" Target="https://doi.org/10.1093/nar/gkaa981" TargetMode="External"/><Relationship Id="rId9" Type="http://schemas.openxmlformats.org/officeDocument/2006/relationships/image" Target="../media/image6.png"/><Relationship Id="rId15" Type="http://schemas.openxmlformats.org/officeDocument/2006/relationships/image" Target="../media/image8.png"/><Relationship Id="rId14" Type="http://schemas.openxmlformats.org/officeDocument/2006/relationships/image" Target="../media/image7.png"/><Relationship Id="rId5" Type="http://schemas.openxmlformats.org/officeDocument/2006/relationships/hyperlink" Target="https://doi.org/10.1093/bioinformatics/btaf019" TargetMode="External"/><Relationship Id="rId6" Type="http://schemas.openxmlformats.org/officeDocument/2006/relationships/hyperlink" Target="https://doi.org/10.1126/science.ade2574" TargetMode="External"/><Relationship Id="rId7" Type="http://schemas.openxmlformats.org/officeDocument/2006/relationships/hyperlink" Target="https://doi.org/10.1038/s41586-021-03819-2" TargetMode="External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40367365" y="10980227"/>
            <a:ext cx="696900" cy="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" name="Google Shape;55;p13"/>
          <p:cNvSpPr txBox="1"/>
          <p:nvPr/>
        </p:nvSpPr>
        <p:spPr>
          <a:xfrm>
            <a:off x="91500" y="76200"/>
            <a:ext cx="43708200" cy="4114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2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ESMGraphΔΔG: Combining Structure and Sequence to Predict the Effects of Mutations on Protein Stability</a:t>
            </a:r>
            <a:endParaRPr b="1" sz="6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Seshu Mallina, Valentin Badea, Shyam Chandra, John Lin</a:t>
            </a:r>
            <a:endParaRPr b="1" baseline="30000" sz="39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Department of Biomedical Informatics, Harvard Medical School, Boston, MA 02115</a:t>
            </a:r>
            <a:endParaRPr sz="3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{smallina, valentin_badea, shyam_chandra, john_lin}@hms.harvard.edu</a:t>
            </a:r>
            <a:endParaRPr sz="3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nir"/>
              <a:buNone/>
            </a:pPr>
            <a:r>
              <a:t/>
            </a:r>
            <a:endParaRPr sz="2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31664850" y="1731188"/>
            <a:ext cx="11887200" cy="1645800"/>
            <a:chOff x="26403300" y="1279663"/>
            <a:chExt cx="11887200" cy="1645800"/>
          </a:xfrm>
        </p:grpSpPr>
        <p:sp>
          <p:nvSpPr>
            <p:cNvPr id="57" name="Google Shape;57;p13"/>
            <p:cNvSpPr/>
            <p:nvPr/>
          </p:nvSpPr>
          <p:spPr>
            <a:xfrm>
              <a:off x="26403300" y="1279663"/>
              <a:ext cx="11887200" cy="164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8" name="Google Shape;58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427601" y="1324388"/>
              <a:ext cx="11838598" cy="1556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3"/>
          <p:cNvSpPr txBox="1"/>
          <p:nvPr/>
        </p:nvSpPr>
        <p:spPr>
          <a:xfrm>
            <a:off x="530800" y="4554344"/>
            <a:ext cx="10058400" cy="10287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4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Background</a:t>
            </a:r>
            <a:endParaRPr sz="4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60" name="Google Shape;60;p13"/>
          <p:cNvGrpSpPr/>
          <p:nvPr/>
        </p:nvGrpSpPr>
        <p:grpSpPr>
          <a:xfrm>
            <a:off x="911800" y="4474400"/>
            <a:ext cx="1188600" cy="1188600"/>
            <a:chOff x="23422050" y="5867475"/>
            <a:chExt cx="1188600" cy="1188600"/>
          </a:xfrm>
        </p:grpSpPr>
        <p:sp>
          <p:nvSpPr>
            <p:cNvPr id="61" name="Google Shape;61;p13"/>
            <p:cNvSpPr/>
            <p:nvPr/>
          </p:nvSpPr>
          <p:spPr>
            <a:xfrm>
              <a:off x="23422050" y="5867475"/>
              <a:ext cx="1188600" cy="11886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23502000" y="6004575"/>
              <a:ext cx="10287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800">
                  <a:solidFill>
                    <a:srgbClr val="990000"/>
                  </a:solidFill>
                  <a:latin typeface="Avenir"/>
                  <a:ea typeface="Avenir"/>
                  <a:cs typeface="Avenir"/>
                  <a:sym typeface="Avenir"/>
                </a:rPr>
                <a:t>1</a:t>
              </a:r>
              <a:endParaRPr b="1" sz="4800">
                <a:solidFill>
                  <a:srgbClr val="99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535450" y="22158900"/>
            <a:ext cx="10058400" cy="1188600"/>
            <a:chOff x="535450" y="22311300"/>
            <a:chExt cx="10058400" cy="1188600"/>
          </a:xfrm>
        </p:grpSpPr>
        <p:sp>
          <p:nvSpPr>
            <p:cNvPr id="64" name="Google Shape;64;p13"/>
            <p:cNvSpPr txBox="1"/>
            <p:nvPr/>
          </p:nvSpPr>
          <p:spPr>
            <a:xfrm>
              <a:off x="535450" y="22391244"/>
              <a:ext cx="10058400" cy="10287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venir"/>
                <a:buNone/>
              </a:pPr>
              <a:r>
                <a:rPr lang="en" sz="4800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Research Question</a:t>
              </a:r>
              <a:endParaRPr sz="4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65" name="Google Shape;65;p13"/>
            <p:cNvGrpSpPr/>
            <p:nvPr/>
          </p:nvGrpSpPr>
          <p:grpSpPr>
            <a:xfrm>
              <a:off x="916450" y="22311300"/>
              <a:ext cx="1188600" cy="1188600"/>
              <a:chOff x="23422050" y="5867475"/>
              <a:chExt cx="1188600" cy="1188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23422050" y="5867475"/>
                <a:ext cx="1188600" cy="1188600"/>
              </a:xfrm>
              <a:prstGeom prst="ellipse">
                <a:avLst/>
              </a:prstGeom>
              <a:solidFill>
                <a:srgbClr val="FFFFFF"/>
              </a:solidFill>
              <a:ln cap="flat" cmpd="sng" w="28575">
                <a:solidFill>
                  <a:srgbClr val="99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3"/>
              <p:cNvSpPr txBox="1"/>
              <p:nvPr/>
            </p:nvSpPr>
            <p:spPr>
              <a:xfrm>
                <a:off x="23502000" y="6004575"/>
                <a:ext cx="102870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4800">
                    <a:solidFill>
                      <a:srgbClr val="99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2</a:t>
                </a:r>
                <a:endParaRPr b="1" sz="4800">
                  <a:solidFill>
                    <a:srgbClr val="990000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grpSp>
        <p:nvGrpSpPr>
          <p:cNvPr id="68" name="Google Shape;68;p13"/>
          <p:cNvGrpSpPr/>
          <p:nvPr/>
        </p:nvGrpSpPr>
        <p:grpSpPr>
          <a:xfrm>
            <a:off x="535300" y="27777517"/>
            <a:ext cx="10058400" cy="1188600"/>
            <a:chOff x="535300" y="28178825"/>
            <a:chExt cx="10058400" cy="1188600"/>
          </a:xfrm>
        </p:grpSpPr>
        <p:sp>
          <p:nvSpPr>
            <p:cNvPr id="69" name="Google Shape;69;p13"/>
            <p:cNvSpPr txBox="1"/>
            <p:nvPr/>
          </p:nvSpPr>
          <p:spPr>
            <a:xfrm>
              <a:off x="535300" y="28258769"/>
              <a:ext cx="10058400" cy="10287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venir"/>
                <a:buNone/>
              </a:pPr>
              <a:r>
                <a:rPr lang="en" sz="4800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Dataset</a:t>
              </a:r>
              <a:endParaRPr sz="4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70" name="Google Shape;70;p13"/>
            <p:cNvGrpSpPr/>
            <p:nvPr/>
          </p:nvGrpSpPr>
          <p:grpSpPr>
            <a:xfrm>
              <a:off x="916300" y="28178825"/>
              <a:ext cx="1188600" cy="1188600"/>
              <a:chOff x="23422050" y="5867475"/>
              <a:chExt cx="1188600" cy="1188600"/>
            </a:xfrm>
          </p:grpSpPr>
          <p:sp>
            <p:nvSpPr>
              <p:cNvPr id="71" name="Google Shape;71;p13"/>
              <p:cNvSpPr/>
              <p:nvPr/>
            </p:nvSpPr>
            <p:spPr>
              <a:xfrm>
                <a:off x="23422050" y="5867475"/>
                <a:ext cx="1188600" cy="1188600"/>
              </a:xfrm>
              <a:prstGeom prst="ellipse">
                <a:avLst/>
              </a:prstGeom>
              <a:solidFill>
                <a:srgbClr val="FFFFFF"/>
              </a:solidFill>
              <a:ln cap="flat" cmpd="sng" w="28575">
                <a:solidFill>
                  <a:srgbClr val="99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3"/>
              <p:cNvSpPr txBox="1"/>
              <p:nvPr/>
            </p:nvSpPr>
            <p:spPr>
              <a:xfrm>
                <a:off x="23502000" y="6004575"/>
                <a:ext cx="102870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4800">
                    <a:solidFill>
                      <a:srgbClr val="99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3</a:t>
                </a:r>
                <a:endParaRPr b="1" sz="4800">
                  <a:solidFill>
                    <a:srgbClr val="990000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73" name="Google Shape;73;p13"/>
          <p:cNvSpPr txBox="1"/>
          <p:nvPr/>
        </p:nvSpPr>
        <p:spPr>
          <a:xfrm>
            <a:off x="11983025" y="4554350"/>
            <a:ext cx="31569000" cy="10287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4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Methods</a:t>
            </a:r>
            <a:endParaRPr sz="4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4" name="Google Shape;74;p13"/>
          <p:cNvGrpSpPr/>
          <p:nvPr/>
        </p:nvGrpSpPr>
        <p:grpSpPr>
          <a:xfrm>
            <a:off x="12364025" y="4474400"/>
            <a:ext cx="1188600" cy="1188600"/>
            <a:chOff x="23422050" y="5867475"/>
            <a:chExt cx="1188600" cy="1188600"/>
          </a:xfrm>
        </p:grpSpPr>
        <p:sp>
          <p:nvSpPr>
            <p:cNvPr id="75" name="Google Shape;75;p13"/>
            <p:cNvSpPr/>
            <p:nvPr/>
          </p:nvSpPr>
          <p:spPr>
            <a:xfrm>
              <a:off x="23422050" y="5867475"/>
              <a:ext cx="1188600" cy="11886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3"/>
            <p:cNvSpPr txBox="1"/>
            <p:nvPr/>
          </p:nvSpPr>
          <p:spPr>
            <a:xfrm>
              <a:off x="23502000" y="6004575"/>
              <a:ext cx="10287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800">
                  <a:solidFill>
                    <a:srgbClr val="990000"/>
                  </a:solidFill>
                  <a:latin typeface="Avenir"/>
                  <a:ea typeface="Avenir"/>
                  <a:cs typeface="Avenir"/>
                  <a:sym typeface="Avenir"/>
                </a:rPr>
                <a:t>4</a:t>
              </a:r>
              <a:endParaRPr b="1" sz="4800">
                <a:solidFill>
                  <a:srgbClr val="99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77" name="Google Shape;77;p13"/>
          <p:cNvSpPr txBox="1"/>
          <p:nvPr/>
        </p:nvSpPr>
        <p:spPr>
          <a:xfrm>
            <a:off x="11985338" y="16927431"/>
            <a:ext cx="20116800" cy="10287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4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Results</a:t>
            </a:r>
            <a:endParaRPr sz="4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8" name="Google Shape;78;p13"/>
          <p:cNvGrpSpPr/>
          <p:nvPr/>
        </p:nvGrpSpPr>
        <p:grpSpPr>
          <a:xfrm>
            <a:off x="12318425" y="16847488"/>
            <a:ext cx="1188600" cy="1188600"/>
            <a:chOff x="23422050" y="5867475"/>
            <a:chExt cx="1188600" cy="1188600"/>
          </a:xfrm>
        </p:grpSpPr>
        <p:sp>
          <p:nvSpPr>
            <p:cNvPr id="79" name="Google Shape;79;p13"/>
            <p:cNvSpPr/>
            <p:nvPr/>
          </p:nvSpPr>
          <p:spPr>
            <a:xfrm>
              <a:off x="23422050" y="5867475"/>
              <a:ext cx="1188600" cy="11886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3"/>
            <p:cNvSpPr txBox="1"/>
            <p:nvPr/>
          </p:nvSpPr>
          <p:spPr>
            <a:xfrm>
              <a:off x="23502000" y="6004575"/>
              <a:ext cx="10287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800">
                  <a:solidFill>
                    <a:srgbClr val="990000"/>
                  </a:solidFill>
                  <a:latin typeface="Avenir"/>
                  <a:ea typeface="Avenir"/>
                  <a:cs typeface="Avenir"/>
                  <a:sym typeface="Avenir"/>
                </a:rPr>
                <a:t>5</a:t>
              </a:r>
              <a:endParaRPr b="1" sz="4800">
                <a:solidFill>
                  <a:srgbClr val="99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81" name="Google Shape;81;p13"/>
          <p:cNvGrpSpPr/>
          <p:nvPr/>
        </p:nvGrpSpPr>
        <p:grpSpPr>
          <a:xfrm>
            <a:off x="33493650" y="16847475"/>
            <a:ext cx="10058400" cy="1188600"/>
            <a:chOff x="33493650" y="16999875"/>
            <a:chExt cx="10058400" cy="1188600"/>
          </a:xfrm>
        </p:grpSpPr>
        <p:sp>
          <p:nvSpPr>
            <p:cNvPr id="82" name="Google Shape;82;p13"/>
            <p:cNvSpPr txBox="1"/>
            <p:nvPr/>
          </p:nvSpPr>
          <p:spPr>
            <a:xfrm>
              <a:off x="33493650" y="17079819"/>
              <a:ext cx="10058400" cy="10287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venir"/>
                <a:buNone/>
              </a:pPr>
              <a:r>
                <a:rPr lang="en" sz="4800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Discussion</a:t>
              </a:r>
              <a:endParaRPr sz="4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83" name="Google Shape;83;p13"/>
            <p:cNvGrpSpPr/>
            <p:nvPr/>
          </p:nvGrpSpPr>
          <p:grpSpPr>
            <a:xfrm>
              <a:off x="33874650" y="16999875"/>
              <a:ext cx="1188600" cy="1188600"/>
              <a:chOff x="23422050" y="5867475"/>
              <a:chExt cx="1188600" cy="1188600"/>
            </a:xfrm>
          </p:grpSpPr>
          <p:sp>
            <p:nvSpPr>
              <p:cNvPr id="84" name="Google Shape;84;p13"/>
              <p:cNvSpPr/>
              <p:nvPr/>
            </p:nvSpPr>
            <p:spPr>
              <a:xfrm>
                <a:off x="23422050" y="5867475"/>
                <a:ext cx="1188600" cy="1188600"/>
              </a:xfrm>
              <a:prstGeom prst="ellipse">
                <a:avLst/>
              </a:prstGeom>
              <a:solidFill>
                <a:srgbClr val="FFFFFF"/>
              </a:solidFill>
              <a:ln cap="flat" cmpd="sng" w="28575">
                <a:solidFill>
                  <a:srgbClr val="99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3"/>
              <p:cNvSpPr txBox="1"/>
              <p:nvPr/>
            </p:nvSpPr>
            <p:spPr>
              <a:xfrm>
                <a:off x="23502000" y="6004575"/>
                <a:ext cx="102870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4800">
                    <a:solidFill>
                      <a:srgbClr val="99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6</a:t>
                </a:r>
                <a:endParaRPr b="1" sz="4800">
                  <a:solidFill>
                    <a:srgbClr val="990000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86" name="Google Shape;86;p13"/>
          <p:cNvSpPr txBox="1"/>
          <p:nvPr/>
        </p:nvSpPr>
        <p:spPr>
          <a:xfrm>
            <a:off x="535603" y="23916558"/>
            <a:ext cx="10058100" cy="3291900"/>
          </a:xfrm>
          <a:prstGeom prst="rect">
            <a:avLst/>
          </a:prstGeom>
          <a:solidFill>
            <a:srgbClr val="F4CCCC"/>
          </a:solidFill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Can we accurately predict changes in protein stability (</a:t>
            </a:r>
            <a:r>
              <a:rPr b="1" i="1" lang="en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ΔΔG</a:t>
            </a:r>
            <a:r>
              <a:rPr b="1" lang="en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 upon single-point mutations by combining information from protein sequence and 3D structure?</a:t>
            </a:r>
            <a:endParaRPr b="1" sz="3600"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87" name="Google Shape;87;p13"/>
          <p:cNvGraphicFramePr/>
          <p:nvPr/>
        </p:nvGraphicFramePr>
        <p:xfrm>
          <a:off x="535600" y="2953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{7468C9AC-9A95-4D62-B5CD-416E6CA81590}</a:tableStyleId>
              </a:tblPr>
              <a:tblGrid>
                <a:gridCol w="2514525"/>
                <a:gridCol w="2514525"/>
                <a:gridCol w="2514525"/>
                <a:gridCol w="2514525"/>
              </a:tblGrid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Dataset</a:t>
                      </a:r>
                      <a:endParaRPr b="1" sz="3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99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Proteins</a:t>
                      </a:r>
                      <a:endParaRPr b="1" sz="3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99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Mutations</a:t>
                      </a:r>
                      <a:endParaRPr b="1" sz="3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99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3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ΔΔG</a:t>
                      </a:r>
                      <a:r>
                        <a:rPr b="1" lang="en" sz="3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</a:t>
                      </a:r>
                      <a:endParaRPr b="1" sz="3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99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FireProtDB</a:t>
                      </a:r>
                      <a:endParaRPr sz="3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143</a:t>
                      </a:r>
                      <a:endParaRPr sz="3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4,443</a:t>
                      </a:r>
                      <a:endParaRPr sz="3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10,279</a:t>
                      </a:r>
                      <a:endParaRPr sz="3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6725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99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Table 1.</a:t>
                      </a:r>
                      <a:r>
                        <a:rPr lang="en" sz="2400">
                          <a:latin typeface="Avenir"/>
                          <a:ea typeface="Avenir"/>
                          <a:cs typeface="Avenir"/>
                          <a:sym typeface="Avenir"/>
                        </a:rPr>
                        <a:t> Summary of filtered FireProtDB, a curated database of experimentally validated protein stability data for single-point mutants.</a:t>
                      </a:r>
                      <a:endParaRPr sz="24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88" name="Google Shape;88;p13"/>
          <p:cNvSpPr txBox="1"/>
          <p:nvPr/>
        </p:nvSpPr>
        <p:spPr>
          <a:xfrm>
            <a:off x="1452675" y="5964050"/>
            <a:ext cx="8225700" cy="1028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Single-point mutation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30800" y="6992750"/>
            <a:ext cx="100584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...MQFNTNA</a:t>
            </a:r>
            <a:r>
              <a:rPr b="1" lang="en" sz="3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3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TVDKSCKQ...</a:t>
            </a:r>
            <a:endParaRPr sz="3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0" name="Google Shape;90;p13"/>
          <p:cNvCxnSpPr>
            <a:endCxn id="91" idx="0"/>
          </p:cNvCxnSpPr>
          <p:nvPr/>
        </p:nvCxnSpPr>
        <p:spPr>
          <a:xfrm>
            <a:off x="5560028" y="8021500"/>
            <a:ext cx="9300" cy="8967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3"/>
          <p:cNvSpPr txBox="1"/>
          <p:nvPr/>
        </p:nvSpPr>
        <p:spPr>
          <a:xfrm>
            <a:off x="1456478" y="8918200"/>
            <a:ext cx="8225700" cy="1028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Change in protein structure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92" name="Google Shape;92;p13"/>
          <p:cNvCxnSpPr>
            <a:endCxn id="93" idx="0"/>
          </p:cNvCxnSpPr>
          <p:nvPr/>
        </p:nvCxnSpPr>
        <p:spPr>
          <a:xfrm>
            <a:off x="5560028" y="13405000"/>
            <a:ext cx="9300" cy="9288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3"/>
          <p:cNvSpPr txBox="1"/>
          <p:nvPr/>
        </p:nvSpPr>
        <p:spPr>
          <a:xfrm>
            <a:off x="1456478" y="14333800"/>
            <a:ext cx="8225700" cy="1028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Change in protein stability (</a:t>
            </a:r>
            <a:r>
              <a:rPr b="1" i="1"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ΔΔG</a:t>
            </a:r>
            <a:r>
              <a:rPr b="1"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535750" y="16988560"/>
            <a:ext cx="10058100" cy="49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Char char="●"/>
            </a:pPr>
            <a:r>
              <a:rPr b="1"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Accurate calculation of </a:t>
            </a:r>
            <a:r>
              <a:rPr b="1" i="1"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ΔΔG</a:t>
            </a:r>
            <a:r>
              <a:rPr b="1"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can facilitate the development of stable proteins.</a:t>
            </a:r>
            <a:endParaRPr b="1"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Char char="●"/>
            </a:pPr>
            <a:r>
              <a:rPr b="1"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Experimental measurement of </a:t>
            </a:r>
            <a:r>
              <a:rPr b="1" i="1"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ΔΔG</a:t>
            </a:r>
            <a:r>
              <a:rPr b="1"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is laborious and time-consuming.</a:t>
            </a:r>
            <a:endParaRPr b="1"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Char char="●"/>
            </a:pPr>
            <a:r>
              <a:rPr b="1"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Current computational methods for predicting </a:t>
            </a:r>
            <a:r>
              <a:rPr b="1" i="1"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ΔΔG </a:t>
            </a:r>
            <a:r>
              <a:rPr b="1"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do not consider both sequence and structure simultaneously.</a:t>
            </a:r>
            <a:endParaRPr b="1"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Char char="●"/>
            </a:pPr>
            <a:r>
              <a:rPr b="1"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Integrating sequence- and structure-based embeddings may provide richer representations that capture both evolutionary and structural contexts.</a:t>
            </a:r>
            <a:endParaRPr b="1"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456475" y="15542425"/>
            <a:ext cx="8225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0000"/>
                </a:solidFill>
                <a:latin typeface="Avenir"/>
                <a:ea typeface="Avenir"/>
                <a:cs typeface="Avenir"/>
                <a:sym typeface="Avenir"/>
              </a:rPr>
              <a:t>Figure 1.</a:t>
            </a:r>
            <a:r>
              <a:rPr lang="en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 Schematic of how single-point mutations can affect protein stability. Predicted structures from AlphaFold2.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33493650" y="22287345"/>
            <a:ext cx="10058400" cy="1028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4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Future Work</a:t>
            </a:r>
            <a:endParaRPr sz="4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1983125" y="15733425"/>
            <a:ext cx="31569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0000"/>
                </a:solidFill>
                <a:latin typeface="Avenir"/>
                <a:ea typeface="Avenir"/>
                <a:cs typeface="Avenir"/>
                <a:sym typeface="Avenir"/>
              </a:rPr>
              <a:t>Figure 2.</a:t>
            </a:r>
            <a:r>
              <a:rPr lang="en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 Model architecture of sequence-only (</a:t>
            </a:r>
            <a:r>
              <a:rPr b="1" lang="en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lang="en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), </a:t>
            </a:r>
            <a:r>
              <a:rPr lang="en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structure-only </a:t>
            </a:r>
            <a:r>
              <a:rPr b="1" lang="en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(B), and sequence + structure </a:t>
            </a:r>
            <a:r>
              <a:rPr b="1" lang="en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(C) </a:t>
            </a:r>
            <a:r>
              <a:rPr lang="en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models.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2020207" y="6860725"/>
            <a:ext cx="43677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Wild-type sequence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12020207" y="7522566"/>
            <a:ext cx="4367700" cy="65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YFLRKSAFG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LASVSAF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0" name="Google Shape;100;p13"/>
          <p:cNvCxnSpPr>
            <a:stCxn id="99" idx="2"/>
            <a:endCxn id="101" idx="0"/>
          </p:cNvCxnSpPr>
          <p:nvPr/>
        </p:nvCxnSpPr>
        <p:spPr>
          <a:xfrm>
            <a:off x="14204057" y="8178666"/>
            <a:ext cx="0" cy="44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3"/>
          <p:cNvSpPr txBox="1"/>
          <p:nvPr/>
        </p:nvSpPr>
        <p:spPr>
          <a:xfrm>
            <a:off x="12020207" y="8620205"/>
            <a:ext cx="4367700" cy="65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Fixed ESM2 model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2" name="Google Shape;102;p13"/>
          <p:cNvCxnSpPr>
            <a:stCxn id="101" idx="2"/>
            <a:endCxn id="103" idx="0"/>
          </p:cNvCxnSpPr>
          <p:nvPr/>
        </p:nvCxnSpPr>
        <p:spPr>
          <a:xfrm>
            <a:off x="14204057" y="9276305"/>
            <a:ext cx="0" cy="43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3"/>
          <p:cNvSpPr/>
          <p:nvPr/>
        </p:nvSpPr>
        <p:spPr>
          <a:xfrm>
            <a:off x="13894017" y="10784840"/>
            <a:ext cx="620100" cy="582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-</a:t>
            </a:r>
            <a:endParaRPr sz="3600"/>
          </a:p>
        </p:txBody>
      </p:sp>
      <p:sp>
        <p:nvSpPr>
          <p:cNvPr id="103" name="Google Shape;103;p13"/>
          <p:cNvSpPr txBox="1"/>
          <p:nvPr/>
        </p:nvSpPr>
        <p:spPr>
          <a:xfrm>
            <a:off x="12020207" y="9715814"/>
            <a:ext cx="4367700" cy="656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Sequence embedding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5" name="Google Shape;105;p13"/>
          <p:cNvCxnSpPr>
            <a:stCxn id="103" idx="2"/>
            <a:endCxn id="104" idx="0"/>
          </p:cNvCxnSpPr>
          <p:nvPr/>
        </p:nvCxnSpPr>
        <p:spPr>
          <a:xfrm>
            <a:off x="14204057" y="10371914"/>
            <a:ext cx="0" cy="41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3"/>
          <p:cNvCxnSpPr>
            <a:stCxn id="107" idx="0"/>
            <a:endCxn id="104" idx="4"/>
          </p:cNvCxnSpPr>
          <p:nvPr/>
        </p:nvCxnSpPr>
        <p:spPr>
          <a:xfrm rot="10800000">
            <a:off x="14204057" y="11367014"/>
            <a:ext cx="0" cy="413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3"/>
          <p:cNvSpPr txBox="1"/>
          <p:nvPr/>
        </p:nvSpPr>
        <p:spPr>
          <a:xfrm>
            <a:off x="12020207" y="11780114"/>
            <a:ext cx="4367700" cy="656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Sequence embedding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" name="Google Shape;108;p13"/>
          <p:cNvCxnSpPr>
            <a:stCxn id="109" idx="0"/>
            <a:endCxn id="107" idx="2"/>
          </p:cNvCxnSpPr>
          <p:nvPr/>
        </p:nvCxnSpPr>
        <p:spPr>
          <a:xfrm rot="10800000">
            <a:off x="14204057" y="12436271"/>
            <a:ext cx="0" cy="40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3"/>
          <p:cNvSpPr txBox="1"/>
          <p:nvPr/>
        </p:nvSpPr>
        <p:spPr>
          <a:xfrm>
            <a:off x="12020207" y="12841571"/>
            <a:ext cx="4367700" cy="65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Fixed ESM2 model</a:t>
            </a:r>
            <a:endParaRPr sz="2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0" name="Google Shape;110;p13"/>
          <p:cNvCxnSpPr>
            <a:stCxn id="111" idx="0"/>
            <a:endCxn id="109" idx="2"/>
          </p:cNvCxnSpPr>
          <p:nvPr/>
        </p:nvCxnSpPr>
        <p:spPr>
          <a:xfrm rot="10800000">
            <a:off x="14204057" y="13497559"/>
            <a:ext cx="0" cy="42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3"/>
          <p:cNvSpPr txBox="1"/>
          <p:nvPr/>
        </p:nvSpPr>
        <p:spPr>
          <a:xfrm>
            <a:off x="12020207" y="13919959"/>
            <a:ext cx="4367700" cy="65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...YFLRKSAFG</a:t>
            </a:r>
            <a:r>
              <a:rPr b="1" lang="en" sz="24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ASVSAF...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12020207" y="14561966"/>
            <a:ext cx="43677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Mutant</a:t>
            </a: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sequence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11089225" y="10665904"/>
            <a:ext cx="26208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Element-wise 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difference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12059225" y="5811650"/>
            <a:ext cx="731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b="1" lang="en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endParaRPr b="1" sz="3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5" name="Google Shape;115;p13"/>
          <p:cNvCxnSpPr>
            <a:stCxn id="104" idx="6"/>
            <a:endCxn id="116" idx="0"/>
          </p:cNvCxnSpPr>
          <p:nvPr/>
        </p:nvCxnSpPr>
        <p:spPr>
          <a:xfrm flipH="1" rot="10800000">
            <a:off x="14514117" y="11071790"/>
            <a:ext cx="2095800" cy="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3"/>
          <p:cNvCxnSpPr>
            <a:stCxn id="118" idx="2"/>
            <a:endCxn id="119" idx="0"/>
          </p:cNvCxnSpPr>
          <p:nvPr/>
        </p:nvCxnSpPr>
        <p:spPr>
          <a:xfrm>
            <a:off x="18368615" y="11075933"/>
            <a:ext cx="348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3"/>
          <p:cNvSpPr txBox="1"/>
          <p:nvPr/>
        </p:nvSpPr>
        <p:spPr>
          <a:xfrm>
            <a:off x="20474955" y="10739903"/>
            <a:ext cx="17472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b="1" i="1" lang="en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ΔΔG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22509186" y="8836043"/>
            <a:ext cx="4367700" cy="65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</a:t>
            </a: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22" name="Google Shape;122;p13"/>
          <p:cNvCxnSpPr>
            <a:stCxn id="121" idx="2"/>
            <a:endCxn id="123" idx="0"/>
          </p:cNvCxnSpPr>
          <p:nvPr/>
        </p:nvCxnSpPr>
        <p:spPr>
          <a:xfrm>
            <a:off x="24693036" y="9492143"/>
            <a:ext cx="0" cy="43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3"/>
          <p:cNvSpPr/>
          <p:nvPr/>
        </p:nvSpPr>
        <p:spPr>
          <a:xfrm>
            <a:off x="24382996" y="11000678"/>
            <a:ext cx="620100" cy="582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-</a:t>
            </a:r>
            <a:endParaRPr sz="3600"/>
          </a:p>
        </p:txBody>
      </p:sp>
      <p:sp>
        <p:nvSpPr>
          <p:cNvPr id="123" name="Google Shape;123;p13"/>
          <p:cNvSpPr txBox="1"/>
          <p:nvPr/>
        </p:nvSpPr>
        <p:spPr>
          <a:xfrm>
            <a:off x="22509186" y="9931652"/>
            <a:ext cx="4367700" cy="656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Structure </a:t>
            </a: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embedding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25" name="Google Shape;125;p13"/>
          <p:cNvCxnSpPr>
            <a:stCxn id="123" idx="2"/>
            <a:endCxn id="124" idx="0"/>
          </p:cNvCxnSpPr>
          <p:nvPr/>
        </p:nvCxnSpPr>
        <p:spPr>
          <a:xfrm>
            <a:off x="24693036" y="10587752"/>
            <a:ext cx="0" cy="41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3"/>
          <p:cNvCxnSpPr>
            <a:stCxn id="127" idx="0"/>
            <a:endCxn id="124" idx="4"/>
          </p:cNvCxnSpPr>
          <p:nvPr/>
        </p:nvCxnSpPr>
        <p:spPr>
          <a:xfrm rot="10800000">
            <a:off x="24693036" y="11582851"/>
            <a:ext cx="0" cy="413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3"/>
          <p:cNvSpPr txBox="1"/>
          <p:nvPr/>
        </p:nvSpPr>
        <p:spPr>
          <a:xfrm>
            <a:off x="22509186" y="11995951"/>
            <a:ext cx="4367700" cy="656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Structure</a:t>
            </a: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embedding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28" name="Google Shape;128;p13"/>
          <p:cNvCxnSpPr>
            <a:stCxn id="129" idx="0"/>
            <a:endCxn id="127" idx="2"/>
          </p:cNvCxnSpPr>
          <p:nvPr/>
        </p:nvCxnSpPr>
        <p:spPr>
          <a:xfrm rot="10800000">
            <a:off x="24693036" y="12652109"/>
            <a:ext cx="0" cy="40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3"/>
          <p:cNvSpPr txBox="1"/>
          <p:nvPr/>
        </p:nvSpPr>
        <p:spPr>
          <a:xfrm>
            <a:off x="22509186" y="13057409"/>
            <a:ext cx="4367700" cy="65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</a:t>
            </a: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22024260" y="14777804"/>
            <a:ext cx="22425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Mutant PDB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22770963" y="5811650"/>
            <a:ext cx="731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b="1" lang="en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</a:t>
            </a:r>
            <a:endParaRPr b="1" sz="3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32" name="Google Shape;132;p13"/>
          <p:cNvCxnSpPr>
            <a:stCxn id="124" idx="6"/>
            <a:endCxn id="133" idx="0"/>
          </p:cNvCxnSpPr>
          <p:nvPr/>
        </p:nvCxnSpPr>
        <p:spPr>
          <a:xfrm flipH="1" rot="10800000">
            <a:off x="25003096" y="11287628"/>
            <a:ext cx="2081400" cy="4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3"/>
          <p:cNvSpPr txBox="1"/>
          <p:nvPr/>
        </p:nvSpPr>
        <p:spPr>
          <a:xfrm>
            <a:off x="28814080" y="10959765"/>
            <a:ext cx="17472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b="1" i="1" lang="en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ΔΔG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 rot="-5400000">
            <a:off x="15968765" y="10726583"/>
            <a:ext cx="4101000" cy="69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1D convolution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9" name="Google Shape;119;p13"/>
          <p:cNvSpPr txBox="1"/>
          <p:nvPr/>
        </p:nvSpPr>
        <p:spPr>
          <a:xfrm rot="-5400000">
            <a:off x="17016132" y="10726572"/>
            <a:ext cx="4101000" cy="69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Transformer encoder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35" name="Google Shape;135;p13"/>
          <p:cNvCxnSpPr>
            <a:stCxn id="119" idx="2"/>
            <a:endCxn id="136" idx="0"/>
          </p:cNvCxnSpPr>
          <p:nvPr/>
        </p:nvCxnSpPr>
        <p:spPr>
          <a:xfrm>
            <a:off x="19415982" y="11075922"/>
            <a:ext cx="337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3"/>
          <p:cNvSpPr txBox="1"/>
          <p:nvPr/>
        </p:nvSpPr>
        <p:spPr>
          <a:xfrm rot="-5400000">
            <a:off x="18073013" y="10722547"/>
            <a:ext cx="4101000" cy="69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Linear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38" name="Google Shape;138;p13"/>
          <p:cNvCxnSpPr>
            <a:stCxn id="137" idx="2"/>
          </p:cNvCxnSpPr>
          <p:nvPr/>
        </p:nvCxnSpPr>
        <p:spPr>
          <a:xfrm flipH="1" rot="10800000">
            <a:off x="20472863" y="11067997"/>
            <a:ext cx="357600" cy="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3"/>
          <p:cNvSpPr txBox="1"/>
          <p:nvPr/>
        </p:nvSpPr>
        <p:spPr>
          <a:xfrm rot="-5400000">
            <a:off x="26453325" y="10938373"/>
            <a:ext cx="4101000" cy="69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Linear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40" name="Google Shape;140;p13"/>
          <p:cNvCxnSpPr>
            <a:stCxn id="139" idx="2"/>
          </p:cNvCxnSpPr>
          <p:nvPr/>
        </p:nvCxnSpPr>
        <p:spPr>
          <a:xfrm flipH="1" rot="10800000">
            <a:off x="28853175" y="11283823"/>
            <a:ext cx="360300" cy="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3"/>
          <p:cNvSpPr txBox="1"/>
          <p:nvPr/>
        </p:nvSpPr>
        <p:spPr>
          <a:xfrm>
            <a:off x="33493800" y="23399580"/>
            <a:ext cx="100581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Char char="●"/>
            </a:pPr>
            <a:r>
              <a:rPr b="1"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Refine GNN model architecture, fine-tune, and train-val-test split.</a:t>
            </a:r>
            <a:endParaRPr b="1"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Char char="●"/>
            </a:pPr>
            <a:r>
              <a:rPr b="1"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Evaluate performance for stabilizing vs destabilizing mutations.</a:t>
            </a:r>
            <a:endParaRPr b="1"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Char char="●"/>
            </a:pPr>
            <a:r>
              <a:rPr b="1"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Validate with external datasets (e.g. S669).</a:t>
            </a:r>
            <a:endParaRPr b="1"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Char char="●"/>
            </a:pPr>
            <a:r>
              <a:rPr b="1"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Extend to ΔΔG</a:t>
            </a:r>
            <a:r>
              <a:rPr b="1" i="1"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1"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predictions from multi-point mutations.</a:t>
            </a:r>
            <a:endParaRPr b="1"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42" name="Google Shape;142;p13"/>
          <p:cNvGrpSpPr/>
          <p:nvPr/>
        </p:nvGrpSpPr>
        <p:grpSpPr>
          <a:xfrm>
            <a:off x="33493650" y="26957715"/>
            <a:ext cx="10058400" cy="1188600"/>
            <a:chOff x="33493650" y="27674263"/>
            <a:chExt cx="10058400" cy="1188600"/>
          </a:xfrm>
        </p:grpSpPr>
        <p:sp>
          <p:nvSpPr>
            <p:cNvPr id="143" name="Google Shape;143;p13"/>
            <p:cNvSpPr txBox="1"/>
            <p:nvPr/>
          </p:nvSpPr>
          <p:spPr>
            <a:xfrm>
              <a:off x="33493650" y="27754206"/>
              <a:ext cx="10058400" cy="10287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ctr" bIns="152400" lIns="152400" spcFirstLastPara="1" rIns="152400" wrap="square" tIns="152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venir"/>
                <a:buNone/>
              </a:pPr>
              <a:r>
                <a:rPr lang="en" sz="4800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References</a:t>
              </a:r>
              <a:endParaRPr sz="4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44" name="Google Shape;144;p13"/>
            <p:cNvGrpSpPr/>
            <p:nvPr/>
          </p:nvGrpSpPr>
          <p:grpSpPr>
            <a:xfrm>
              <a:off x="33874650" y="27674263"/>
              <a:ext cx="1188600" cy="1188600"/>
              <a:chOff x="23422050" y="5867475"/>
              <a:chExt cx="1188600" cy="1188600"/>
            </a:xfrm>
          </p:grpSpPr>
          <p:sp>
            <p:nvSpPr>
              <p:cNvPr id="145" name="Google Shape;145;p13"/>
              <p:cNvSpPr/>
              <p:nvPr/>
            </p:nvSpPr>
            <p:spPr>
              <a:xfrm>
                <a:off x="23422050" y="5867475"/>
                <a:ext cx="1188600" cy="1188600"/>
              </a:xfrm>
              <a:prstGeom prst="ellipse">
                <a:avLst/>
              </a:prstGeom>
              <a:solidFill>
                <a:srgbClr val="FFFFFF"/>
              </a:solidFill>
              <a:ln cap="flat" cmpd="sng" w="28575">
                <a:solidFill>
                  <a:srgbClr val="99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3"/>
              <p:cNvSpPr txBox="1"/>
              <p:nvPr/>
            </p:nvSpPr>
            <p:spPr>
              <a:xfrm>
                <a:off x="23502000" y="6004575"/>
                <a:ext cx="102870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4800">
                    <a:solidFill>
                      <a:srgbClr val="990000"/>
                    </a:solidFill>
                    <a:latin typeface="Avenir"/>
                    <a:ea typeface="Avenir"/>
                    <a:cs typeface="Avenir"/>
                    <a:sym typeface="Avenir"/>
                  </a:rPr>
                  <a:t>7</a:t>
                </a:r>
                <a:endParaRPr b="1" sz="4800">
                  <a:solidFill>
                    <a:srgbClr val="990000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147" name="Google Shape;147;p13"/>
          <p:cNvSpPr txBox="1"/>
          <p:nvPr/>
        </p:nvSpPr>
        <p:spPr>
          <a:xfrm>
            <a:off x="33493800" y="28229850"/>
            <a:ext cx="10058400" cy="43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Stourac, J., Dubrava, J., Musil, M., Horackova, J., Damborsky, J., Mazurenko, S., &amp; Bednar, D. (2021). FireProtDB: database of manually curated protein stability data. </a:t>
            </a:r>
            <a:r>
              <a:rPr i="1" lang="en" sz="1800">
                <a:solidFill>
                  <a:schemeClr val="accent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Nucleic acids research</a:t>
            </a: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i="1" lang="en" sz="1800">
                <a:solidFill>
                  <a:schemeClr val="accent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49</a:t>
            </a: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(D1), D319–D324. </a:t>
            </a: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  <a:hlinkClick r:id="rId4"/>
              </a:rPr>
              <a:t>https://doi.org/10.1093/nar/gkaa981</a:t>
            </a:r>
            <a:endParaRPr sz="1800">
              <a:solidFill>
                <a:schemeClr val="accent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Savojardo, C., Manfredi, M., Martelli, P. L., &amp; Casadio, R. (2024). DDGemb: predicting protein stability change upon single- and multi-point variations with embeddings and deep learning. </a:t>
            </a:r>
            <a:r>
              <a:rPr i="1" lang="en" sz="1800">
                <a:solidFill>
                  <a:schemeClr val="accent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Bioinformatics (Oxford, England)</a:t>
            </a: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i="1" lang="en" sz="1800">
                <a:solidFill>
                  <a:schemeClr val="accent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41</a:t>
            </a: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(1), btaf019. </a:t>
            </a: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  <a:hlinkClick r:id="rId5"/>
              </a:rPr>
              <a:t>https://doi.org/10.1093/bioinformatics/btaf019</a:t>
            </a:r>
            <a:endParaRPr sz="1800">
              <a:solidFill>
                <a:schemeClr val="accent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Lin, Z., Akin, H., Rao, R., Hie, B., Zhu, Z., Lu, W., Smetanin, N., Verkuil, R., Kabeli, O., Shmueli, Y., Dos Santos Costa, A., Fazel-Zarandi, M., Sercu, T., Candido, S., &amp; Rives, A. (2023). Evolutionary-scale prediction of atomic-level protein structure with a language model. </a:t>
            </a:r>
            <a:r>
              <a:rPr i="1" lang="en" sz="1800">
                <a:solidFill>
                  <a:schemeClr val="accent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Science (New York, N.Y.), 379</a:t>
            </a: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(6637), 1123–1130. </a:t>
            </a: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  <a:hlinkClick r:id="rId6"/>
              </a:rPr>
              <a:t>https://doi.org/10.1126/science.ade2574</a:t>
            </a: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</a:t>
            </a:r>
            <a:endParaRPr sz="1800">
              <a:solidFill>
                <a:schemeClr val="accent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Jumper, J., Evans, R., Pritzel, A., Green, T., Figurnov, M., Ronneberger, O., Tunyasuvunakool, K., Bates, R., Žídek, A., Potapenko, A., Bridgland, A., Meyer, C., Kohl, S. A. A., Ballard, A. J., Cowie, A., Romera-Paredes, B., Nikolov, S., Jain, R., Adler, J., Back, T., … Hassabis, D. (2021). Highly accurate protein structure prediction with AlphaFold. </a:t>
            </a:r>
            <a:r>
              <a:rPr i="1" lang="en" sz="1800">
                <a:solidFill>
                  <a:schemeClr val="accent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Nature, 596</a:t>
            </a: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(7873), 583–589. </a:t>
            </a: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  <a:hlinkClick r:id="rId7"/>
              </a:rPr>
              <a:t>https://doi.org/10.1038/s41586-021-03819-2</a:t>
            </a: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</a:t>
            </a:r>
            <a:endParaRPr sz="1800">
              <a:solidFill>
                <a:schemeClr val="accent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</a:t>
            </a:r>
            <a:endParaRPr b="1"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8" name="Google Shape;148;p13"/>
          <p:cNvSpPr txBox="1"/>
          <p:nvPr/>
        </p:nvSpPr>
        <p:spPr>
          <a:xfrm>
            <a:off x="12384625" y="23591000"/>
            <a:ext cx="8554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0000"/>
                </a:solidFill>
                <a:latin typeface="Avenir"/>
                <a:ea typeface="Avenir"/>
                <a:cs typeface="Avenir"/>
                <a:sym typeface="Avenir"/>
              </a:rPr>
              <a:t>Figure 3.</a:t>
            </a:r>
            <a:r>
              <a:rPr lang="en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Performance of different models on the training and validation datasets. RMSE: Root mean square error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149" name="Google Shape;149;p13"/>
          <p:cNvGraphicFramePr/>
          <p:nvPr/>
        </p:nvGraphicFramePr>
        <p:xfrm>
          <a:off x="21945588" y="18236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{7468C9AC-9A95-4D62-B5CD-416E6CA81590}</a:tableStyleId>
              </a:tblPr>
              <a:tblGrid>
                <a:gridCol w="4779475"/>
                <a:gridCol w="1688650"/>
                <a:gridCol w="1688650"/>
                <a:gridCol w="1688650"/>
              </a:tblGrid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Model</a:t>
                      </a:r>
                      <a:endParaRPr b="1" sz="3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99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RMSE</a:t>
                      </a:r>
                      <a:endParaRPr b="1" sz="3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99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PCC</a:t>
                      </a:r>
                      <a:endParaRPr b="1" sz="3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99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R</a:t>
                      </a:r>
                      <a:r>
                        <a:rPr b="1" baseline="30000" lang="en" sz="3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2</a:t>
                      </a:r>
                      <a:endParaRPr b="1" baseline="30000" sz="3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99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Sequence only (ESM2)</a:t>
                      </a:r>
                      <a:endParaRPr sz="3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1.47</a:t>
                      </a:r>
                      <a:endParaRPr sz="3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0.61</a:t>
                      </a:r>
                      <a:endParaRPr sz="3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0.37</a:t>
                      </a:r>
                      <a:endParaRPr sz="3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Structure only (GNN)</a:t>
                      </a:r>
                      <a:endParaRPr sz="3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1.59</a:t>
                      </a:r>
                      <a:endParaRPr sz="3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0.53</a:t>
                      </a:r>
                      <a:endParaRPr sz="3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0.28</a:t>
                      </a:r>
                      <a:endParaRPr sz="3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Sequence + Structure</a:t>
                      </a:r>
                      <a:endParaRPr sz="3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1</a:t>
                      </a:r>
                      <a:r>
                        <a:rPr lang="en" sz="3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.40</a:t>
                      </a:r>
                      <a:endParaRPr sz="3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0.66</a:t>
                      </a:r>
                      <a:endParaRPr sz="3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Avenir"/>
                          <a:ea typeface="Avenir"/>
                          <a:cs typeface="Avenir"/>
                          <a:sym typeface="Avenir"/>
                        </a:rPr>
                        <a:t>0.46</a:t>
                      </a:r>
                      <a:endParaRPr sz="36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225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990000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Table 2.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Performance of different models on the validation dataset. </a:t>
                      </a:r>
                      <a:r>
                        <a:rPr lang="en" sz="2400">
                          <a:latin typeface="Avenir"/>
                          <a:ea typeface="Avenir"/>
                          <a:cs typeface="Avenir"/>
                          <a:sym typeface="Avenir"/>
                        </a:rPr>
                        <a:t>RMSE: Root mean square error, 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SCC: Spearman correlation coefficient, R</a:t>
                      </a:r>
                      <a:r>
                        <a:rPr baseline="30000" lang="en" sz="24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2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: Squared Pearson correlation coefficient</a:t>
                      </a:r>
                      <a:endParaRPr sz="2400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8287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9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9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50" name="Google Shape;150;p13"/>
          <p:cNvSpPr txBox="1"/>
          <p:nvPr/>
        </p:nvSpPr>
        <p:spPr>
          <a:xfrm>
            <a:off x="30222413" y="5811650"/>
            <a:ext cx="731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b="1" lang="en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</a:t>
            </a:r>
            <a:endParaRPr b="1" sz="3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1" name="Google Shape;151;p13"/>
          <p:cNvSpPr txBox="1"/>
          <p:nvPr/>
        </p:nvSpPr>
        <p:spPr>
          <a:xfrm>
            <a:off x="33493950" y="18043400"/>
            <a:ext cx="10058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Char char="●"/>
            </a:pPr>
            <a:r>
              <a:rPr b="1"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introduce </a:t>
            </a: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ESMGraphΔΔG</a:t>
            </a:r>
            <a:r>
              <a:rPr b="1"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a novel deep-learning approach that integrates</a:t>
            </a:r>
            <a:r>
              <a:rPr b="1"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sequential and structural information to accurately predict the effects of single-point mutations on protein stability</a:t>
            </a: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Char char="●"/>
            </a:pPr>
            <a:r>
              <a:rPr b="1"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sequence (A) model achieves the lowest error and best ranks mutations stability compared to structure (B) and combined (C) architecture. This highlights the contextual power of pretrained sequence models.</a:t>
            </a:r>
            <a:endParaRPr b="1"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venir"/>
              <a:buChar char="●"/>
            </a:pPr>
            <a:r>
              <a:rPr b="1"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Our model can complement experimental methods and support computational protein design by rapidly screening protein variants.</a:t>
            </a:r>
            <a:endParaRPr b="1"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2" name="Google Shape;152;p13"/>
          <p:cNvSpPr txBox="1"/>
          <p:nvPr/>
        </p:nvSpPr>
        <p:spPr>
          <a:xfrm>
            <a:off x="30891996" y="7370166"/>
            <a:ext cx="4367700" cy="65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...YFLRKSAFGLASVSAF...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3" name="Google Shape;153;p13"/>
          <p:cNvCxnSpPr>
            <a:stCxn id="152" idx="2"/>
            <a:endCxn id="154" idx="0"/>
          </p:cNvCxnSpPr>
          <p:nvPr/>
        </p:nvCxnSpPr>
        <p:spPr>
          <a:xfrm>
            <a:off x="33075846" y="8026266"/>
            <a:ext cx="0" cy="44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13"/>
          <p:cNvSpPr txBox="1"/>
          <p:nvPr/>
        </p:nvSpPr>
        <p:spPr>
          <a:xfrm>
            <a:off x="30891996" y="8467805"/>
            <a:ext cx="4367700" cy="65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Fixed ESM2 model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55" name="Google Shape;155;p13"/>
          <p:cNvCxnSpPr>
            <a:stCxn id="154" idx="2"/>
            <a:endCxn id="156" idx="0"/>
          </p:cNvCxnSpPr>
          <p:nvPr/>
        </p:nvCxnSpPr>
        <p:spPr>
          <a:xfrm>
            <a:off x="33075846" y="9123905"/>
            <a:ext cx="0" cy="43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3"/>
          <p:cNvSpPr/>
          <p:nvPr/>
        </p:nvSpPr>
        <p:spPr>
          <a:xfrm>
            <a:off x="32765806" y="10905832"/>
            <a:ext cx="620100" cy="582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-</a:t>
            </a:r>
            <a:endParaRPr sz="3600"/>
          </a:p>
        </p:txBody>
      </p:sp>
      <p:sp>
        <p:nvSpPr>
          <p:cNvPr id="156" name="Google Shape;156;p13"/>
          <p:cNvSpPr txBox="1"/>
          <p:nvPr/>
        </p:nvSpPr>
        <p:spPr>
          <a:xfrm>
            <a:off x="30891996" y="9563414"/>
            <a:ext cx="4367700" cy="656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Sequence embedding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58" name="Google Shape;158;p13"/>
          <p:cNvCxnSpPr>
            <a:stCxn id="159" idx="0"/>
            <a:endCxn id="157" idx="4"/>
          </p:cNvCxnSpPr>
          <p:nvPr/>
        </p:nvCxnSpPr>
        <p:spPr>
          <a:xfrm rot="10800000">
            <a:off x="33075846" y="11488214"/>
            <a:ext cx="0" cy="13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3"/>
          <p:cNvSpPr txBox="1"/>
          <p:nvPr/>
        </p:nvSpPr>
        <p:spPr>
          <a:xfrm>
            <a:off x="30891996" y="11627714"/>
            <a:ext cx="4367700" cy="656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Sequence embedding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0" name="Google Shape;160;p13"/>
          <p:cNvCxnSpPr>
            <a:stCxn id="161" idx="0"/>
            <a:endCxn id="159" idx="2"/>
          </p:cNvCxnSpPr>
          <p:nvPr/>
        </p:nvCxnSpPr>
        <p:spPr>
          <a:xfrm rot="10800000">
            <a:off x="33075846" y="12283871"/>
            <a:ext cx="0" cy="40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13"/>
          <p:cNvSpPr txBox="1"/>
          <p:nvPr/>
        </p:nvSpPr>
        <p:spPr>
          <a:xfrm>
            <a:off x="30891996" y="12689171"/>
            <a:ext cx="4367700" cy="65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Fixed ESM2 model</a:t>
            </a:r>
            <a:endParaRPr sz="2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2" name="Google Shape;162;p13"/>
          <p:cNvCxnSpPr>
            <a:stCxn id="163" idx="0"/>
            <a:endCxn id="161" idx="2"/>
          </p:cNvCxnSpPr>
          <p:nvPr/>
        </p:nvCxnSpPr>
        <p:spPr>
          <a:xfrm rot="10800000">
            <a:off x="33075846" y="13345159"/>
            <a:ext cx="0" cy="42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13"/>
          <p:cNvSpPr txBox="1"/>
          <p:nvPr/>
        </p:nvSpPr>
        <p:spPr>
          <a:xfrm>
            <a:off x="30891996" y="13767559"/>
            <a:ext cx="4367700" cy="65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...YFLRKSAFG</a:t>
            </a:r>
            <a:r>
              <a:rPr b="1" lang="en" sz="24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ASVSAF...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13"/>
          <p:cNvSpPr txBox="1"/>
          <p:nvPr/>
        </p:nvSpPr>
        <p:spPr>
          <a:xfrm>
            <a:off x="30891996" y="14409566"/>
            <a:ext cx="43677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Mutant sequence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5" name="Google Shape;165;p13"/>
          <p:cNvCxnSpPr>
            <a:stCxn id="157" idx="6"/>
          </p:cNvCxnSpPr>
          <p:nvPr/>
        </p:nvCxnSpPr>
        <p:spPr>
          <a:xfrm flipH="1" rot="10800000">
            <a:off x="33385906" y="11196682"/>
            <a:ext cx="6788100" cy="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3"/>
          <p:cNvSpPr txBox="1"/>
          <p:nvPr/>
        </p:nvSpPr>
        <p:spPr>
          <a:xfrm>
            <a:off x="35489143" y="8479208"/>
            <a:ext cx="4367700" cy="65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GNN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7" name="Google Shape;167;p13"/>
          <p:cNvCxnSpPr>
            <a:stCxn id="166" idx="2"/>
            <a:endCxn id="168" idx="0"/>
          </p:cNvCxnSpPr>
          <p:nvPr/>
        </p:nvCxnSpPr>
        <p:spPr>
          <a:xfrm>
            <a:off x="37672993" y="9135308"/>
            <a:ext cx="0" cy="43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3"/>
          <p:cNvSpPr txBox="1"/>
          <p:nvPr/>
        </p:nvSpPr>
        <p:spPr>
          <a:xfrm>
            <a:off x="35489143" y="9574817"/>
            <a:ext cx="4367700" cy="656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Structure</a:t>
            </a: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embedding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9" name="Google Shape;169;p13"/>
          <p:cNvSpPr txBox="1"/>
          <p:nvPr/>
        </p:nvSpPr>
        <p:spPr>
          <a:xfrm>
            <a:off x="35489143" y="11639116"/>
            <a:ext cx="4367700" cy="656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Structure </a:t>
            </a: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embedding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0" name="Google Shape;170;p13"/>
          <p:cNvCxnSpPr>
            <a:stCxn id="171" idx="0"/>
            <a:endCxn id="169" idx="2"/>
          </p:cNvCxnSpPr>
          <p:nvPr/>
        </p:nvCxnSpPr>
        <p:spPr>
          <a:xfrm rot="10800000">
            <a:off x="37672993" y="12295274"/>
            <a:ext cx="0" cy="40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3"/>
          <p:cNvSpPr txBox="1"/>
          <p:nvPr/>
        </p:nvSpPr>
        <p:spPr>
          <a:xfrm>
            <a:off x="35489143" y="12700574"/>
            <a:ext cx="4367700" cy="65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GNN</a:t>
            </a:r>
            <a:endParaRPr sz="2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2" name="Google Shape;172;p13"/>
          <p:cNvCxnSpPr>
            <a:stCxn id="173" idx="6"/>
          </p:cNvCxnSpPr>
          <p:nvPr/>
        </p:nvCxnSpPr>
        <p:spPr>
          <a:xfrm>
            <a:off x="37983065" y="10703085"/>
            <a:ext cx="2191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13"/>
          <p:cNvCxnSpPr>
            <a:stCxn id="116" idx="2"/>
            <a:endCxn id="118" idx="0"/>
          </p:cNvCxnSpPr>
          <p:nvPr/>
        </p:nvCxnSpPr>
        <p:spPr>
          <a:xfrm>
            <a:off x="17308530" y="11071897"/>
            <a:ext cx="361500" cy="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3"/>
          <p:cNvSpPr txBox="1"/>
          <p:nvPr/>
        </p:nvSpPr>
        <p:spPr>
          <a:xfrm rot="-5400000">
            <a:off x="14908680" y="10722547"/>
            <a:ext cx="4101000" cy="698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Sequence embedding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 rot="-5400000">
            <a:off x="25383234" y="10938373"/>
            <a:ext cx="4101000" cy="69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Structure</a:t>
            </a: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embedding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5" name="Google Shape;175;p13"/>
          <p:cNvCxnSpPr>
            <a:stCxn id="133" idx="2"/>
            <a:endCxn id="139" idx="0"/>
          </p:cNvCxnSpPr>
          <p:nvPr/>
        </p:nvCxnSpPr>
        <p:spPr>
          <a:xfrm>
            <a:off x="27783084" y="11287723"/>
            <a:ext cx="371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3"/>
          <p:cNvCxnSpPr>
            <a:stCxn id="156" idx="2"/>
            <a:endCxn id="157" idx="0"/>
          </p:cNvCxnSpPr>
          <p:nvPr/>
        </p:nvCxnSpPr>
        <p:spPr>
          <a:xfrm>
            <a:off x="33075846" y="10219514"/>
            <a:ext cx="0" cy="686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13"/>
          <p:cNvSpPr/>
          <p:nvPr/>
        </p:nvSpPr>
        <p:spPr>
          <a:xfrm>
            <a:off x="37362965" y="10411935"/>
            <a:ext cx="620100" cy="582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-</a:t>
            </a:r>
            <a:endParaRPr sz="3600"/>
          </a:p>
        </p:txBody>
      </p:sp>
      <p:cxnSp>
        <p:nvCxnSpPr>
          <p:cNvPr id="177" name="Google Shape;177;p13"/>
          <p:cNvCxnSpPr>
            <a:stCxn id="169" idx="0"/>
            <a:endCxn id="173" idx="4"/>
          </p:cNvCxnSpPr>
          <p:nvPr/>
        </p:nvCxnSpPr>
        <p:spPr>
          <a:xfrm rot="10800000">
            <a:off x="37672993" y="10994116"/>
            <a:ext cx="0" cy="645000"/>
          </a:xfrm>
          <a:prstGeom prst="straightConnector1">
            <a:avLst/>
          </a:prstGeom>
          <a:noFill/>
          <a:ln cap="flat" cmpd="sng" w="19050">
            <a:solidFill>
              <a:srgbClr val="EEEEE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3"/>
          <p:cNvCxnSpPr>
            <a:stCxn id="168" idx="2"/>
            <a:endCxn id="173" idx="0"/>
          </p:cNvCxnSpPr>
          <p:nvPr/>
        </p:nvCxnSpPr>
        <p:spPr>
          <a:xfrm>
            <a:off x="37672993" y="10230917"/>
            <a:ext cx="0" cy="18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13"/>
          <p:cNvSpPr txBox="1"/>
          <p:nvPr/>
        </p:nvSpPr>
        <p:spPr>
          <a:xfrm rot="-5400000">
            <a:off x="38483003" y="8527767"/>
            <a:ext cx="4101000" cy="698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0" name="Google Shape;180;p13"/>
          <p:cNvSpPr txBox="1"/>
          <p:nvPr/>
        </p:nvSpPr>
        <p:spPr>
          <a:xfrm>
            <a:off x="30891984" y="6708325"/>
            <a:ext cx="43677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Wild-type sequence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1" name="Google Shape;181;p13"/>
          <p:cNvSpPr txBox="1"/>
          <p:nvPr/>
        </p:nvSpPr>
        <p:spPr>
          <a:xfrm rot="-5400000">
            <a:off x="38483015" y="12620577"/>
            <a:ext cx="4101000" cy="698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2" name="Google Shape;182;p13"/>
          <p:cNvSpPr txBox="1"/>
          <p:nvPr/>
        </p:nvSpPr>
        <p:spPr>
          <a:xfrm>
            <a:off x="41890169" y="10595564"/>
            <a:ext cx="17472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b="1" i="1" lang="en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ΔΔG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3" name="Google Shape;183;p13"/>
          <p:cNvSpPr txBox="1"/>
          <p:nvPr/>
        </p:nvSpPr>
        <p:spPr>
          <a:xfrm rot="-5400000">
            <a:off x="39529414" y="10574172"/>
            <a:ext cx="4101000" cy="69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Linear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4" name="Google Shape;184;p13"/>
          <p:cNvCxnSpPr>
            <a:stCxn id="183" idx="2"/>
          </p:cNvCxnSpPr>
          <p:nvPr/>
        </p:nvCxnSpPr>
        <p:spPr>
          <a:xfrm flipH="1" rot="10800000">
            <a:off x="41929264" y="10919622"/>
            <a:ext cx="360300" cy="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13"/>
          <p:cNvSpPr txBox="1"/>
          <p:nvPr/>
        </p:nvSpPr>
        <p:spPr>
          <a:xfrm rot="-5400000">
            <a:off x="40964764" y="7904603"/>
            <a:ext cx="12303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✕</a:t>
            </a: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3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" name="Google Shape;186;p13"/>
          <p:cNvSpPr txBox="1"/>
          <p:nvPr/>
        </p:nvSpPr>
        <p:spPr>
          <a:xfrm rot="-5400000">
            <a:off x="36445311" y="10572649"/>
            <a:ext cx="8196900" cy="6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Concatenated sequence     +  structure embedding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7" name="Google Shape;187;p13"/>
          <p:cNvSpPr txBox="1"/>
          <p:nvPr/>
        </p:nvSpPr>
        <p:spPr>
          <a:xfrm>
            <a:off x="25042761" y="14122819"/>
            <a:ext cx="698700" cy="656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8" name="Google Shape;188;p13"/>
          <p:cNvSpPr txBox="1"/>
          <p:nvPr/>
        </p:nvSpPr>
        <p:spPr>
          <a:xfrm>
            <a:off x="26178297" y="14122819"/>
            <a:ext cx="698700" cy="6561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9" name="Google Shape;189;p13"/>
          <p:cNvCxnSpPr>
            <a:stCxn id="187" idx="0"/>
          </p:cNvCxnSpPr>
          <p:nvPr/>
        </p:nvCxnSpPr>
        <p:spPr>
          <a:xfrm rot="10800000">
            <a:off x="25392111" y="13709419"/>
            <a:ext cx="0" cy="41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3"/>
          <p:cNvCxnSpPr>
            <a:stCxn id="188" idx="0"/>
          </p:cNvCxnSpPr>
          <p:nvPr/>
        </p:nvCxnSpPr>
        <p:spPr>
          <a:xfrm rot="10800000">
            <a:off x="26527647" y="13709419"/>
            <a:ext cx="0" cy="41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1" name="Google Shape;191;p13"/>
          <p:cNvPicPr preferRelativeResize="0"/>
          <p:nvPr/>
        </p:nvPicPr>
        <p:blipFill rotWithShape="1">
          <a:blip r:embed="rId8">
            <a:alphaModFix/>
          </a:blip>
          <a:srcRect b="9340" l="10001" r="9340" t="10001"/>
          <a:stretch/>
        </p:blipFill>
        <p:spPr>
          <a:xfrm>
            <a:off x="22796024" y="14122765"/>
            <a:ext cx="698852" cy="6561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13"/>
          <p:cNvCxnSpPr>
            <a:stCxn id="191" idx="3"/>
            <a:endCxn id="187" idx="1"/>
          </p:cNvCxnSpPr>
          <p:nvPr/>
        </p:nvCxnSpPr>
        <p:spPr>
          <a:xfrm>
            <a:off x="23494877" y="14450835"/>
            <a:ext cx="154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13"/>
          <p:cNvSpPr txBox="1"/>
          <p:nvPr/>
        </p:nvSpPr>
        <p:spPr>
          <a:xfrm>
            <a:off x="25042768" y="14777804"/>
            <a:ext cx="18390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Graphs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4" name="Google Shape;194;p13"/>
          <p:cNvPicPr preferRelativeResize="0"/>
          <p:nvPr/>
        </p:nvPicPr>
        <p:blipFill rotWithShape="1">
          <a:blip r:embed="rId9">
            <a:alphaModFix/>
          </a:blip>
          <a:srcRect b="5523" l="13602" r="5523" t="13602"/>
          <a:stretch/>
        </p:blipFill>
        <p:spPr>
          <a:xfrm>
            <a:off x="22974318" y="7740404"/>
            <a:ext cx="698852" cy="65614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3"/>
          <p:cNvSpPr txBox="1"/>
          <p:nvPr/>
        </p:nvSpPr>
        <p:spPr>
          <a:xfrm>
            <a:off x="22202574" y="6976663"/>
            <a:ext cx="29751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Wild-type </a:t>
            </a: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PDB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6" name="Google Shape;196;p13"/>
          <p:cNvSpPr txBox="1"/>
          <p:nvPr/>
        </p:nvSpPr>
        <p:spPr>
          <a:xfrm flipH="1" rot="10800000">
            <a:off x="25177680" y="7738337"/>
            <a:ext cx="698700" cy="656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 flipH="1" rot="10800000">
            <a:off x="26313216" y="7738337"/>
            <a:ext cx="698700" cy="6561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98" name="Google Shape;198;p13"/>
          <p:cNvCxnSpPr>
            <a:stCxn id="196" idx="0"/>
          </p:cNvCxnSpPr>
          <p:nvPr/>
        </p:nvCxnSpPr>
        <p:spPr>
          <a:xfrm>
            <a:off x="25527030" y="8394437"/>
            <a:ext cx="0" cy="41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13"/>
          <p:cNvCxnSpPr>
            <a:stCxn id="197" idx="0"/>
          </p:cNvCxnSpPr>
          <p:nvPr/>
        </p:nvCxnSpPr>
        <p:spPr>
          <a:xfrm>
            <a:off x="26662566" y="8394437"/>
            <a:ext cx="0" cy="41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13"/>
          <p:cNvCxnSpPr>
            <a:stCxn id="194" idx="3"/>
            <a:endCxn id="196" idx="1"/>
          </p:cNvCxnSpPr>
          <p:nvPr/>
        </p:nvCxnSpPr>
        <p:spPr>
          <a:xfrm flipH="1" rot="10800000">
            <a:off x="23673170" y="8066375"/>
            <a:ext cx="1504500" cy="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13"/>
          <p:cNvSpPr txBox="1"/>
          <p:nvPr/>
        </p:nvSpPr>
        <p:spPr>
          <a:xfrm>
            <a:off x="25124311" y="6976663"/>
            <a:ext cx="18390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Graphs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34858921" y="14409566"/>
            <a:ext cx="22425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Mutant PDB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7877423" y="13773574"/>
            <a:ext cx="698700" cy="656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39012958" y="13773574"/>
            <a:ext cx="698700" cy="6561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05" name="Google Shape;205;p13"/>
          <p:cNvCxnSpPr>
            <a:stCxn id="203" idx="0"/>
          </p:cNvCxnSpPr>
          <p:nvPr/>
        </p:nvCxnSpPr>
        <p:spPr>
          <a:xfrm rot="10800000">
            <a:off x="38226773" y="13360174"/>
            <a:ext cx="0" cy="41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13"/>
          <p:cNvCxnSpPr>
            <a:stCxn id="204" idx="0"/>
          </p:cNvCxnSpPr>
          <p:nvPr/>
        </p:nvCxnSpPr>
        <p:spPr>
          <a:xfrm rot="10800000">
            <a:off x="39362308" y="13360174"/>
            <a:ext cx="0" cy="41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7" name="Google Shape;207;p13"/>
          <p:cNvPicPr preferRelativeResize="0"/>
          <p:nvPr/>
        </p:nvPicPr>
        <p:blipFill rotWithShape="1">
          <a:blip r:embed="rId8">
            <a:alphaModFix/>
          </a:blip>
          <a:srcRect b="9340" l="10001" r="9340" t="10001"/>
          <a:stretch/>
        </p:blipFill>
        <p:spPr>
          <a:xfrm>
            <a:off x="35630685" y="13773520"/>
            <a:ext cx="698853" cy="6561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13"/>
          <p:cNvCxnSpPr>
            <a:stCxn id="207" idx="3"/>
            <a:endCxn id="203" idx="1"/>
          </p:cNvCxnSpPr>
          <p:nvPr/>
        </p:nvCxnSpPr>
        <p:spPr>
          <a:xfrm>
            <a:off x="36329538" y="14101591"/>
            <a:ext cx="154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13"/>
          <p:cNvSpPr txBox="1"/>
          <p:nvPr/>
        </p:nvSpPr>
        <p:spPr>
          <a:xfrm>
            <a:off x="37877429" y="14409566"/>
            <a:ext cx="18390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Graphs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0" name="Google Shape;210;p13"/>
          <p:cNvPicPr preferRelativeResize="0"/>
          <p:nvPr/>
        </p:nvPicPr>
        <p:blipFill rotWithShape="1">
          <a:blip r:embed="rId9">
            <a:alphaModFix/>
          </a:blip>
          <a:srcRect b="5523" l="13602" r="5523" t="13602"/>
          <a:stretch/>
        </p:blipFill>
        <p:spPr>
          <a:xfrm>
            <a:off x="35765604" y="7370166"/>
            <a:ext cx="698853" cy="65614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3"/>
          <p:cNvSpPr txBox="1"/>
          <p:nvPr/>
        </p:nvSpPr>
        <p:spPr>
          <a:xfrm>
            <a:off x="34993851" y="6708325"/>
            <a:ext cx="26208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Wild-type PDB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2" name="Google Shape;212;p13"/>
          <p:cNvSpPr txBox="1"/>
          <p:nvPr/>
        </p:nvSpPr>
        <p:spPr>
          <a:xfrm flipH="1" rot="10800000">
            <a:off x="38012341" y="7370100"/>
            <a:ext cx="698700" cy="656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3" name="Google Shape;213;p13"/>
          <p:cNvSpPr txBox="1"/>
          <p:nvPr/>
        </p:nvSpPr>
        <p:spPr>
          <a:xfrm flipH="1" rot="10800000">
            <a:off x="39147877" y="7370100"/>
            <a:ext cx="698700" cy="6561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14" name="Google Shape;214;p13"/>
          <p:cNvCxnSpPr>
            <a:stCxn id="212" idx="0"/>
          </p:cNvCxnSpPr>
          <p:nvPr/>
        </p:nvCxnSpPr>
        <p:spPr>
          <a:xfrm>
            <a:off x="38361691" y="8026200"/>
            <a:ext cx="0" cy="41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13"/>
          <p:cNvCxnSpPr>
            <a:stCxn id="213" idx="0"/>
          </p:cNvCxnSpPr>
          <p:nvPr/>
        </p:nvCxnSpPr>
        <p:spPr>
          <a:xfrm>
            <a:off x="39497227" y="8026200"/>
            <a:ext cx="0" cy="41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13"/>
          <p:cNvCxnSpPr>
            <a:stCxn id="210" idx="3"/>
            <a:endCxn id="212" idx="1"/>
          </p:cNvCxnSpPr>
          <p:nvPr/>
        </p:nvCxnSpPr>
        <p:spPr>
          <a:xfrm>
            <a:off x="36464456" y="7698237"/>
            <a:ext cx="154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13"/>
          <p:cNvSpPr txBox="1"/>
          <p:nvPr/>
        </p:nvSpPr>
        <p:spPr>
          <a:xfrm>
            <a:off x="37979897" y="6708325"/>
            <a:ext cx="18390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Graphs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8" name="Google Shape;218;p13"/>
          <p:cNvSpPr txBox="1"/>
          <p:nvPr/>
        </p:nvSpPr>
        <p:spPr>
          <a:xfrm>
            <a:off x="12384625" y="31455375"/>
            <a:ext cx="20116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Avenir"/>
                <a:ea typeface="Avenir"/>
                <a:cs typeface="Avenir"/>
                <a:sym typeface="Avenir"/>
              </a:rPr>
              <a:t>Figure 4.</a:t>
            </a:r>
            <a:r>
              <a:rPr lang="en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Predicted vs observed </a:t>
            </a:r>
            <a:r>
              <a:rPr i="1"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ΔΔG</a:t>
            </a: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with Pearson and Spearman correlation coefficients of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sequence-only (</a:t>
            </a:r>
            <a:r>
              <a:rPr b="1"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), structure-only </a:t>
            </a:r>
            <a:r>
              <a:rPr b="1"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(B), and sequence + structure (C) </a:t>
            </a:r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models.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9" name="Google Shape;219;p13" title="Screenshot 2025-05-04 at 6.31.23 PM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42650" y="10009226"/>
            <a:ext cx="4166858" cy="28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3" title="WT_Azurin_Big_Screenshot_I40A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90650" y="10009213"/>
            <a:ext cx="5365514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3"/>
          <p:cNvSpPr txBox="1"/>
          <p:nvPr/>
        </p:nvSpPr>
        <p:spPr>
          <a:xfrm>
            <a:off x="2082903" y="12628375"/>
            <a:ext cx="308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Wild-</a:t>
            </a:r>
            <a:r>
              <a:rPr b="1" lang="en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type</a:t>
            </a:r>
            <a:endParaRPr b="1"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2" name="Google Shape;222;p13"/>
          <p:cNvSpPr txBox="1"/>
          <p:nvPr/>
        </p:nvSpPr>
        <p:spPr>
          <a:xfrm>
            <a:off x="7700500" y="12628363"/>
            <a:ext cx="192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Mutant</a:t>
            </a:r>
            <a:endParaRPr b="1"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3" name="Google Shape;223;p13"/>
          <p:cNvSpPr txBox="1"/>
          <p:nvPr/>
        </p:nvSpPr>
        <p:spPr>
          <a:xfrm>
            <a:off x="7701575" y="7830825"/>
            <a:ext cx="192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(Azurin I40A)</a:t>
            </a:r>
            <a:endParaRPr sz="24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4" name="Google Shape;224;p13"/>
          <p:cNvSpPr txBox="1"/>
          <p:nvPr/>
        </p:nvSpPr>
        <p:spPr>
          <a:xfrm>
            <a:off x="39948956" y="15855219"/>
            <a:ext cx="731400" cy="7314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5" name="Google Shape;225;p13"/>
          <p:cNvSpPr txBox="1"/>
          <p:nvPr/>
        </p:nvSpPr>
        <p:spPr>
          <a:xfrm>
            <a:off x="40879175" y="15984463"/>
            <a:ext cx="229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Adjacency List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226" name="Google Shape;226;p13"/>
          <p:cNvSpPr txBox="1"/>
          <p:nvPr/>
        </p:nvSpPr>
        <p:spPr>
          <a:xfrm>
            <a:off x="36652218" y="15880394"/>
            <a:ext cx="731400" cy="7314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t/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7" name="Google Shape;227;p13"/>
          <p:cNvSpPr txBox="1"/>
          <p:nvPr/>
        </p:nvSpPr>
        <p:spPr>
          <a:xfrm>
            <a:off x="37560462" y="15984475"/>
            <a:ext cx="192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Node Matrix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228" name="Google Shape;228;p13"/>
          <p:cNvSpPr txBox="1"/>
          <p:nvPr/>
        </p:nvSpPr>
        <p:spPr>
          <a:xfrm>
            <a:off x="12440225" y="24556850"/>
            <a:ext cx="731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b="1" lang="en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endParaRPr b="1" sz="3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9" name="Google Shape;229;p13"/>
          <p:cNvSpPr txBox="1"/>
          <p:nvPr/>
        </p:nvSpPr>
        <p:spPr>
          <a:xfrm>
            <a:off x="19164506" y="24556850"/>
            <a:ext cx="731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b="1" lang="en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</a:t>
            </a:r>
            <a:endParaRPr b="1" sz="3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0" name="Google Shape;230;p13"/>
          <p:cNvSpPr txBox="1"/>
          <p:nvPr/>
        </p:nvSpPr>
        <p:spPr>
          <a:xfrm>
            <a:off x="25583988" y="24556850"/>
            <a:ext cx="731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400" lIns="152400" spcFirstLastPara="1" rIns="152400" wrap="square" tIns="152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</a:pPr>
            <a:r>
              <a:rPr b="1" lang="en"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</a:t>
            </a:r>
            <a:endParaRPr b="1" sz="3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1" name="Google Shape;231;p13"/>
          <p:cNvSpPr txBox="1"/>
          <p:nvPr/>
        </p:nvSpPr>
        <p:spPr>
          <a:xfrm>
            <a:off x="19714625" y="24894575"/>
            <a:ext cx="57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Structure Only: Predicted vs Observed </a:t>
            </a:r>
            <a:r>
              <a:rPr b="1"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ΔΔG</a:t>
            </a:r>
            <a:endParaRPr b="1" sz="800"/>
          </a:p>
        </p:txBody>
      </p:sp>
      <p:sp>
        <p:nvSpPr>
          <p:cNvPr id="232" name="Google Shape;232;p13"/>
          <p:cNvSpPr txBox="1"/>
          <p:nvPr/>
        </p:nvSpPr>
        <p:spPr>
          <a:xfrm>
            <a:off x="13143425" y="24894563"/>
            <a:ext cx="57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Sequence</a:t>
            </a:r>
            <a:r>
              <a:rPr b="1"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Only: Predicted vs Observed ΔΔG</a:t>
            </a:r>
            <a:endParaRPr b="1" sz="800"/>
          </a:p>
        </p:txBody>
      </p:sp>
      <p:sp>
        <p:nvSpPr>
          <p:cNvPr id="233" name="Google Shape;233;p13"/>
          <p:cNvSpPr txBox="1"/>
          <p:nvPr/>
        </p:nvSpPr>
        <p:spPr>
          <a:xfrm>
            <a:off x="26285825" y="24894575"/>
            <a:ext cx="571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Fusion Model</a:t>
            </a:r>
            <a:r>
              <a:rPr b="1" lang="en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Predicted vs Observed ΔΔG</a:t>
            </a:r>
            <a:endParaRPr b="1" sz="800"/>
          </a:p>
        </p:txBody>
      </p:sp>
      <p:pic>
        <p:nvPicPr>
          <p:cNvPr id="234" name="Google Shape;234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983025" y="18298950"/>
            <a:ext cx="8955800" cy="502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3" title="Screenshot 2025-05-09 at 4.50.54 PM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9733050" y="25557900"/>
            <a:ext cx="5673956" cy="562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3" title="Screenshot 2025-05-09 at 4.51.21 PM.pn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482225" y="25607300"/>
            <a:ext cx="6159600" cy="562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3" title="Screenshot 2025-05-09 at 4.51.57 PM.png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6119675" y="25452200"/>
            <a:ext cx="5827301" cy="5839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