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7" r:id="rId1"/>
  </p:sldMasterIdLst>
  <p:sldIdLst>
    <p:sldId id="256" r:id="rId2"/>
    <p:sldId id="266" r:id="rId3"/>
    <p:sldId id="265" r:id="rId4"/>
    <p:sldId id="267" r:id="rId5"/>
    <p:sldId id="268" r:id="rId6"/>
    <p:sldId id="264" r:id="rId7"/>
    <p:sldId id="269" r:id="rId8"/>
    <p:sldId id="270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414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490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727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596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8019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807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565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276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26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65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538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324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108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296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982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247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459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000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b="1" kern="1200" cap="none" baseline="0">
          <a:ln w="3175" cmpd="sng">
            <a:noFill/>
          </a:ln>
          <a:solidFill>
            <a:schemeClr val="tx1"/>
          </a:solidFill>
          <a:effectLst/>
          <a:latin typeface="Times New Roman" panose="02020603050405020304" pitchFamily="18" charset="0"/>
          <a:ea typeface="微軟正黑體" panose="020B0604030504040204" pitchFamily="34" charset="-120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800" b="0" kern="1200" cap="none" baseline="0">
          <a:solidFill>
            <a:schemeClr val="tx1"/>
          </a:solidFill>
          <a:effectLst/>
          <a:latin typeface="Times New Roman" panose="02020603050405020304" pitchFamily="18" charset="0"/>
          <a:ea typeface="微軟正黑體" panose="020B0604030504040204" pitchFamily="34" charset="-120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b="0" kern="1200" cap="none" baseline="0">
          <a:solidFill>
            <a:schemeClr val="tx1"/>
          </a:solidFill>
          <a:effectLst/>
          <a:latin typeface="Times New Roman" panose="02020603050405020304" pitchFamily="18" charset="0"/>
          <a:ea typeface="微軟正黑體" panose="020B0604030504040204" pitchFamily="34" charset="-120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b="0" kern="1200" cap="none" baseline="0">
          <a:solidFill>
            <a:schemeClr val="tx1"/>
          </a:solidFill>
          <a:effectLst/>
          <a:latin typeface="Times New Roman" panose="02020603050405020304" pitchFamily="18" charset="0"/>
          <a:ea typeface="微軟正黑體" panose="020B0604030504040204" pitchFamily="34" charset="-120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b="0" kern="1200" cap="none" baseline="0">
          <a:solidFill>
            <a:schemeClr val="tx1"/>
          </a:solidFill>
          <a:effectLst/>
          <a:latin typeface="Times New Roman" panose="02020603050405020304" pitchFamily="18" charset="0"/>
          <a:ea typeface="微軟正黑體" panose="020B0604030504040204" pitchFamily="34" charset="-120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b="0" kern="1200" cap="none" baseline="0">
          <a:solidFill>
            <a:schemeClr val="tx1"/>
          </a:solidFill>
          <a:effectLst/>
          <a:latin typeface="Times New Roman" panose="02020603050405020304" pitchFamily="18" charset="0"/>
          <a:ea typeface="微軟正黑體" panose="020B0604030504040204" pitchFamily="34" charset="-12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Avira_AntiVirus#&#20572;&#27490;&#25903;&#25588;&#29256;&#26412;" TargetMode="External"/><Relationship Id="rId2" Type="http://schemas.openxmlformats.org/officeDocument/2006/relationships/hyperlink" Target="https://www.techbang.com/posts/12131-avira-free-antivirus-2013-old-free-antiviru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vhuahua.pixnet.net/blog/post/27825891-&#20813;&#36027;&#21934;&#27231;&#29256;&#38450;&#27602;&#36575;&#39636;&#27604;&#36611;%EF%BC%9Anod32-&#21345;&#24052;-&#23567;&#32005;&#20632;-a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vira.com/zh-tw/buy-antivirus" TargetMode="External"/><Relationship Id="rId2" Type="http://schemas.openxmlformats.org/officeDocument/2006/relationships/hyperlink" Target="https://www.kocpc.com.tw/archives/5577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hs.edu.tw/works/essay/2009/11/2009111415542289.pdf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BE7B50-BC92-4C6D-B01B-D17FB83B5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1215336"/>
            <a:ext cx="8791575" cy="1655762"/>
          </a:xfrm>
        </p:spPr>
        <p:txBody>
          <a:bodyPr/>
          <a:lstStyle/>
          <a:p>
            <a:pPr algn="ctr"/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網路安全期末報告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/>
            </a:r>
            <a:b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en-US" altLang="zh-TW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Avira </a:t>
            </a:r>
            <a:r>
              <a:rPr lang="en-US" altLang="zh-TW" sz="36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AntiVirus</a:t>
            </a:r>
            <a:endParaRPr lang="zh-TW" altLang="en-US" sz="3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DDE3880-832D-4D9E-B46A-B22B92CA0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8095" y="4582940"/>
            <a:ext cx="7209904" cy="1655762"/>
          </a:xfrm>
        </p:spPr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指導老師：陳志達</a:t>
            </a:r>
            <a:endParaRPr lang="en-US" altLang="zh-TW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組員：</a:t>
            </a:r>
            <a:r>
              <a:rPr lang="en-US" altLang="zh-TW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4A490128 </a:t>
            </a:r>
            <a:r>
              <a:rPr lang="zh-TW" altLang="en-US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鍾濠澤、</a:t>
            </a:r>
            <a:r>
              <a:rPr lang="en-US" altLang="zh-TW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4A490074 </a:t>
            </a:r>
            <a:r>
              <a:rPr lang="zh-TW" altLang="en-US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陳建廷</a:t>
            </a:r>
            <a:endParaRPr lang="en-US" altLang="zh-TW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        </a:t>
            </a:r>
            <a:r>
              <a:rPr lang="en-US" altLang="zh-TW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4A290093 </a:t>
            </a:r>
            <a:r>
              <a:rPr lang="zh-TW" altLang="en-US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林君耀、</a:t>
            </a:r>
            <a:r>
              <a:rPr lang="en-US" altLang="zh-TW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4A390907 </a:t>
            </a:r>
            <a:r>
              <a:rPr lang="zh-TW" altLang="zh-TW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李宥勤</a:t>
            </a:r>
            <a:endParaRPr lang="zh-TW" altLang="en-US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69829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3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3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3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基本介紹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84311" y="2780121"/>
            <a:ext cx="10018713" cy="3130486"/>
          </a:xfrm>
        </p:spPr>
        <p:txBody>
          <a:bodyPr>
            <a:noAutofit/>
          </a:bodyPr>
          <a:lstStyle/>
          <a:p>
            <a:pPr marL="0" indent="0" algn="just">
              <a:lnSpc>
                <a:spcPts val="4000"/>
              </a:lnSpc>
              <a:buNone/>
            </a:pP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Avira 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是來自德國所開發的防毒軟體，分別有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just">
              <a:lnSpc>
                <a:spcPts val="4000"/>
              </a:lnSpc>
              <a:buNone/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免費版與付費版，免費版主要是給個人和家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just">
              <a:lnSpc>
                <a:spcPts val="4000"/>
              </a:lnSpc>
              <a:buNone/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庭用戶使用，付費版主要給企業和專業用戶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just">
              <a:lnSpc>
                <a:spcPts val="4000"/>
              </a:lnSpc>
              <a:buNone/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使用，並且額外擁有免費版沒有的附加功能，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just">
              <a:lnSpc>
                <a:spcPts val="4000"/>
              </a:lnSpc>
              <a:buNone/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包括線上保護、網站保護、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Firewall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等功能。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9912" y="2438399"/>
            <a:ext cx="2863112" cy="28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29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Avira </a:t>
            </a:r>
            <a:r>
              <a:rPr lang="en-US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AntiVirus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的功能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病毒防護 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–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病毒、蠕蟲、木馬的防禦。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間諜軟體防護 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–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間諜程式、身份盜用的防禦。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Protection Cloud - 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雲端即時辦識並移除所有最新威脅。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郵件防護  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 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掃瞄郵件客戶端收發的郵件。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遊戲模式  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 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提高遊戲時性能、防止遊戲時防毒自動彈窗。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5954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Avira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的特色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硬體的需求度不高，所以消耗的硬體資源低。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使用介面較為簡單。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此防毒軟體提供的免費版使用期沒有限制。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病毒碼的更新快速。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1965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AVIRA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與其他防毒軟體的比較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7741495"/>
              </p:ext>
            </p:extLst>
          </p:nvPr>
        </p:nvGraphicFramePr>
        <p:xfrm>
          <a:off x="1677970" y="2139886"/>
          <a:ext cx="9624766" cy="39034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3384">
                  <a:extLst>
                    <a:ext uri="{9D8B030D-6E8A-4147-A177-3AD203B41FA5}">
                      <a16:colId xmlns:a16="http://schemas.microsoft.com/office/drawing/2014/main" val="387661180"/>
                    </a:ext>
                  </a:extLst>
                </a:gridCol>
                <a:gridCol w="1351897">
                  <a:extLst>
                    <a:ext uri="{9D8B030D-6E8A-4147-A177-3AD203B41FA5}">
                      <a16:colId xmlns:a16="http://schemas.microsoft.com/office/drawing/2014/main" val="3524667863"/>
                    </a:ext>
                  </a:extLst>
                </a:gridCol>
                <a:gridCol w="1351897">
                  <a:extLst>
                    <a:ext uri="{9D8B030D-6E8A-4147-A177-3AD203B41FA5}">
                      <a16:colId xmlns:a16="http://schemas.microsoft.com/office/drawing/2014/main" val="2137105353"/>
                    </a:ext>
                  </a:extLst>
                </a:gridCol>
                <a:gridCol w="1351897">
                  <a:extLst>
                    <a:ext uri="{9D8B030D-6E8A-4147-A177-3AD203B41FA5}">
                      <a16:colId xmlns:a16="http://schemas.microsoft.com/office/drawing/2014/main" val="2360870623"/>
                    </a:ext>
                  </a:extLst>
                </a:gridCol>
                <a:gridCol w="1351897">
                  <a:extLst>
                    <a:ext uri="{9D8B030D-6E8A-4147-A177-3AD203B41FA5}">
                      <a16:colId xmlns:a16="http://schemas.microsoft.com/office/drawing/2014/main" val="287443749"/>
                    </a:ext>
                  </a:extLst>
                </a:gridCol>
                <a:gridCol w="1351897">
                  <a:extLst>
                    <a:ext uri="{9D8B030D-6E8A-4147-A177-3AD203B41FA5}">
                      <a16:colId xmlns:a16="http://schemas.microsoft.com/office/drawing/2014/main" val="4004637390"/>
                    </a:ext>
                  </a:extLst>
                </a:gridCol>
                <a:gridCol w="1351897">
                  <a:extLst>
                    <a:ext uri="{9D8B030D-6E8A-4147-A177-3AD203B41FA5}">
                      <a16:colId xmlns:a16="http://schemas.microsoft.com/office/drawing/2014/main" val="2543493392"/>
                    </a:ext>
                  </a:extLst>
                </a:gridCol>
              </a:tblGrid>
              <a:tr h="894756">
                <a:tc>
                  <a:txBody>
                    <a:bodyPr/>
                    <a:lstStyle/>
                    <a:p>
                      <a:pPr marL="0" algn="r" defTabSz="457200" rtl="0" eaLnBrk="1" latinLnBrk="0" hangingPunct="1"/>
                      <a:r>
                        <a:rPr lang="zh-TW" altLang="en-US" sz="1800" kern="120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比較項目</a:t>
                      </a:r>
                      <a:endParaRPr lang="en-US" altLang="zh-TW" sz="1800" kern="1200" baseline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algn="l" defTabSz="457200" rtl="0" eaLnBrk="1" latinLnBrk="0" hangingPunct="1"/>
                      <a:endParaRPr lang="en-US" altLang="zh-TW" sz="1800" kern="1200" baseline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algn="l" defTabSz="457200" rtl="0" eaLnBrk="1" latinLnBrk="0" hangingPunct="1"/>
                      <a:r>
                        <a:rPr lang="zh-TW" altLang="en-US" sz="1800" kern="120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防毒軟體</a:t>
                      </a:r>
                      <a:endParaRPr lang="en-US" altLang="zh-TW" sz="1800" b="0" kern="1200" baseline="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資源的使用度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介面設計</a:t>
                      </a:r>
                    </a:p>
                    <a:p>
                      <a:pPr marL="0" algn="ctr" defTabSz="457200" rtl="0" eaLnBrk="1" latinLnBrk="0" hangingPunct="1"/>
                      <a:endParaRPr lang="zh-TW" altLang="en-US" sz="1800" b="0" kern="1200" baseline="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免費版</a:t>
                      </a:r>
                    </a:p>
                    <a:p>
                      <a:pPr marL="0" algn="ctr" defTabSz="457200" rtl="0" eaLnBrk="1" latinLnBrk="0" hangingPunct="1"/>
                      <a:endParaRPr lang="zh-TW" altLang="en-US" sz="1800" b="0" kern="1200" baseline="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價格</a:t>
                      </a:r>
                    </a:p>
                    <a:p>
                      <a:pPr marL="0" algn="ctr" defTabSz="457200" rtl="0" eaLnBrk="1" latinLnBrk="0" hangingPunct="1"/>
                      <a:endParaRPr lang="zh-TW" altLang="en-US" sz="1800" b="0" kern="1200" baseline="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zh-TW" altLang="en-US" sz="1800" kern="120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掃毒速度</a:t>
                      </a:r>
                      <a:endParaRPr lang="en-US" altLang="zh-TW" sz="1800" b="0" kern="1200" baseline="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zh-TW" altLang="en-US" sz="1800" kern="120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準確率</a:t>
                      </a:r>
                      <a:endParaRPr lang="en-US" altLang="zh-TW" sz="1800" b="0" kern="1200" baseline="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3584242"/>
                  </a:ext>
                </a:extLst>
              </a:tr>
              <a:tr h="99636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AVIRA</a:t>
                      </a:r>
                      <a:endParaRPr lang="zh-TW" altLang="en-US" sz="2400" b="0" baseline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zh-TW" altLang="en-US" sz="2400" kern="120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低</a:t>
                      </a:r>
                      <a:endParaRPr lang="zh-TW" altLang="en-US" sz="2400" b="0" kern="1200" baseline="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zh-TW" altLang="en-US" sz="2400" kern="120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簡單</a:t>
                      </a:r>
                      <a:endParaRPr lang="zh-TW" altLang="en-US" sz="2400" b="0" kern="1200" baseline="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zh-TW" altLang="en-US" sz="2400" kern="120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永久</a:t>
                      </a:r>
                      <a:endParaRPr lang="zh-TW" altLang="en-US" sz="2400" b="0" kern="1200" baseline="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zh-TW" altLang="en-US" sz="2400" kern="120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低</a:t>
                      </a:r>
                      <a:endParaRPr lang="zh-TW" altLang="en-US" sz="2400" b="0" kern="1200" baseline="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zh-TW" altLang="en-US" sz="2400" kern="120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快</a:t>
                      </a:r>
                      <a:endParaRPr lang="zh-TW" altLang="en-US" sz="2400" b="0" kern="1200" baseline="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zh-TW" altLang="en-US" sz="2400" kern="120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</a:t>
                      </a:r>
                      <a:r>
                        <a:rPr lang="en-US" altLang="zh-TW" sz="2400" kern="120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(99.1%)</a:t>
                      </a:r>
                      <a:endParaRPr lang="zh-TW" altLang="en-US" sz="2400" b="0" kern="1200" baseline="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8470886"/>
                  </a:ext>
                </a:extLst>
              </a:tr>
              <a:tr h="99636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卡巴斯基</a:t>
                      </a:r>
                      <a:endParaRPr lang="zh-TW" altLang="en-US" sz="2400" b="0" baseline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zh-TW" altLang="en-US" sz="2400" kern="120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</a:t>
                      </a:r>
                      <a:endParaRPr lang="zh-TW" altLang="en-US" sz="2400" b="0" kern="1200" baseline="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zh-TW" altLang="en-US" sz="2400" kern="120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一般</a:t>
                      </a:r>
                      <a:endParaRPr lang="zh-TW" altLang="en-US" sz="2400" b="0" kern="1200" baseline="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400" b="0" kern="1200" baseline="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30</a:t>
                      </a:r>
                      <a:r>
                        <a:rPr lang="zh-TW" altLang="en-US" sz="2400" b="0" kern="1200" baseline="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zh-TW" altLang="en-US" sz="2400" kern="120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</a:t>
                      </a:r>
                      <a:endParaRPr lang="zh-TW" altLang="en-US" sz="2400" b="0" kern="1200" baseline="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zh-TW" altLang="en-US" sz="2400" kern="120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中</a:t>
                      </a:r>
                      <a:endParaRPr lang="zh-TW" altLang="en-US" sz="2400" b="0" kern="1200" baseline="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zh-TW" altLang="en-US" sz="2400" kern="120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低</a:t>
                      </a:r>
                      <a:endParaRPr lang="en-US" altLang="zh-TW" sz="2400" kern="1200" baseline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algn="ctr" defTabSz="457200" rtl="0" eaLnBrk="1" latinLnBrk="0" hangingPunct="1"/>
                      <a:r>
                        <a:rPr lang="en-US" altLang="zh-TW" sz="2400" kern="120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(98.8%)</a:t>
                      </a:r>
                      <a:endParaRPr lang="zh-TW" altLang="en-US" sz="2400" b="0" kern="1200" baseline="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3407702"/>
                  </a:ext>
                </a:extLst>
              </a:tr>
              <a:tr h="99636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AVG</a:t>
                      </a:r>
                      <a:endParaRPr lang="zh-TW" altLang="en-US" sz="2400" b="0" baseline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zh-TW" altLang="en-US" sz="2400" kern="120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</a:t>
                      </a:r>
                      <a:endParaRPr lang="zh-TW" altLang="en-US" sz="2400" b="0" kern="1200" baseline="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zh-TW" altLang="en-US" sz="2400" kern="120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簡單</a:t>
                      </a:r>
                      <a:endParaRPr lang="zh-TW" altLang="en-US" sz="2400" b="0" kern="1200" baseline="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zh-TW" altLang="en-US" sz="2400" b="0" kern="1200" baseline="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一年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zh-TW" altLang="en-US" sz="2400" kern="120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中</a:t>
                      </a:r>
                      <a:endParaRPr lang="zh-TW" altLang="en-US" sz="2400" b="0" kern="1200" baseline="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zh-TW" altLang="en-US" sz="2400" kern="120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慢</a:t>
                      </a:r>
                      <a:endParaRPr lang="zh-TW" altLang="en-US" sz="2400" b="0" kern="1200" baseline="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zh-TW" altLang="en-US" sz="2400" kern="120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中</a:t>
                      </a:r>
                      <a:endParaRPr lang="en-US" altLang="zh-TW" sz="2400" kern="1200" baseline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algn="ctr" defTabSz="457200" rtl="0" eaLnBrk="1" latinLnBrk="0" hangingPunct="1"/>
                      <a:r>
                        <a:rPr lang="en-US" altLang="zh-TW" sz="2400" kern="120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(99.0%)</a:t>
                      </a:r>
                      <a:endParaRPr lang="zh-TW" altLang="en-US" sz="2400" b="0" kern="1200" baseline="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810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0928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"/>
                            </p:stCondLst>
                            <p:childTnLst>
                              <p:par>
                                <p:cTn id="21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AVIRA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產品組合間的比較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6319183"/>
              </p:ext>
            </p:extLst>
          </p:nvPr>
        </p:nvGraphicFramePr>
        <p:xfrm>
          <a:off x="1809946" y="2360814"/>
          <a:ext cx="9503678" cy="3619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1135">
                  <a:extLst>
                    <a:ext uri="{9D8B030D-6E8A-4147-A177-3AD203B41FA5}">
                      <a16:colId xmlns:a16="http://schemas.microsoft.com/office/drawing/2014/main" val="204519866"/>
                    </a:ext>
                  </a:extLst>
                </a:gridCol>
                <a:gridCol w="1586272">
                  <a:extLst>
                    <a:ext uri="{9D8B030D-6E8A-4147-A177-3AD203B41FA5}">
                      <a16:colId xmlns:a16="http://schemas.microsoft.com/office/drawing/2014/main" val="1218755628"/>
                    </a:ext>
                  </a:extLst>
                </a:gridCol>
                <a:gridCol w="1584430">
                  <a:extLst>
                    <a:ext uri="{9D8B030D-6E8A-4147-A177-3AD203B41FA5}">
                      <a16:colId xmlns:a16="http://schemas.microsoft.com/office/drawing/2014/main" val="188752262"/>
                    </a:ext>
                  </a:extLst>
                </a:gridCol>
                <a:gridCol w="1583947">
                  <a:extLst>
                    <a:ext uri="{9D8B030D-6E8A-4147-A177-3AD203B41FA5}">
                      <a16:colId xmlns:a16="http://schemas.microsoft.com/office/drawing/2014/main" val="1369160966"/>
                    </a:ext>
                  </a:extLst>
                </a:gridCol>
                <a:gridCol w="1583947">
                  <a:extLst>
                    <a:ext uri="{9D8B030D-6E8A-4147-A177-3AD203B41FA5}">
                      <a16:colId xmlns:a16="http://schemas.microsoft.com/office/drawing/2014/main" val="2531950427"/>
                    </a:ext>
                  </a:extLst>
                </a:gridCol>
                <a:gridCol w="1583947">
                  <a:extLst>
                    <a:ext uri="{9D8B030D-6E8A-4147-A177-3AD203B41FA5}">
                      <a16:colId xmlns:a16="http://schemas.microsoft.com/office/drawing/2014/main" val="1695787887"/>
                    </a:ext>
                  </a:extLst>
                </a:gridCol>
              </a:tblGrid>
              <a:tr h="839586"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    功能比較</a:t>
                      </a:r>
                      <a:endParaRPr lang="en-US" altLang="zh-TW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en-US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版本</a:t>
                      </a:r>
                    </a:p>
                  </a:txBody>
                  <a:tcPr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病毒防護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軟體更新程序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cap="all" dirty="0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PC</a:t>
                      </a:r>
                      <a:r>
                        <a:rPr lang="zh-TW" altLang="en-US" sz="1800" b="0" i="0" kern="1200" cap="all" dirty="0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速度和</a:t>
                      </a:r>
                      <a:endParaRPr lang="en-US" altLang="zh-TW" sz="1800" b="0" i="0" kern="1200" cap="all" dirty="0">
                        <a:solidFill>
                          <a:schemeClr val="lt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algn="ctr"/>
                      <a:r>
                        <a:rPr lang="zh-TW" altLang="en-US" sz="1800" b="0" i="0" kern="1200" cap="all" dirty="0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調整工具</a:t>
                      </a:r>
                      <a:endParaRPr lang="zh-TW" altLang="en-US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kern="1200" cap="all" dirty="0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虛擬專用網絡（</a:t>
                      </a:r>
                      <a:r>
                        <a:rPr lang="en-US" altLang="zh-TW" sz="1800" b="0" i="0" kern="1200" cap="all" dirty="0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VPN</a:t>
                      </a:r>
                      <a:r>
                        <a:rPr lang="zh-TW" altLang="en-US" sz="1800" b="0" i="0" kern="1200" cap="all" dirty="0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）</a:t>
                      </a:r>
                      <a:endParaRPr lang="zh-TW" altLang="en-US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價格</a:t>
                      </a:r>
                      <a:r>
                        <a:rPr lang="en-US" altLang="zh-TW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美元</a:t>
                      </a:r>
                      <a:r>
                        <a:rPr lang="en-US" altLang="zh-TW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年</a:t>
                      </a:r>
                      <a:r>
                        <a:rPr lang="en-US" altLang="zh-TW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3939286"/>
                  </a:ext>
                </a:extLst>
              </a:tr>
              <a:tr h="62729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Avira Free  Security</a:t>
                      </a:r>
                      <a:endParaRPr lang="zh-TW" altLang="en-US" sz="16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Wingdings 2" panose="05020102010507070707" pitchFamily="18" charset="2"/>
                        </a:rPr>
                        <a:t>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$0.00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5532950"/>
                  </a:ext>
                </a:extLst>
              </a:tr>
              <a:tr h="627295">
                <a:tc>
                  <a:txBody>
                    <a:bodyPr/>
                    <a:lstStyle/>
                    <a:p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Antivirus</a:t>
                      </a:r>
                      <a:r>
                        <a:rPr lang="zh-TW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endParaRPr lang="en-US" altLang="zh-TW" sz="1600" b="0" i="0" kern="1200" dirty="0">
                        <a:solidFill>
                          <a:schemeClr val="dk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Pro</a:t>
                      </a:r>
                      <a:endParaRPr lang="zh-TW" altLang="en-US" sz="16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Wingdings 2" panose="05020102010507070707" pitchFamily="18" charset="2"/>
                        </a:rPr>
                        <a:t>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$30.99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0152237"/>
                  </a:ext>
                </a:extLst>
              </a:tr>
              <a:tr h="627295">
                <a:tc>
                  <a:txBody>
                    <a:bodyPr/>
                    <a:lstStyle/>
                    <a:p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Internet Security </a:t>
                      </a:r>
                      <a:r>
                        <a:rPr lang="en-US" altLang="zh-TW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/>
                      </a:r>
                      <a:br>
                        <a:rPr lang="en-US" altLang="zh-TW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Suite</a:t>
                      </a:r>
                      <a:endParaRPr lang="zh-TW" altLang="en-US" sz="16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Wingdings 2" panose="05020102010507070707" pitchFamily="18" charset="2"/>
                        </a:rPr>
                        <a:t>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Wingdings 2" panose="05020102010507070707" pitchFamily="18" charset="2"/>
                        </a:rPr>
                        <a:t>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$46.99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0179479"/>
                  </a:ext>
                </a:extLst>
              </a:tr>
              <a:tr h="627295">
                <a:tc>
                  <a:txBody>
                    <a:bodyPr/>
                    <a:lstStyle/>
                    <a:p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Prime</a:t>
                      </a:r>
                      <a:endParaRPr lang="zh-TW" altLang="en-US" sz="16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Wingdings 2" panose="05020102010507070707" pitchFamily="18" charset="2"/>
                        </a:rPr>
                        <a:t>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Wingdings 2" panose="05020102010507070707" pitchFamily="18" charset="2"/>
                        </a:rPr>
                        <a:t>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Wingdings 2" panose="05020102010507070707" pitchFamily="18" charset="2"/>
                        </a:rPr>
                        <a:t>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Wingdings 2" panose="05020102010507070707" pitchFamily="18" charset="2"/>
                        </a:rPr>
                        <a:t>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$79.99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6829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3771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"/>
                            </p:stCondLst>
                            <p:childTnLst>
                              <p:par>
                                <p:cTn id="21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參考文獻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84310" y="2177935"/>
            <a:ext cx="10018713" cy="5095701"/>
          </a:xfrm>
        </p:spPr>
        <p:txBody>
          <a:bodyPr anchor="t">
            <a:noAutofit/>
          </a:bodyPr>
          <a:lstStyle/>
          <a:p>
            <a:r>
              <a:rPr lang="en-US" altLang="zh-TW" sz="24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Avira</a:t>
            </a:r>
            <a:r>
              <a:rPr lang="zh-TW" altLang="en-US" sz="24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簡介：</a:t>
            </a:r>
            <a:endParaRPr lang="en-US" altLang="zh-TW" sz="2400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400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hlinkClick r:id="rId2"/>
              </a:rPr>
              <a:t>https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  <a:hlinkClick r:id="rId2"/>
              </a:rPr>
              <a:t>://</a:t>
            </a:r>
            <a:r>
              <a:rPr lang="en-US" altLang="zh-TW" sz="2400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hlinkClick r:id="rId2"/>
              </a:rPr>
              <a:t>www.techbang.com/posts/12131-avira-free-antivirus-2013-old-free-antivirus</a:t>
            </a: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sz="24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維基百科：</a:t>
            </a:r>
            <a:endParaRPr lang="en-US" altLang="zh-TW" sz="2400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400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hlinkClick r:id="rId3"/>
              </a:rPr>
              <a:t>https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  <a:hlinkClick r:id="rId3"/>
              </a:rPr>
              <a:t>://zh.wikipedia.org/wiki/Avira_AntiVirus#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  <a:hlinkClick r:id="rId3"/>
              </a:rPr>
              <a:t>停止支援版本</a:t>
            </a: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sz="24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防毒軟體比較：</a:t>
            </a:r>
            <a:endParaRPr lang="en-US" altLang="zh-TW" sz="2400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400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hlinkClick r:id="rId4"/>
              </a:rPr>
              <a:t>http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  <a:hlinkClick r:id="rId4"/>
              </a:rPr>
              <a:t>://cvhuahua.pixnet.net/blog/post/27825891-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  <a:hlinkClick r:id="rId4"/>
              </a:rPr>
              <a:t>免費單機版防毒軟體比較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  <a:hlinkClick r:id="rId4"/>
              </a:rPr>
              <a:t>%EF%BC%9Anod32-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  <a:hlinkClick r:id="rId4"/>
              </a:rPr>
              <a:t>卡巴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  <a:hlinkClick r:id="rId4"/>
              </a:rPr>
              <a:t>-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  <a:hlinkClick r:id="rId4"/>
              </a:rPr>
              <a:t>小紅傘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  <a:hlinkClick r:id="rId4"/>
              </a:rPr>
              <a:t>-a</a:t>
            </a: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endParaRPr lang="en-US" altLang="zh-TW" sz="1800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9396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參考文獻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84310" y="2177935"/>
            <a:ext cx="10018713" cy="5095701"/>
          </a:xfrm>
        </p:spPr>
        <p:txBody>
          <a:bodyPr anchor="t">
            <a:noAutofit/>
          </a:bodyPr>
          <a:lstStyle/>
          <a:p>
            <a:r>
              <a:rPr lang="zh-TW" altLang="en-US" sz="24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個別軟體</a:t>
            </a:r>
            <a:r>
              <a:rPr lang="zh-TW" altLang="en-US" sz="24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評比：</a:t>
            </a:r>
          </a:p>
          <a:p>
            <a:pPr marL="0" indent="0">
              <a:buNone/>
            </a:pPr>
            <a:r>
              <a:rPr lang="en-US" altLang="zh-TW" sz="2400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hlinkClick r:id="rId2"/>
              </a:rPr>
              <a:t>https://www.kocpc.com.tw/archives/55778</a:t>
            </a:r>
            <a:endParaRPr lang="en-US" altLang="zh-TW" sz="2400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altLang="zh-TW" sz="24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Avira</a:t>
            </a:r>
            <a:r>
              <a:rPr lang="zh-TW" altLang="en-US" sz="24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官網：</a:t>
            </a:r>
            <a:endParaRPr lang="en-US" altLang="zh-TW" sz="2400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400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hlinkClick r:id="rId3"/>
              </a:rPr>
              <a:t>https://www.avira.com/zh-tw/buy-antivirus</a:t>
            </a:r>
            <a:endParaRPr lang="en-US" altLang="zh-TW" sz="2400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sz="24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掃毒準確率來源：</a:t>
            </a:r>
            <a:endParaRPr lang="en-US" altLang="zh-TW" sz="2400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400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hlinkClick r:id="rId4"/>
              </a:rPr>
              <a:t>http://www.shs.edu.tw/works/essay/2009/11/2009111415542289.pdf</a:t>
            </a:r>
            <a:endParaRPr lang="en-US" altLang="zh-TW" sz="2400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en-US" altLang="zh-TW" sz="2400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3509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557C37-670D-4440-8A58-6E66BD4A6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altLang="zh-TW" sz="6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THE</a:t>
            </a:r>
            <a:r>
              <a:rPr lang="zh-TW" altLang="en-US" sz="6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6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END</a:t>
            </a:r>
            <a:endParaRPr lang="zh-TW" altLang="en-US" sz="6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91615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視差">
  <a:themeElements>
    <a:clrScheme name="視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視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視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TM03457496[[fn=視差]]</Template>
  <TotalTime>746</TotalTime>
  <Words>380</Words>
  <Application>Microsoft Office PowerPoint</Application>
  <PresentationFormat>寬螢幕</PresentationFormat>
  <Paragraphs>95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Microsoft JhengHei</vt:lpstr>
      <vt:lpstr>Microsoft JhengHei</vt:lpstr>
      <vt:lpstr>Arial</vt:lpstr>
      <vt:lpstr>Corbel</vt:lpstr>
      <vt:lpstr>Times New Roman</vt:lpstr>
      <vt:lpstr>Wingdings 2</vt:lpstr>
      <vt:lpstr>視差</vt:lpstr>
      <vt:lpstr>網路安全期末報告 Avira AntiVirus</vt:lpstr>
      <vt:lpstr>基本介紹</vt:lpstr>
      <vt:lpstr>Avira AntiVirus的功能</vt:lpstr>
      <vt:lpstr>Avira的特色</vt:lpstr>
      <vt:lpstr>AVIRA與其他防毒軟體的比較</vt:lpstr>
      <vt:lpstr>AVIRA產品組合間的比較</vt:lpstr>
      <vt:lpstr>參考文獻</vt:lpstr>
      <vt:lpstr>參考文獻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網路安全期末報告 Avira AntiVirus</dc:title>
  <dc:creator>陳建廷</dc:creator>
  <cp:lastModifiedBy>stust</cp:lastModifiedBy>
  <cp:revision>71</cp:revision>
  <dcterms:created xsi:type="dcterms:W3CDTF">2018-05-30T07:35:30Z</dcterms:created>
  <dcterms:modified xsi:type="dcterms:W3CDTF">2018-06-15T03:56:17Z</dcterms:modified>
</cp:coreProperties>
</file>