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407BAF-2678-4F4E-AEE8-2B53D020B911}" v="6" dt="2021-12-11T16:39:30.563"/>
    <p1510:client id="{B06D86D3-B832-4551-9D86-9B8DF43968BB}" v="12" dt="2021-12-11T15:42:23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 Karasso" userId="09f35e24-f354-4704-aaea-22a87144cc62" providerId="ADAL" clId="{A7407BAF-2678-4F4E-AEE8-2B53D020B911}"/>
    <pc:docChg chg="modSld">
      <pc:chgData name="Shir Karasso" userId="09f35e24-f354-4704-aaea-22a87144cc62" providerId="ADAL" clId="{A7407BAF-2678-4F4E-AEE8-2B53D020B911}" dt="2021-12-11T16:39:30.563" v="5" actId="1076"/>
      <pc:docMkLst>
        <pc:docMk/>
      </pc:docMkLst>
      <pc:sldChg chg="addSp modSp">
        <pc:chgData name="Shir Karasso" userId="09f35e24-f354-4704-aaea-22a87144cc62" providerId="ADAL" clId="{A7407BAF-2678-4F4E-AEE8-2B53D020B911}" dt="2021-12-11T16:39:30.563" v="5" actId="1076"/>
        <pc:sldMkLst>
          <pc:docMk/>
          <pc:sldMk cId="972735926" sldId="263"/>
        </pc:sldMkLst>
        <pc:picChg chg="add mod">
          <ac:chgData name="Shir Karasso" userId="09f35e24-f354-4704-aaea-22a87144cc62" providerId="ADAL" clId="{A7407BAF-2678-4F4E-AEE8-2B53D020B911}" dt="2021-12-11T16:39:30.563" v="5" actId="1076"/>
          <ac:picMkLst>
            <pc:docMk/>
            <pc:sldMk cId="972735926" sldId="263"/>
            <ac:picMk id="1026" creationId="{B0FE9A57-C25F-4D51-B3CC-4A37DB5631D5}"/>
          </ac:picMkLst>
        </pc:picChg>
      </pc:sldChg>
    </pc:docChg>
  </pc:docChgLst>
  <pc:docChgLst>
    <pc:chgData name="Shir Karasso" userId="09f35e24-f354-4704-aaea-22a87144cc62" providerId="ADAL" clId="{B06D86D3-B832-4551-9D86-9B8DF43968BB}"/>
    <pc:docChg chg="custSel addSld modSld">
      <pc:chgData name="Shir Karasso" userId="09f35e24-f354-4704-aaea-22a87144cc62" providerId="ADAL" clId="{B06D86D3-B832-4551-9D86-9B8DF43968BB}" dt="2021-12-11T15:42:23.967" v="14" actId="1035"/>
      <pc:docMkLst>
        <pc:docMk/>
      </pc:docMkLst>
      <pc:sldChg chg="addSp delSp modSp new mod">
        <pc:chgData name="Shir Karasso" userId="09f35e24-f354-4704-aaea-22a87144cc62" providerId="ADAL" clId="{B06D86D3-B832-4551-9D86-9B8DF43968BB}" dt="2021-12-11T15:42:23.967" v="14" actId="1035"/>
        <pc:sldMkLst>
          <pc:docMk/>
          <pc:sldMk cId="1370448424" sldId="268"/>
        </pc:sldMkLst>
        <pc:spChg chg="del">
          <ac:chgData name="Shir Karasso" userId="09f35e24-f354-4704-aaea-22a87144cc62" providerId="ADAL" clId="{B06D86D3-B832-4551-9D86-9B8DF43968BB}" dt="2021-12-11T15:39:50.206" v="1" actId="478"/>
          <ac:spMkLst>
            <pc:docMk/>
            <pc:sldMk cId="1370448424" sldId="268"/>
            <ac:spMk id="2" creationId="{45CA456F-D16F-463E-9254-D524DB48328C}"/>
          </ac:spMkLst>
        </pc:spChg>
        <pc:spChg chg="del">
          <ac:chgData name="Shir Karasso" userId="09f35e24-f354-4704-aaea-22a87144cc62" providerId="ADAL" clId="{B06D86D3-B832-4551-9D86-9B8DF43968BB}" dt="2021-12-11T15:39:52.181" v="2" actId="478"/>
          <ac:spMkLst>
            <pc:docMk/>
            <pc:sldMk cId="1370448424" sldId="268"/>
            <ac:spMk id="3" creationId="{3A1A0868-169F-4A94-956F-3133EF3FF00A}"/>
          </ac:spMkLst>
        </pc:spChg>
        <pc:picChg chg="add del mod">
          <ac:chgData name="Shir Karasso" userId="09f35e24-f354-4704-aaea-22a87144cc62" providerId="ADAL" clId="{B06D86D3-B832-4551-9D86-9B8DF43968BB}" dt="2021-12-11T15:42:10.356" v="8" actId="478"/>
          <ac:picMkLst>
            <pc:docMk/>
            <pc:sldMk cId="1370448424" sldId="268"/>
            <ac:picMk id="10242" creationId="{96BA7DC8-BE06-4C86-AE2D-AC530DA2028B}"/>
          </ac:picMkLst>
        </pc:picChg>
        <pc:picChg chg="add mod">
          <ac:chgData name="Shir Karasso" userId="09f35e24-f354-4704-aaea-22a87144cc62" providerId="ADAL" clId="{B06D86D3-B832-4551-9D86-9B8DF43968BB}" dt="2021-12-11T15:42:23.967" v="14" actId="1035"/>
          <ac:picMkLst>
            <pc:docMk/>
            <pc:sldMk cId="1370448424" sldId="268"/>
            <ac:picMk id="10244" creationId="{CED78760-B486-450C-9642-50589790CA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9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0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5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0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1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12/11/2021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53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alpertron.com.ar/ECM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background red ribbon">
            <a:extLst>
              <a:ext uri="{FF2B5EF4-FFF2-40B4-BE49-F238E27FC236}">
                <a16:creationId xmlns:a16="http://schemas.microsoft.com/office/drawing/2014/main" id="{A7BA20D5-0ED1-46E4-8F6C-23977045F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48" r="-1" b="6260"/>
          <a:stretch/>
        </p:blipFill>
        <p:spPr>
          <a:xfrm>
            <a:off x="9489" y="1"/>
            <a:ext cx="12188952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2FE905-9DA2-4CD1-9B89-62F4CE75D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3644" y="1122363"/>
            <a:ext cx="7872701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CH3 – Crypto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B35BB-4CE5-49A1-8DA7-19E7E3CD9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#1</a:t>
            </a:r>
          </a:p>
        </p:txBody>
      </p:sp>
      <p:pic>
        <p:nvPicPr>
          <p:cNvPr id="1030" name="Picture 6" descr="Gravity Falls Happy Bill Cipher Sticker - Sticker Mania">
            <a:extLst>
              <a:ext uri="{FF2B5EF4-FFF2-40B4-BE49-F238E27FC236}">
                <a16:creationId xmlns:a16="http://schemas.microsoft.com/office/drawing/2014/main" id="{E15466A5-EFA7-4A54-85AE-FDA2170D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14" b="92334" l="9091" r="89773">
                        <a14:foregroundMark x1="31818" y1="52265" x2="64205" y2="52265"/>
                        <a14:foregroundMark x1="64205" y1="52265" x2="43182" y2="39024"/>
                        <a14:foregroundMark x1="43182" y1="39024" x2="31818" y2="52962"/>
                        <a14:foregroundMark x1="45455" y1="46690" x2="44886" y2="48084"/>
                        <a14:foregroundMark x1="44886" y1="48084" x2="42614" y2="51568"/>
                        <a14:foregroundMark x1="57386" y1="21951" x2="61364" y2="8014"/>
                        <a14:foregroundMark x1="44886" y1="90941" x2="48864" y2="92334"/>
                        <a14:foregroundMark x1="46591" y1="89547" x2="46591" y2="87456"/>
                        <a14:foregroundMark x1="60227" y1="46690" x2="59091" y2="40418"/>
                        <a14:foregroundMark x1="44886" y1="82578" x2="44886" y2="85714"/>
                        <a14:foregroundMark x1="36364" y1="73868" x2="36364" y2="78397"/>
                        <a14:foregroundMark x1="61364" y1="80139" x2="61932" y2="836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73" y="2271214"/>
            <a:ext cx="2599642" cy="423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51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82CC-1393-4848-A48B-237F1572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(9) Diffie-Hellman method: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G=337, N=1399, x=5, y=4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F973-0F2E-4132-B7AE-779963B8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Bob and Alice agree publicly on a prime modulus (N) and a generator (G).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Bob picks a private random value of x and Alice picks a private random value of 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 = G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 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 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Bob sends the value of b publicly to Alice, and Alice sends the value of a publicly to Bob.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= 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 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= b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 N</a:t>
            </a: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key value is 1,267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A9D97C-21E6-4C00-842D-38956B0454B1}"/>
              </a:ext>
            </a:extLst>
          </p:cNvPr>
          <p:cNvCxnSpPr/>
          <p:nvPr/>
        </p:nvCxnSpPr>
        <p:spPr>
          <a:xfrm>
            <a:off x="3582649" y="2863121"/>
            <a:ext cx="188876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62DB6B-4E13-4208-84C8-9DBFDBFBD20A}"/>
              </a:ext>
            </a:extLst>
          </p:cNvPr>
          <p:cNvCxnSpPr/>
          <p:nvPr/>
        </p:nvCxnSpPr>
        <p:spPr>
          <a:xfrm>
            <a:off x="3582648" y="4580319"/>
            <a:ext cx="188876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8DAAEC-96FF-49DC-9113-D397408C4E59}"/>
              </a:ext>
            </a:extLst>
          </p:cNvPr>
          <p:cNvSpPr txBox="1"/>
          <p:nvPr/>
        </p:nvSpPr>
        <p:spPr>
          <a:xfrm>
            <a:off x="5718746" y="2715292"/>
            <a:ext cx="440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 = 337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mod 1399 = 555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= 337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mod 1399 = 944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BDD8A-9A99-4F63-8E20-833F4D428AFD}"/>
              </a:ext>
            </a:extLst>
          </p:cNvPr>
          <p:cNvSpPr txBox="1"/>
          <p:nvPr/>
        </p:nvSpPr>
        <p:spPr>
          <a:xfrm>
            <a:off x="5951093" y="4312845"/>
            <a:ext cx="3942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 = 944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mod 1399 = 1267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 = 555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mod 1399 = 1267</a:t>
            </a:r>
          </a:p>
        </p:txBody>
      </p:sp>
    </p:spTree>
    <p:extLst>
      <p:ext uri="{BB962C8B-B14F-4D97-AF65-F5344CB8AC3E}">
        <p14:creationId xmlns:p14="http://schemas.microsoft.com/office/powerpoint/2010/main" val="74357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DC2-50DA-4C38-AACE-24BB76F8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(10) EX-OR cipher: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Word: simulator, Key: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slippy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B89300-E4F8-4DBE-8A27-34F224222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245131"/>
              </p:ext>
            </p:extLst>
          </p:nvPr>
        </p:nvGraphicFramePr>
        <p:xfrm>
          <a:off x="332280" y="1873771"/>
          <a:ext cx="11527440" cy="1402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744">
                  <a:extLst>
                    <a:ext uri="{9D8B030D-6E8A-4147-A177-3AD203B41FA5}">
                      <a16:colId xmlns:a16="http://schemas.microsoft.com/office/drawing/2014/main" val="2133143752"/>
                    </a:ext>
                  </a:extLst>
                </a:gridCol>
                <a:gridCol w="1152744">
                  <a:extLst>
                    <a:ext uri="{9D8B030D-6E8A-4147-A177-3AD203B41FA5}">
                      <a16:colId xmlns:a16="http://schemas.microsoft.com/office/drawing/2014/main" val="2667818236"/>
                    </a:ext>
                  </a:extLst>
                </a:gridCol>
                <a:gridCol w="1152744">
                  <a:extLst>
                    <a:ext uri="{9D8B030D-6E8A-4147-A177-3AD203B41FA5}">
                      <a16:colId xmlns:a16="http://schemas.microsoft.com/office/drawing/2014/main" val="1053127045"/>
                    </a:ext>
                  </a:extLst>
                </a:gridCol>
                <a:gridCol w="1152744">
                  <a:extLst>
                    <a:ext uri="{9D8B030D-6E8A-4147-A177-3AD203B41FA5}">
                      <a16:colId xmlns:a16="http://schemas.microsoft.com/office/drawing/2014/main" val="1202444785"/>
                    </a:ext>
                  </a:extLst>
                </a:gridCol>
                <a:gridCol w="1152744">
                  <a:extLst>
                    <a:ext uri="{9D8B030D-6E8A-4147-A177-3AD203B41FA5}">
                      <a16:colId xmlns:a16="http://schemas.microsoft.com/office/drawing/2014/main" val="3820517202"/>
                    </a:ext>
                  </a:extLst>
                </a:gridCol>
                <a:gridCol w="1152744">
                  <a:extLst>
                    <a:ext uri="{9D8B030D-6E8A-4147-A177-3AD203B41FA5}">
                      <a16:colId xmlns:a16="http://schemas.microsoft.com/office/drawing/2014/main" val="39682088"/>
                    </a:ext>
                  </a:extLst>
                </a:gridCol>
                <a:gridCol w="1152744">
                  <a:extLst>
                    <a:ext uri="{9D8B030D-6E8A-4147-A177-3AD203B41FA5}">
                      <a16:colId xmlns:a16="http://schemas.microsoft.com/office/drawing/2014/main" val="310761047"/>
                    </a:ext>
                  </a:extLst>
                </a:gridCol>
                <a:gridCol w="1152744">
                  <a:extLst>
                    <a:ext uri="{9D8B030D-6E8A-4147-A177-3AD203B41FA5}">
                      <a16:colId xmlns:a16="http://schemas.microsoft.com/office/drawing/2014/main" val="2676059756"/>
                    </a:ext>
                  </a:extLst>
                </a:gridCol>
                <a:gridCol w="1152744">
                  <a:extLst>
                    <a:ext uri="{9D8B030D-6E8A-4147-A177-3AD203B41FA5}">
                      <a16:colId xmlns:a16="http://schemas.microsoft.com/office/drawing/2014/main" val="955035012"/>
                    </a:ext>
                  </a:extLst>
                </a:gridCol>
                <a:gridCol w="1152744">
                  <a:extLst>
                    <a:ext uri="{9D8B030D-6E8A-4147-A177-3AD203B41FA5}">
                      <a16:colId xmlns:a16="http://schemas.microsoft.com/office/drawing/2014/main" val="1553555471"/>
                    </a:ext>
                  </a:extLst>
                </a:gridCol>
              </a:tblGrid>
              <a:tr h="4047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Simulator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01110011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01101001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01101101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01110101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01101100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01100001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01110100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01101111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01110010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985968"/>
                  </a:ext>
                </a:extLst>
              </a:tr>
              <a:tr h="351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Slippy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01110011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01101100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01101001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01110000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01110000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01111001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298158"/>
                  </a:ext>
                </a:extLst>
              </a:tr>
              <a:tr h="342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EX-OR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00000000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00000101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00000101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00011100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00011000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301638"/>
                  </a:ext>
                </a:extLst>
              </a:tr>
              <a:tr h="3038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0     0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0     5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0     4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0     5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  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1     8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33632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C7695A-1FD0-45F5-B399-D2D79612E87D}"/>
              </a:ext>
            </a:extLst>
          </p:cNvPr>
          <p:cNvCxnSpPr/>
          <p:nvPr/>
        </p:nvCxnSpPr>
        <p:spPr>
          <a:xfrm>
            <a:off x="5561351" y="3429000"/>
            <a:ext cx="0" cy="11579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3CF6B0-C573-4D15-B8D4-65A9227E5A9C}"/>
              </a:ext>
            </a:extLst>
          </p:cNvPr>
          <p:cNvSpPr txBox="1"/>
          <p:nvPr/>
        </p:nvSpPr>
        <p:spPr>
          <a:xfrm>
            <a:off x="2428407" y="4386020"/>
            <a:ext cx="626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The answer is: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 0 0 5 0 4 0 5 1 c 1 8</a:t>
            </a:r>
          </a:p>
        </p:txBody>
      </p:sp>
    </p:spTree>
    <p:extLst>
      <p:ext uri="{BB962C8B-B14F-4D97-AF65-F5344CB8AC3E}">
        <p14:creationId xmlns:p14="http://schemas.microsoft.com/office/powerpoint/2010/main" val="266366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1804-6F08-44B2-B431-1271B6E7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(11) RSA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817D-0D0B-4E29-B430-035EE5D7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Find p and q by using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alpertron.com.ar/ECM.HTM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63500" indent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 = 670302131471996423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63500" indent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 = 1038377600413143589</a:t>
            </a:r>
          </a:p>
          <a:p>
            <a:pPr marL="0" marR="63500" indent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Calculate T =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(p-1)*(q-1)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696026718829707139525335523308242136</a:t>
            </a:r>
          </a:p>
          <a:p>
            <a:r>
              <a:rPr 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Find d using the equation </a:t>
            </a:r>
            <a:r>
              <a:rPr lang="en-US" sz="1800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(e*d) mod T = 1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(65537*d) mod </a:t>
            </a:r>
            <a:r>
              <a:rPr lang="en-US" sz="18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696026718829707139525335523308242136 = 1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 = 627132425147538132489602249894741873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Calculate </a:t>
            </a:r>
            <a:r>
              <a:rPr lang="en-US" sz="1800" i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cipher</a:t>
            </a:r>
            <a:r>
              <a:rPr lang="en-US" sz="1800" i="1" baseline="30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mod 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6255639640170097520001174621866023^</a:t>
            </a:r>
            <a:r>
              <a:rPr 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627132425147538132489602249894741873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696026718829707141234015255193382147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1403</a:t>
            </a: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48C60-1FDB-4B21-B6A9-37BE3980964E}"/>
              </a:ext>
            </a:extLst>
          </p:cNvPr>
          <p:cNvSpPr txBox="1"/>
          <p:nvPr/>
        </p:nvSpPr>
        <p:spPr>
          <a:xfrm>
            <a:off x="4648200" y="365125"/>
            <a:ext cx="6324600" cy="1649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 marR="635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e:	65537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00" marR="635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N:	696026718829707141234015255193382147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00" marR="635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Cipher:	6255639640170097520001174621866023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2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CED78760-B486-450C-9642-50589790C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721" y="805202"/>
            <a:ext cx="5421426" cy="542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4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A755-56A7-41C7-8D64-CB494E21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en-US" sz="54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%68%61%69%72 </a:t>
            </a:r>
            <a:br>
              <a:rPr lang="en-US" sz="54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44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(ASCII coding)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C332-0A40-462E-9450-DFB3D9A88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13" y="1900575"/>
            <a:ext cx="11602387" cy="4351338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 (%61) b (%62) c (%63) d (%64) e (%65) f (%66) g (%67) h (%68) </a:t>
            </a:r>
            <a:r>
              <a:rPr lang="en-US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(%69)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j (%6A) k (%6B) l (%6C) m (%6D) n (%6E) o (%6F) p (%70) q (%71) r (%72)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 (%73) t (%74) u (%75) v (%76) w (%77) x (%78) y (%79) z (%80) SPACE (%20)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%68 = h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%61 = a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%69 =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%72 = r</a:t>
            </a:r>
          </a:p>
        </p:txBody>
      </p:sp>
      <p:pic>
        <p:nvPicPr>
          <p:cNvPr id="2052" name="Picture 4" descr="Maybe I just make it Look easy - MR bean | Meme Generator">
            <a:extLst>
              <a:ext uri="{FF2B5EF4-FFF2-40B4-BE49-F238E27FC236}">
                <a16:creationId xmlns:a16="http://schemas.microsoft.com/office/drawing/2014/main" id="{327ED7DC-B4DD-475C-BB39-1E8062259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016" y="3747541"/>
            <a:ext cx="2745334" cy="27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06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2DBD-26CD-4A6F-A441-F874A0DB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679" y="229146"/>
            <a:ext cx="1065911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he-IL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Braille cipher: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C79A-9E5D-4850-BD44-58D13F10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107" y="2938482"/>
            <a:ext cx="7481548" cy="1457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E       n       c        r       y       p        t</a:t>
            </a:r>
          </a:p>
        </p:txBody>
      </p:sp>
      <p:pic>
        <p:nvPicPr>
          <p:cNvPr id="3094" name="image2.jpg">
            <a:extLst>
              <a:ext uri="{FF2B5EF4-FFF2-40B4-BE49-F238E27FC236}">
                <a16:creationId xmlns:a16="http://schemas.microsoft.com/office/drawing/2014/main" id="{D5422329-176C-44CC-B474-2C02BD4C4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86" y="210902"/>
            <a:ext cx="1127125" cy="150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3" name="image1.jpg">
            <a:extLst>
              <a:ext uri="{FF2B5EF4-FFF2-40B4-BE49-F238E27FC236}">
                <a16:creationId xmlns:a16="http://schemas.microsoft.com/office/drawing/2014/main" id="{3A2F6B8C-D261-4798-AA5A-FEC27DB49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065" y="132223"/>
            <a:ext cx="1050394" cy="15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image5.jpg">
            <a:extLst>
              <a:ext uri="{FF2B5EF4-FFF2-40B4-BE49-F238E27FC236}">
                <a16:creationId xmlns:a16="http://schemas.microsoft.com/office/drawing/2014/main" id="{C1DD32D7-F718-4574-9ECF-01994243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80" y="160744"/>
            <a:ext cx="1189038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image6.jpg">
            <a:extLst>
              <a:ext uri="{FF2B5EF4-FFF2-40B4-BE49-F238E27FC236}">
                <a16:creationId xmlns:a16="http://schemas.microsoft.com/office/drawing/2014/main" id="{E93C8151-4D32-42DD-9358-FE796BA6E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846" y="132223"/>
            <a:ext cx="1123602" cy="160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image4.jpg">
            <a:extLst>
              <a:ext uri="{FF2B5EF4-FFF2-40B4-BE49-F238E27FC236}">
                <a16:creationId xmlns:a16="http://schemas.microsoft.com/office/drawing/2014/main" id="{2DAFE559-9DE8-464D-997F-617AD8A06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08" y="165901"/>
            <a:ext cx="1131045" cy="15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image3.jpg">
            <a:extLst>
              <a:ext uri="{FF2B5EF4-FFF2-40B4-BE49-F238E27FC236}">
                <a16:creationId xmlns:a16="http://schemas.microsoft.com/office/drawing/2014/main" id="{913EE50C-EC03-4758-9D81-C074F2A1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17" y="106796"/>
            <a:ext cx="1088998" cy="160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image7.jpg">
            <a:extLst>
              <a:ext uri="{FF2B5EF4-FFF2-40B4-BE49-F238E27FC236}">
                <a16:creationId xmlns:a16="http://schemas.microsoft.com/office/drawing/2014/main" id="{EAAE02FC-796E-4CAE-82B8-A2AD605E5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557" y="116344"/>
            <a:ext cx="1080443" cy="157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5">
            <a:extLst>
              <a:ext uri="{FF2B5EF4-FFF2-40B4-BE49-F238E27FC236}">
                <a16:creationId xmlns:a16="http://schemas.microsoft.com/office/drawing/2014/main" id="{3F0BE5EE-6586-4509-8890-F1F9E8895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41211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99D776CA-A7A0-4B26-9EDF-E1DDA58A1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6832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5E9EB379-E4AE-486D-BAE2-372625E3A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738187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8">
            <a:extLst>
              <a:ext uri="{FF2B5EF4-FFF2-40B4-BE49-F238E27FC236}">
                <a16:creationId xmlns:a16="http://schemas.microsoft.com/office/drawing/2014/main" id="{3F54135D-E1EA-4142-859E-24F37B8A5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9012238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id="{63239C08-CAA5-4AAE-AEE2-1353B022D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10764838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0">
            <a:extLst>
              <a:ext uri="{FF2B5EF4-FFF2-40B4-BE49-F238E27FC236}">
                <a16:creationId xmlns:a16="http://schemas.microsoft.com/office/drawing/2014/main" id="{8750E061-2669-4E0F-A378-663424B48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12463463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6" name="image9.png">
            <a:extLst>
              <a:ext uri="{FF2B5EF4-FFF2-40B4-BE49-F238E27FC236}">
                <a16:creationId xmlns:a16="http://schemas.microsoft.com/office/drawing/2014/main" id="{C37861E3-D9AF-45D7-8E85-76B87D26FC0E}"/>
              </a:ext>
            </a:extLst>
          </p:cNvPr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63500" y="4104819"/>
            <a:ext cx="5583373" cy="2676121"/>
          </a:xfrm>
          <a:prstGeom prst="rect">
            <a:avLst/>
          </a:prstGeom>
          <a:ln/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BE1D46-B761-46FF-9215-FD89C1FDECA2}"/>
              </a:ext>
            </a:extLst>
          </p:cNvPr>
          <p:cNvCxnSpPr>
            <a:cxnSpLocks/>
          </p:cNvCxnSpPr>
          <p:nvPr/>
        </p:nvCxnSpPr>
        <p:spPr>
          <a:xfrm>
            <a:off x="5083310" y="1825625"/>
            <a:ext cx="0" cy="99252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04220D-E461-4C12-ADDB-55D297CD9A4B}"/>
              </a:ext>
            </a:extLst>
          </p:cNvPr>
          <p:cNvCxnSpPr>
            <a:cxnSpLocks/>
          </p:cNvCxnSpPr>
          <p:nvPr/>
        </p:nvCxnSpPr>
        <p:spPr>
          <a:xfrm>
            <a:off x="6178633" y="1841956"/>
            <a:ext cx="0" cy="99252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161F10-0DB3-436D-9705-8601A9F9C478}"/>
              </a:ext>
            </a:extLst>
          </p:cNvPr>
          <p:cNvCxnSpPr>
            <a:cxnSpLocks/>
          </p:cNvCxnSpPr>
          <p:nvPr/>
        </p:nvCxnSpPr>
        <p:spPr>
          <a:xfrm>
            <a:off x="7316781" y="1825625"/>
            <a:ext cx="0" cy="99252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2B01EB-B7B5-46A5-868D-0351478EED5E}"/>
              </a:ext>
            </a:extLst>
          </p:cNvPr>
          <p:cNvCxnSpPr>
            <a:cxnSpLocks/>
          </p:cNvCxnSpPr>
          <p:nvPr/>
        </p:nvCxnSpPr>
        <p:spPr>
          <a:xfrm>
            <a:off x="8367227" y="1841956"/>
            <a:ext cx="0" cy="99252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3F0D92-6EAE-46AC-A171-F5FB79AB4463}"/>
              </a:ext>
            </a:extLst>
          </p:cNvPr>
          <p:cNvCxnSpPr>
            <a:cxnSpLocks/>
          </p:cNvCxnSpPr>
          <p:nvPr/>
        </p:nvCxnSpPr>
        <p:spPr>
          <a:xfrm>
            <a:off x="9418814" y="1841956"/>
            <a:ext cx="0" cy="99252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B02672-029C-4842-A0BA-1B9A7D3BD5B4}"/>
              </a:ext>
            </a:extLst>
          </p:cNvPr>
          <p:cNvCxnSpPr>
            <a:cxnSpLocks/>
          </p:cNvCxnSpPr>
          <p:nvPr/>
        </p:nvCxnSpPr>
        <p:spPr>
          <a:xfrm>
            <a:off x="10461220" y="1841956"/>
            <a:ext cx="0" cy="99252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AE5F6E-9A55-421D-9D9C-2455FFF47830}"/>
              </a:ext>
            </a:extLst>
          </p:cNvPr>
          <p:cNvCxnSpPr>
            <a:cxnSpLocks/>
          </p:cNvCxnSpPr>
          <p:nvPr/>
        </p:nvCxnSpPr>
        <p:spPr>
          <a:xfrm>
            <a:off x="11609387" y="1841956"/>
            <a:ext cx="0" cy="99252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05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BB62-86A8-4D42-A712-4FDD3B75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The gold bug cipher: </a:t>
            </a:r>
            <a:r>
              <a:rPr lang="en-US" sz="5400" b="1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*‡(]5: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18A9-A068-4FD8-B2DD-F83AEEFD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63500" indent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solidFill>
                  <a:srgbClr val="333333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The mapping is:</a:t>
            </a:r>
            <a:endParaRPr lang="he-IL" sz="1800" u="sng" dirty="0">
              <a:solidFill>
                <a:srgbClr val="333333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63500" indent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solidFill>
                <a:srgbClr val="333333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63500" indent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solidFill>
                <a:srgbClr val="333333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63500" indent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solidFill>
                <a:srgbClr val="333333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63500" indent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rgbClr val="333333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marR="63500" indent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solidFill>
                  <a:srgbClr val="333333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Example:</a:t>
            </a:r>
          </a:p>
          <a:p>
            <a:pPr marL="63500" marR="635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5 - A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00" marR="635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3‡‡†   - good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00" marR="635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305))  - glass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00" marR="635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6*     - in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00" marR="635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;48    - the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63500" indent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solidFill>
                <a:srgbClr val="333333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3C8A71-2973-4149-9B02-005E2775C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394130"/>
              </p:ext>
            </p:extLst>
          </p:nvPr>
        </p:nvGraphicFramePr>
        <p:xfrm>
          <a:off x="777238" y="2248092"/>
          <a:ext cx="7797132" cy="1325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755">
                  <a:extLst>
                    <a:ext uri="{9D8B030D-6E8A-4147-A177-3AD203B41FA5}">
                      <a16:colId xmlns:a16="http://schemas.microsoft.com/office/drawing/2014/main" val="3189907008"/>
                    </a:ext>
                  </a:extLst>
                </a:gridCol>
                <a:gridCol w="310755">
                  <a:extLst>
                    <a:ext uri="{9D8B030D-6E8A-4147-A177-3AD203B41FA5}">
                      <a16:colId xmlns:a16="http://schemas.microsoft.com/office/drawing/2014/main" val="3306192900"/>
                    </a:ext>
                  </a:extLst>
                </a:gridCol>
                <a:gridCol w="282505">
                  <a:extLst>
                    <a:ext uri="{9D8B030D-6E8A-4147-A177-3AD203B41FA5}">
                      <a16:colId xmlns:a16="http://schemas.microsoft.com/office/drawing/2014/main" val="1027417158"/>
                    </a:ext>
                  </a:extLst>
                </a:gridCol>
                <a:gridCol w="310755">
                  <a:extLst>
                    <a:ext uri="{9D8B030D-6E8A-4147-A177-3AD203B41FA5}">
                      <a16:colId xmlns:a16="http://schemas.microsoft.com/office/drawing/2014/main" val="1865772876"/>
                    </a:ext>
                  </a:extLst>
                </a:gridCol>
                <a:gridCol w="310755">
                  <a:extLst>
                    <a:ext uri="{9D8B030D-6E8A-4147-A177-3AD203B41FA5}">
                      <a16:colId xmlns:a16="http://schemas.microsoft.com/office/drawing/2014/main" val="2757159951"/>
                    </a:ext>
                  </a:extLst>
                </a:gridCol>
                <a:gridCol w="310755">
                  <a:extLst>
                    <a:ext uri="{9D8B030D-6E8A-4147-A177-3AD203B41FA5}">
                      <a16:colId xmlns:a16="http://schemas.microsoft.com/office/drawing/2014/main" val="1867636281"/>
                    </a:ext>
                  </a:extLst>
                </a:gridCol>
                <a:gridCol w="282505">
                  <a:extLst>
                    <a:ext uri="{9D8B030D-6E8A-4147-A177-3AD203B41FA5}">
                      <a16:colId xmlns:a16="http://schemas.microsoft.com/office/drawing/2014/main" val="1346333141"/>
                    </a:ext>
                  </a:extLst>
                </a:gridCol>
                <a:gridCol w="310755">
                  <a:extLst>
                    <a:ext uri="{9D8B030D-6E8A-4147-A177-3AD203B41FA5}">
                      <a16:colId xmlns:a16="http://schemas.microsoft.com/office/drawing/2014/main" val="1988563640"/>
                    </a:ext>
                  </a:extLst>
                </a:gridCol>
                <a:gridCol w="310755">
                  <a:extLst>
                    <a:ext uri="{9D8B030D-6E8A-4147-A177-3AD203B41FA5}">
                      <a16:colId xmlns:a16="http://schemas.microsoft.com/office/drawing/2014/main" val="2126743245"/>
                    </a:ext>
                  </a:extLst>
                </a:gridCol>
                <a:gridCol w="226003">
                  <a:extLst>
                    <a:ext uri="{9D8B030D-6E8A-4147-A177-3AD203B41FA5}">
                      <a16:colId xmlns:a16="http://schemas.microsoft.com/office/drawing/2014/main" val="3572816881"/>
                    </a:ext>
                  </a:extLst>
                </a:gridCol>
                <a:gridCol w="282505">
                  <a:extLst>
                    <a:ext uri="{9D8B030D-6E8A-4147-A177-3AD203B41FA5}">
                      <a16:colId xmlns:a16="http://schemas.microsoft.com/office/drawing/2014/main" val="3357099314"/>
                    </a:ext>
                  </a:extLst>
                </a:gridCol>
                <a:gridCol w="310755">
                  <a:extLst>
                    <a:ext uri="{9D8B030D-6E8A-4147-A177-3AD203B41FA5}">
                      <a16:colId xmlns:a16="http://schemas.microsoft.com/office/drawing/2014/main" val="2161669806"/>
                    </a:ext>
                  </a:extLst>
                </a:gridCol>
                <a:gridCol w="395508">
                  <a:extLst>
                    <a:ext uri="{9D8B030D-6E8A-4147-A177-3AD203B41FA5}">
                      <a16:colId xmlns:a16="http://schemas.microsoft.com/office/drawing/2014/main" val="318745261"/>
                    </a:ext>
                  </a:extLst>
                </a:gridCol>
                <a:gridCol w="310755">
                  <a:extLst>
                    <a:ext uri="{9D8B030D-6E8A-4147-A177-3AD203B41FA5}">
                      <a16:colId xmlns:a16="http://schemas.microsoft.com/office/drawing/2014/main" val="2809966315"/>
                    </a:ext>
                  </a:extLst>
                </a:gridCol>
                <a:gridCol w="310755">
                  <a:extLst>
                    <a:ext uri="{9D8B030D-6E8A-4147-A177-3AD203B41FA5}">
                      <a16:colId xmlns:a16="http://schemas.microsoft.com/office/drawing/2014/main" val="1440024010"/>
                    </a:ext>
                  </a:extLst>
                </a:gridCol>
                <a:gridCol w="310755">
                  <a:extLst>
                    <a:ext uri="{9D8B030D-6E8A-4147-A177-3AD203B41FA5}">
                      <a16:colId xmlns:a16="http://schemas.microsoft.com/office/drawing/2014/main" val="1363327956"/>
                    </a:ext>
                  </a:extLst>
                </a:gridCol>
                <a:gridCol w="310755">
                  <a:extLst>
                    <a:ext uri="{9D8B030D-6E8A-4147-A177-3AD203B41FA5}">
                      <a16:colId xmlns:a16="http://schemas.microsoft.com/office/drawing/2014/main" val="3256268290"/>
                    </a:ext>
                  </a:extLst>
                </a:gridCol>
                <a:gridCol w="254255">
                  <a:extLst>
                    <a:ext uri="{9D8B030D-6E8A-4147-A177-3AD203B41FA5}">
                      <a16:colId xmlns:a16="http://schemas.microsoft.com/office/drawing/2014/main" val="1968237034"/>
                    </a:ext>
                  </a:extLst>
                </a:gridCol>
                <a:gridCol w="282505">
                  <a:extLst>
                    <a:ext uri="{9D8B030D-6E8A-4147-A177-3AD203B41FA5}">
                      <a16:colId xmlns:a16="http://schemas.microsoft.com/office/drawing/2014/main" val="2392289879"/>
                    </a:ext>
                  </a:extLst>
                </a:gridCol>
                <a:gridCol w="254255">
                  <a:extLst>
                    <a:ext uri="{9D8B030D-6E8A-4147-A177-3AD203B41FA5}">
                      <a16:colId xmlns:a16="http://schemas.microsoft.com/office/drawing/2014/main" val="2391927735"/>
                    </a:ext>
                  </a:extLst>
                </a:gridCol>
                <a:gridCol w="310755">
                  <a:extLst>
                    <a:ext uri="{9D8B030D-6E8A-4147-A177-3AD203B41FA5}">
                      <a16:colId xmlns:a16="http://schemas.microsoft.com/office/drawing/2014/main" val="2098318188"/>
                    </a:ext>
                  </a:extLst>
                </a:gridCol>
                <a:gridCol w="282505">
                  <a:extLst>
                    <a:ext uri="{9D8B030D-6E8A-4147-A177-3AD203B41FA5}">
                      <a16:colId xmlns:a16="http://schemas.microsoft.com/office/drawing/2014/main" val="1966333135"/>
                    </a:ext>
                  </a:extLst>
                </a:gridCol>
                <a:gridCol w="367256">
                  <a:extLst>
                    <a:ext uri="{9D8B030D-6E8A-4147-A177-3AD203B41FA5}">
                      <a16:colId xmlns:a16="http://schemas.microsoft.com/office/drawing/2014/main" val="691353953"/>
                    </a:ext>
                  </a:extLst>
                </a:gridCol>
                <a:gridCol w="282505">
                  <a:extLst>
                    <a:ext uri="{9D8B030D-6E8A-4147-A177-3AD203B41FA5}">
                      <a16:colId xmlns:a16="http://schemas.microsoft.com/office/drawing/2014/main" val="1962489159"/>
                    </a:ext>
                  </a:extLst>
                </a:gridCol>
                <a:gridCol w="282505">
                  <a:extLst>
                    <a:ext uri="{9D8B030D-6E8A-4147-A177-3AD203B41FA5}">
                      <a16:colId xmlns:a16="http://schemas.microsoft.com/office/drawing/2014/main" val="1249627185"/>
                    </a:ext>
                  </a:extLst>
                </a:gridCol>
                <a:gridCol w="282505">
                  <a:extLst>
                    <a:ext uri="{9D8B030D-6E8A-4147-A177-3AD203B41FA5}">
                      <a16:colId xmlns:a16="http://schemas.microsoft.com/office/drawing/2014/main" val="654431797"/>
                    </a:ext>
                  </a:extLst>
                </a:gridCol>
              </a:tblGrid>
              <a:tr h="6627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46997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†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‡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¶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¢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2919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D8F928-6B1C-48D5-9A2E-82819B2B88B8}"/>
              </a:ext>
            </a:extLst>
          </p:cNvPr>
          <p:cNvSpPr txBox="1"/>
          <p:nvPr/>
        </p:nvSpPr>
        <p:spPr>
          <a:xfrm>
            <a:off x="3602738" y="4053061"/>
            <a:ext cx="647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The answer is: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5E141C-E88F-4066-83E2-0E99CD9F8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39786"/>
              </p:ext>
            </p:extLst>
          </p:nvPr>
        </p:nvGraphicFramePr>
        <p:xfrm>
          <a:off x="4175932" y="4489861"/>
          <a:ext cx="2663782" cy="1234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794">
                  <a:extLst>
                    <a:ext uri="{9D8B030D-6E8A-4147-A177-3AD203B41FA5}">
                      <a16:colId xmlns:a16="http://schemas.microsoft.com/office/drawing/2014/main" val="1498317883"/>
                    </a:ext>
                  </a:extLst>
                </a:gridCol>
                <a:gridCol w="450794">
                  <a:extLst>
                    <a:ext uri="{9D8B030D-6E8A-4147-A177-3AD203B41FA5}">
                      <a16:colId xmlns:a16="http://schemas.microsoft.com/office/drawing/2014/main" val="3687355923"/>
                    </a:ext>
                  </a:extLst>
                </a:gridCol>
                <a:gridCol w="409812">
                  <a:extLst>
                    <a:ext uri="{9D8B030D-6E8A-4147-A177-3AD203B41FA5}">
                      <a16:colId xmlns:a16="http://schemas.microsoft.com/office/drawing/2014/main" val="930264982"/>
                    </a:ext>
                  </a:extLst>
                </a:gridCol>
                <a:gridCol w="450794">
                  <a:extLst>
                    <a:ext uri="{9D8B030D-6E8A-4147-A177-3AD203B41FA5}">
                      <a16:colId xmlns:a16="http://schemas.microsoft.com/office/drawing/2014/main" val="3375551697"/>
                    </a:ext>
                  </a:extLst>
                </a:gridCol>
                <a:gridCol w="450794">
                  <a:extLst>
                    <a:ext uri="{9D8B030D-6E8A-4147-A177-3AD203B41FA5}">
                      <a16:colId xmlns:a16="http://schemas.microsoft.com/office/drawing/2014/main" val="3679604477"/>
                    </a:ext>
                  </a:extLst>
                </a:gridCol>
                <a:gridCol w="450794">
                  <a:extLst>
                    <a:ext uri="{9D8B030D-6E8A-4147-A177-3AD203B41FA5}">
                      <a16:colId xmlns:a16="http://schemas.microsoft.com/office/drawing/2014/main" val="79040599"/>
                    </a:ext>
                  </a:extLst>
                </a:gridCol>
              </a:tblGrid>
              <a:tr h="54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>
                          <a:effectLst/>
                        </a:rPr>
                        <a:t>n</a:t>
                      </a:r>
                      <a:endParaRPr lang="en-US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>
                          <a:effectLst/>
                        </a:rPr>
                        <a:t>o</a:t>
                      </a:r>
                      <a:endParaRPr lang="en-US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effectLst/>
                        </a:rPr>
                        <a:t>r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>
                          <a:effectLst/>
                        </a:rPr>
                        <a:t>w</a:t>
                      </a:r>
                      <a:endParaRPr lang="en-US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effectLst/>
                        </a:rPr>
                        <a:t>a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>
                          <a:effectLst/>
                        </a:rPr>
                        <a:t>y</a:t>
                      </a:r>
                      <a:endParaRPr lang="en-US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951573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>
                          <a:effectLst/>
                        </a:rPr>
                        <a:t>*</a:t>
                      </a:r>
                      <a:endParaRPr lang="en-US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>
                          <a:effectLst/>
                        </a:rPr>
                        <a:t>‡</a:t>
                      </a:r>
                      <a:endParaRPr lang="en-US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>
                          <a:effectLst/>
                        </a:rPr>
                        <a:t>(</a:t>
                      </a:r>
                      <a:endParaRPr lang="en-US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effectLst/>
                        </a:rPr>
                        <a:t>]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>
                          <a:effectLst/>
                        </a:rPr>
                        <a:t>5</a:t>
                      </a:r>
                      <a:endParaRPr lang="en-US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effectLst/>
                        </a:rPr>
                        <a:t>: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08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04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4B3D-9433-4432-941B-21F8D93D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141476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Bacon cipher: </a:t>
            </a:r>
            <a:r>
              <a:rPr lang="en-US" sz="27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BAAAB AABBB AABAA ABABA AABAB</a:t>
            </a:r>
            <a:br>
              <a:rPr lang="en-US" sz="2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9A377-413D-47E3-AE5A-7653B46A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63" y="1433978"/>
            <a:ext cx="4301175" cy="503760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84CF1C-0F20-4EA4-96C6-1D71F091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32539"/>
              </p:ext>
            </p:extLst>
          </p:nvPr>
        </p:nvGraphicFramePr>
        <p:xfrm>
          <a:off x="5461003" y="2350993"/>
          <a:ext cx="6157255" cy="1467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1451">
                  <a:extLst>
                    <a:ext uri="{9D8B030D-6E8A-4147-A177-3AD203B41FA5}">
                      <a16:colId xmlns:a16="http://schemas.microsoft.com/office/drawing/2014/main" val="1900602126"/>
                    </a:ext>
                  </a:extLst>
                </a:gridCol>
                <a:gridCol w="1231451">
                  <a:extLst>
                    <a:ext uri="{9D8B030D-6E8A-4147-A177-3AD203B41FA5}">
                      <a16:colId xmlns:a16="http://schemas.microsoft.com/office/drawing/2014/main" val="3378958060"/>
                    </a:ext>
                  </a:extLst>
                </a:gridCol>
                <a:gridCol w="1231451">
                  <a:extLst>
                    <a:ext uri="{9D8B030D-6E8A-4147-A177-3AD203B41FA5}">
                      <a16:colId xmlns:a16="http://schemas.microsoft.com/office/drawing/2014/main" val="1380333582"/>
                    </a:ext>
                  </a:extLst>
                </a:gridCol>
                <a:gridCol w="1231451">
                  <a:extLst>
                    <a:ext uri="{9D8B030D-6E8A-4147-A177-3AD203B41FA5}">
                      <a16:colId xmlns:a16="http://schemas.microsoft.com/office/drawing/2014/main" val="4049241485"/>
                    </a:ext>
                  </a:extLst>
                </a:gridCol>
                <a:gridCol w="1231451">
                  <a:extLst>
                    <a:ext uri="{9D8B030D-6E8A-4147-A177-3AD203B41FA5}">
                      <a16:colId xmlns:a16="http://schemas.microsoft.com/office/drawing/2014/main" val="1326294293"/>
                    </a:ext>
                  </a:extLst>
                </a:gridCol>
              </a:tblGrid>
              <a:tr h="733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BAAAB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AABBB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AABAA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ABABA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AABAB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13030"/>
                  </a:ext>
                </a:extLst>
              </a:tr>
              <a:tr h="733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555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50C2C94-E125-42C3-9C15-549C22696F68}"/>
              </a:ext>
            </a:extLst>
          </p:cNvPr>
          <p:cNvSpPr txBox="1"/>
          <p:nvPr/>
        </p:nvSpPr>
        <p:spPr>
          <a:xfrm flipH="1">
            <a:off x="5461003" y="1836174"/>
            <a:ext cx="456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The answer is:</a:t>
            </a:r>
          </a:p>
        </p:txBody>
      </p:sp>
      <p:pic>
        <p:nvPicPr>
          <p:cNvPr id="5122" name="Picture 2" descr="No need to encrypt If you never transmit - Smart black guy 2017 | Meme  Generator">
            <a:extLst>
              <a:ext uri="{FF2B5EF4-FFF2-40B4-BE49-F238E27FC236}">
                <a16:creationId xmlns:a16="http://schemas.microsoft.com/office/drawing/2014/main" id="{70A2976A-5D27-45D6-89C7-C3748493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806" y="4338237"/>
            <a:ext cx="3900977" cy="215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44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A35B-A075-4020-B91B-A2B908AA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(5) Dvorak cipher: IPAOO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1B98-E0F5-47F2-B352-76B6CE85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63500" indent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Plain: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350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Cipher: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138B01-54AC-48AD-97FD-16E0E78DA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89457"/>
              </p:ext>
            </p:extLst>
          </p:nvPr>
        </p:nvGraphicFramePr>
        <p:xfrm>
          <a:off x="2181487" y="1616168"/>
          <a:ext cx="6700366" cy="1234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043">
                  <a:extLst>
                    <a:ext uri="{9D8B030D-6E8A-4147-A177-3AD203B41FA5}">
                      <a16:colId xmlns:a16="http://schemas.microsoft.com/office/drawing/2014/main" val="3270844896"/>
                    </a:ext>
                  </a:extLst>
                </a:gridCol>
                <a:gridCol w="267043">
                  <a:extLst>
                    <a:ext uri="{9D8B030D-6E8A-4147-A177-3AD203B41FA5}">
                      <a16:colId xmlns:a16="http://schemas.microsoft.com/office/drawing/2014/main" val="1103551277"/>
                    </a:ext>
                  </a:extLst>
                </a:gridCol>
                <a:gridCol w="242767">
                  <a:extLst>
                    <a:ext uri="{9D8B030D-6E8A-4147-A177-3AD203B41FA5}">
                      <a16:colId xmlns:a16="http://schemas.microsoft.com/office/drawing/2014/main" val="630147691"/>
                    </a:ext>
                  </a:extLst>
                </a:gridCol>
                <a:gridCol w="267043">
                  <a:extLst>
                    <a:ext uri="{9D8B030D-6E8A-4147-A177-3AD203B41FA5}">
                      <a16:colId xmlns:a16="http://schemas.microsoft.com/office/drawing/2014/main" val="2763074827"/>
                    </a:ext>
                  </a:extLst>
                </a:gridCol>
                <a:gridCol w="267043">
                  <a:extLst>
                    <a:ext uri="{9D8B030D-6E8A-4147-A177-3AD203B41FA5}">
                      <a16:colId xmlns:a16="http://schemas.microsoft.com/office/drawing/2014/main" val="4244883036"/>
                    </a:ext>
                  </a:extLst>
                </a:gridCol>
                <a:gridCol w="267043">
                  <a:extLst>
                    <a:ext uri="{9D8B030D-6E8A-4147-A177-3AD203B41FA5}">
                      <a16:colId xmlns:a16="http://schemas.microsoft.com/office/drawing/2014/main" val="3044843653"/>
                    </a:ext>
                  </a:extLst>
                </a:gridCol>
                <a:gridCol w="242767">
                  <a:extLst>
                    <a:ext uri="{9D8B030D-6E8A-4147-A177-3AD203B41FA5}">
                      <a16:colId xmlns:a16="http://schemas.microsoft.com/office/drawing/2014/main" val="1850404581"/>
                    </a:ext>
                  </a:extLst>
                </a:gridCol>
                <a:gridCol w="267043">
                  <a:extLst>
                    <a:ext uri="{9D8B030D-6E8A-4147-A177-3AD203B41FA5}">
                      <a16:colId xmlns:a16="http://schemas.microsoft.com/office/drawing/2014/main" val="543843838"/>
                    </a:ext>
                  </a:extLst>
                </a:gridCol>
                <a:gridCol w="267043">
                  <a:extLst>
                    <a:ext uri="{9D8B030D-6E8A-4147-A177-3AD203B41FA5}">
                      <a16:colId xmlns:a16="http://schemas.microsoft.com/office/drawing/2014/main" val="704202366"/>
                    </a:ext>
                  </a:extLst>
                </a:gridCol>
                <a:gridCol w="194214">
                  <a:extLst>
                    <a:ext uri="{9D8B030D-6E8A-4147-A177-3AD203B41FA5}">
                      <a16:colId xmlns:a16="http://schemas.microsoft.com/office/drawing/2014/main" val="2464794097"/>
                    </a:ext>
                  </a:extLst>
                </a:gridCol>
                <a:gridCol w="242767">
                  <a:extLst>
                    <a:ext uri="{9D8B030D-6E8A-4147-A177-3AD203B41FA5}">
                      <a16:colId xmlns:a16="http://schemas.microsoft.com/office/drawing/2014/main" val="276965389"/>
                    </a:ext>
                  </a:extLst>
                </a:gridCol>
                <a:gridCol w="267043">
                  <a:extLst>
                    <a:ext uri="{9D8B030D-6E8A-4147-A177-3AD203B41FA5}">
                      <a16:colId xmlns:a16="http://schemas.microsoft.com/office/drawing/2014/main" val="520674220"/>
                    </a:ext>
                  </a:extLst>
                </a:gridCol>
                <a:gridCol w="339876">
                  <a:extLst>
                    <a:ext uri="{9D8B030D-6E8A-4147-A177-3AD203B41FA5}">
                      <a16:colId xmlns:a16="http://schemas.microsoft.com/office/drawing/2014/main" val="2790077273"/>
                    </a:ext>
                  </a:extLst>
                </a:gridCol>
                <a:gridCol w="267043">
                  <a:extLst>
                    <a:ext uri="{9D8B030D-6E8A-4147-A177-3AD203B41FA5}">
                      <a16:colId xmlns:a16="http://schemas.microsoft.com/office/drawing/2014/main" val="1733911242"/>
                    </a:ext>
                  </a:extLst>
                </a:gridCol>
                <a:gridCol w="267043">
                  <a:extLst>
                    <a:ext uri="{9D8B030D-6E8A-4147-A177-3AD203B41FA5}">
                      <a16:colId xmlns:a16="http://schemas.microsoft.com/office/drawing/2014/main" val="1855721128"/>
                    </a:ext>
                  </a:extLst>
                </a:gridCol>
                <a:gridCol w="267043">
                  <a:extLst>
                    <a:ext uri="{9D8B030D-6E8A-4147-A177-3AD203B41FA5}">
                      <a16:colId xmlns:a16="http://schemas.microsoft.com/office/drawing/2014/main" val="3999930244"/>
                    </a:ext>
                  </a:extLst>
                </a:gridCol>
                <a:gridCol w="267043">
                  <a:extLst>
                    <a:ext uri="{9D8B030D-6E8A-4147-A177-3AD203B41FA5}">
                      <a16:colId xmlns:a16="http://schemas.microsoft.com/office/drawing/2014/main" val="381506842"/>
                    </a:ext>
                  </a:extLst>
                </a:gridCol>
                <a:gridCol w="218492">
                  <a:extLst>
                    <a:ext uri="{9D8B030D-6E8A-4147-A177-3AD203B41FA5}">
                      <a16:colId xmlns:a16="http://schemas.microsoft.com/office/drawing/2014/main" val="368183861"/>
                    </a:ext>
                  </a:extLst>
                </a:gridCol>
                <a:gridCol w="242767">
                  <a:extLst>
                    <a:ext uri="{9D8B030D-6E8A-4147-A177-3AD203B41FA5}">
                      <a16:colId xmlns:a16="http://schemas.microsoft.com/office/drawing/2014/main" val="2805518160"/>
                    </a:ext>
                  </a:extLst>
                </a:gridCol>
                <a:gridCol w="218492">
                  <a:extLst>
                    <a:ext uri="{9D8B030D-6E8A-4147-A177-3AD203B41FA5}">
                      <a16:colId xmlns:a16="http://schemas.microsoft.com/office/drawing/2014/main" val="674411116"/>
                    </a:ext>
                  </a:extLst>
                </a:gridCol>
                <a:gridCol w="267043">
                  <a:extLst>
                    <a:ext uri="{9D8B030D-6E8A-4147-A177-3AD203B41FA5}">
                      <a16:colId xmlns:a16="http://schemas.microsoft.com/office/drawing/2014/main" val="1045946158"/>
                    </a:ext>
                  </a:extLst>
                </a:gridCol>
                <a:gridCol w="242767">
                  <a:extLst>
                    <a:ext uri="{9D8B030D-6E8A-4147-A177-3AD203B41FA5}">
                      <a16:colId xmlns:a16="http://schemas.microsoft.com/office/drawing/2014/main" val="479849753"/>
                    </a:ext>
                  </a:extLst>
                </a:gridCol>
                <a:gridCol w="315597">
                  <a:extLst>
                    <a:ext uri="{9D8B030D-6E8A-4147-A177-3AD203B41FA5}">
                      <a16:colId xmlns:a16="http://schemas.microsoft.com/office/drawing/2014/main" val="60143477"/>
                    </a:ext>
                  </a:extLst>
                </a:gridCol>
                <a:gridCol w="242767">
                  <a:extLst>
                    <a:ext uri="{9D8B030D-6E8A-4147-A177-3AD203B41FA5}">
                      <a16:colId xmlns:a16="http://schemas.microsoft.com/office/drawing/2014/main" val="2089349325"/>
                    </a:ext>
                  </a:extLst>
                </a:gridCol>
                <a:gridCol w="242767">
                  <a:extLst>
                    <a:ext uri="{9D8B030D-6E8A-4147-A177-3AD203B41FA5}">
                      <a16:colId xmlns:a16="http://schemas.microsoft.com/office/drawing/2014/main" val="141452888"/>
                    </a:ext>
                  </a:extLst>
                </a:gridCol>
                <a:gridCol w="242767">
                  <a:extLst>
                    <a:ext uri="{9D8B030D-6E8A-4147-A177-3AD203B41FA5}">
                      <a16:colId xmlns:a16="http://schemas.microsoft.com/office/drawing/2014/main" val="1402515132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b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f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g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h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i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j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k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m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o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p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q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u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v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w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x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z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89427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x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j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.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u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i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h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m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b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p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o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g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k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1" u="none" strike="noStrike" dirty="0">
                          <a:effectLst/>
                        </a:rPr>
                        <a:t>,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q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;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8725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8C7D8-2698-444F-8D61-5FEDB0989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02572"/>
              </p:ext>
            </p:extLst>
          </p:nvPr>
        </p:nvGraphicFramePr>
        <p:xfrm>
          <a:off x="3318682" y="3918361"/>
          <a:ext cx="2212988" cy="1234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794">
                  <a:extLst>
                    <a:ext uri="{9D8B030D-6E8A-4147-A177-3AD203B41FA5}">
                      <a16:colId xmlns:a16="http://schemas.microsoft.com/office/drawing/2014/main" val="1498317883"/>
                    </a:ext>
                  </a:extLst>
                </a:gridCol>
                <a:gridCol w="450794">
                  <a:extLst>
                    <a:ext uri="{9D8B030D-6E8A-4147-A177-3AD203B41FA5}">
                      <a16:colId xmlns:a16="http://schemas.microsoft.com/office/drawing/2014/main" val="3687355923"/>
                    </a:ext>
                  </a:extLst>
                </a:gridCol>
                <a:gridCol w="409812">
                  <a:extLst>
                    <a:ext uri="{9D8B030D-6E8A-4147-A177-3AD203B41FA5}">
                      <a16:colId xmlns:a16="http://schemas.microsoft.com/office/drawing/2014/main" val="930264982"/>
                    </a:ext>
                  </a:extLst>
                </a:gridCol>
                <a:gridCol w="450794">
                  <a:extLst>
                    <a:ext uri="{9D8B030D-6E8A-4147-A177-3AD203B41FA5}">
                      <a16:colId xmlns:a16="http://schemas.microsoft.com/office/drawing/2014/main" val="3375551697"/>
                    </a:ext>
                  </a:extLst>
                </a:gridCol>
                <a:gridCol w="450794">
                  <a:extLst>
                    <a:ext uri="{9D8B030D-6E8A-4147-A177-3AD203B41FA5}">
                      <a16:colId xmlns:a16="http://schemas.microsoft.com/office/drawing/2014/main" val="3679604477"/>
                    </a:ext>
                  </a:extLst>
                </a:gridCol>
              </a:tblGrid>
              <a:tr h="54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951573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effectLst/>
                        </a:rPr>
                        <a:t>G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effectLst/>
                        </a:rPr>
                        <a:t>R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effectLst/>
                        </a:rPr>
                        <a:t>A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effectLst/>
                        </a:rPr>
                        <a:t>S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effectLst/>
                        </a:rPr>
                        <a:t>S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0836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DC682A-41B9-49F5-B36D-BB7349F5C335}"/>
              </a:ext>
            </a:extLst>
          </p:cNvPr>
          <p:cNvSpPr txBox="1"/>
          <p:nvPr/>
        </p:nvSpPr>
        <p:spPr>
          <a:xfrm>
            <a:off x="2823210" y="3549029"/>
            <a:ext cx="421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The answer is:</a:t>
            </a:r>
          </a:p>
        </p:txBody>
      </p:sp>
    </p:spTree>
    <p:extLst>
      <p:ext uri="{BB962C8B-B14F-4D97-AF65-F5344CB8AC3E}">
        <p14:creationId xmlns:p14="http://schemas.microsoft.com/office/powerpoint/2010/main" val="425182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9F4-E766-4275-9EF5-C80B2B2B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(6) Tap cipher: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.. .. .... ... ..... ... ... . ..... .... ..... .... ... .. .... . ...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6245E-E2EE-4D3B-B439-74A94C821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170" y="1825625"/>
            <a:ext cx="664718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[row][column]:</a:t>
            </a:r>
          </a:p>
          <a:p>
            <a:r>
              <a:rPr lang="en-US" dirty="0"/>
              <a:t>[.][..] = B</a:t>
            </a:r>
          </a:p>
          <a:p>
            <a:r>
              <a:rPr lang="en-US" dirty="0"/>
              <a:t>[..][....] = I</a:t>
            </a:r>
          </a:p>
          <a:p>
            <a:r>
              <a:rPr lang="en-US" dirty="0"/>
              <a:t>[...][.....] = O</a:t>
            </a:r>
          </a:p>
          <a:p>
            <a:r>
              <a:rPr lang="en-US" dirty="0"/>
              <a:t>[...][...] = M</a:t>
            </a:r>
          </a:p>
          <a:p>
            <a:r>
              <a:rPr lang="en-US" dirty="0"/>
              <a:t>[.][.....] = E                                     </a:t>
            </a:r>
            <a:r>
              <a:rPr lang="en-US" b="1" dirty="0"/>
              <a:t>Biometric</a:t>
            </a:r>
          </a:p>
          <a:p>
            <a:r>
              <a:rPr lang="en-US" dirty="0"/>
              <a:t>[....][.....] = T</a:t>
            </a:r>
          </a:p>
          <a:p>
            <a:r>
              <a:rPr lang="en-US" dirty="0"/>
              <a:t>[....][...] = R</a:t>
            </a:r>
          </a:p>
          <a:p>
            <a:r>
              <a:rPr lang="en-US" dirty="0"/>
              <a:t>[..][....] = I</a:t>
            </a:r>
          </a:p>
          <a:p>
            <a:r>
              <a:rPr lang="en-US" dirty="0"/>
              <a:t>[.][...] = C</a:t>
            </a:r>
          </a:p>
        </p:txBody>
      </p:sp>
      <p:pic>
        <p:nvPicPr>
          <p:cNvPr id="4" name="image8.jpg">
            <a:extLst>
              <a:ext uri="{FF2B5EF4-FFF2-40B4-BE49-F238E27FC236}">
                <a16:creationId xmlns:a16="http://schemas.microsoft.com/office/drawing/2014/main" id="{AA304B8E-D9BA-470A-8D9E-E5FD78473F0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0524" y="2313304"/>
            <a:ext cx="3838575" cy="3626485"/>
          </a:xfrm>
          <a:prstGeom prst="rect">
            <a:avLst/>
          </a:prstGeom>
          <a:ln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406606-B1DC-4B53-A77C-50BB6579F547}"/>
              </a:ext>
            </a:extLst>
          </p:cNvPr>
          <p:cNvCxnSpPr>
            <a:cxnSpLocks/>
          </p:cNvCxnSpPr>
          <p:nvPr/>
        </p:nvCxnSpPr>
        <p:spPr>
          <a:xfrm>
            <a:off x="6743700" y="4001294"/>
            <a:ext cx="13690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60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AF25-34CA-4ED4-8867-E03205DA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(7) Caesar cipher: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RJCUG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0218-B367-4C9F-8D7D-F63F2118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trying all the three options, we found that the two shifts bring a real answer: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answer is: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1FC08-3C5C-4401-99A0-7DBF66B785AB}"/>
              </a:ext>
            </a:extLst>
          </p:cNvPr>
          <p:cNvSpPr txBox="1"/>
          <p:nvPr/>
        </p:nvSpPr>
        <p:spPr>
          <a:xfrm>
            <a:off x="1943287" y="2333336"/>
            <a:ext cx="5383530" cy="166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3500" marR="635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for two shifts:</a:t>
            </a:r>
            <a:endParaRPr lang="en-US" sz="1800" u="sng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63500" marR="635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63500" marR="635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Plain: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abcdefghijklmnopqrstuvwxyz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63500" marR="6350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Cipher: CDEFGHIJKLMNOPQRSTUVWXYZAB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10CF20-2442-4447-A994-BB5ED0D9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80231"/>
              </p:ext>
            </p:extLst>
          </p:nvPr>
        </p:nvGraphicFramePr>
        <p:xfrm>
          <a:off x="2477749" y="4234250"/>
          <a:ext cx="3337633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7970">
                  <a:extLst>
                    <a:ext uri="{9D8B030D-6E8A-4147-A177-3AD203B41FA5}">
                      <a16:colId xmlns:a16="http://schemas.microsoft.com/office/drawing/2014/main" val="8314661"/>
                    </a:ext>
                  </a:extLst>
                </a:gridCol>
                <a:gridCol w="423826">
                  <a:extLst>
                    <a:ext uri="{9D8B030D-6E8A-4147-A177-3AD203B41FA5}">
                      <a16:colId xmlns:a16="http://schemas.microsoft.com/office/drawing/2014/main" val="4009169743"/>
                    </a:ext>
                  </a:extLst>
                </a:gridCol>
                <a:gridCol w="370848">
                  <a:extLst>
                    <a:ext uri="{9D8B030D-6E8A-4147-A177-3AD203B41FA5}">
                      <a16:colId xmlns:a16="http://schemas.microsoft.com/office/drawing/2014/main" val="3989635305"/>
                    </a:ext>
                  </a:extLst>
                </a:gridCol>
                <a:gridCol w="397337">
                  <a:extLst>
                    <a:ext uri="{9D8B030D-6E8A-4147-A177-3AD203B41FA5}">
                      <a16:colId xmlns:a16="http://schemas.microsoft.com/office/drawing/2014/main" val="3339145264"/>
                    </a:ext>
                  </a:extLst>
                </a:gridCol>
                <a:gridCol w="423826">
                  <a:extLst>
                    <a:ext uri="{9D8B030D-6E8A-4147-A177-3AD203B41FA5}">
                      <a16:colId xmlns:a16="http://schemas.microsoft.com/office/drawing/2014/main" val="1756737445"/>
                    </a:ext>
                  </a:extLst>
                </a:gridCol>
                <a:gridCol w="423826">
                  <a:extLst>
                    <a:ext uri="{9D8B030D-6E8A-4147-A177-3AD203B41FA5}">
                      <a16:colId xmlns:a16="http://schemas.microsoft.com/office/drawing/2014/main" val="3996283844"/>
                    </a:ext>
                  </a:extLst>
                </a:gridCol>
              </a:tblGrid>
              <a:tr h="416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Shift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R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>
                          <a:effectLst/>
                        </a:rPr>
                        <a:t>J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C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U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G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357834"/>
                  </a:ext>
                </a:extLst>
              </a:tr>
              <a:tr h="416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Q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>
                          <a:effectLst/>
                        </a:rPr>
                        <a:t>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>
                          <a:effectLst/>
                        </a:rPr>
                        <a:t>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615770"/>
                  </a:ext>
                </a:extLst>
              </a:tr>
              <a:tr h="416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P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H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A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95599"/>
                  </a:ext>
                </a:extLst>
              </a:tr>
              <a:tr h="416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Z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786212"/>
                  </a:ext>
                </a:extLst>
              </a:tr>
            </a:tbl>
          </a:graphicData>
        </a:graphic>
      </p:graphicFrame>
      <p:pic>
        <p:nvPicPr>
          <p:cNvPr id="1026" name="Picture 2" descr="Can&amp;#39;t tell if decryption broken or original data just nonsense - Futurama  Fry | Meme Generator">
            <a:extLst>
              <a:ext uri="{FF2B5EF4-FFF2-40B4-BE49-F238E27FC236}">
                <a16:creationId xmlns:a16="http://schemas.microsoft.com/office/drawing/2014/main" id="{B0FE9A57-C25F-4D51-B3CC-4A37DB563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88" y="3606636"/>
            <a:ext cx="3157362" cy="236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73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36BF-3CDB-4C55-A85F-58D5780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(8) Morse code: </a:t>
            </a:r>
            <a:r>
              <a:rPr lang="en-US" sz="3200" b="1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(···) (·— —·) (·) (·—) (·—·)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B783548-560E-4B8B-B6B0-B563BA273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422686"/>
              </p:ext>
            </p:extLst>
          </p:nvPr>
        </p:nvGraphicFramePr>
        <p:xfrm>
          <a:off x="6637709" y="3019778"/>
          <a:ext cx="5102735" cy="1842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0547">
                  <a:extLst>
                    <a:ext uri="{9D8B030D-6E8A-4147-A177-3AD203B41FA5}">
                      <a16:colId xmlns:a16="http://schemas.microsoft.com/office/drawing/2014/main" val="249863907"/>
                    </a:ext>
                  </a:extLst>
                </a:gridCol>
                <a:gridCol w="1020547">
                  <a:extLst>
                    <a:ext uri="{9D8B030D-6E8A-4147-A177-3AD203B41FA5}">
                      <a16:colId xmlns:a16="http://schemas.microsoft.com/office/drawing/2014/main" val="2492740051"/>
                    </a:ext>
                  </a:extLst>
                </a:gridCol>
                <a:gridCol w="1020547">
                  <a:extLst>
                    <a:ext uri="{9D8B030D-6E8A-4147-A177-3AD203B41FA5}">
                      <a16:colId xmlns:a16="http://schemas.microsoft.com/office/drawing/2014/main" val="3005542653"/>
                    </a:ext>
                  </a:extLst>
                </a:gridCol>
                <a:gridCol w="1020547">
                  <a:extLst>
                    <a:ext uri="{9D8B030D-6E8A-4147-A177-3AD203B41FA5}">
                      <a16:colId xmlns:a16="http://schemas.microsoft.com/office/drawing/2014/main" val="3352617925"/>
                    </a:ext>
                  </a:extLst>
                </a:gridCol>
                <a:gridCol w="1020547">
                  <a:extLst>
                    <a:ext uri="{9D8B030D-6E8A-4147-A177-3AD203B41FA5}">
                      <a16:colId xmlns:a16="http://schemas.microsoft.com/office/drawing/2014/main" val="3639304671"/>
                    </a:ext>
                  </a:extLst>
                </a:gridCol>
              </a:tblGrid>
              <a:tr h="14686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(···)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(·— —·)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(·)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(·—)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(·—·)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434326"/>
                  </a:ext>
                </a:extLst>
              </a:tr>
              <a:tr h="3562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P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A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115218"/>
                  </a:ext>
                </a:extLst>
              </a:tr>
            </a:tbl>
          </a:graphicData>
        </a:graphic>
      </p:graphicFrame>
      <p:pic>
        <p:nvPicPr>
          <p:cNvPr id="8194" name="Picture 2" descr="Morse Code — Learning Something “Useless”? | by Kevin Feng | The Shadow |  Medium">
            <a:extLst>
              <a:ext uri="{FF2B5EF4-FFF2-40B4-BE49-F238E27FC236}">
                <a16:creationId xmlns:a16="http://schemas.microsoft.com/office/drawing/2014/main" id="{AA6AF689-6990-4C1B-B375-F0F26DEC4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1" r="12108"/>
          <a:stretch/>
        </p:blipFill>
        <p:spPr bwMode="auto">
          <a:xfrm>
            <a:off x="327377" y="2635955"/>
            <a:ext cx="4368959" cy="283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C51703-32E6-49A4-91AA-DA881C241A30}"/>
              </a:ext>
            </a:extLst>
          </p:cNvPr>
          <p:cNvCxnSpPr/>
          <p:nvPr/>
        </p:nvCxnSpPr>
        <p:spPr>
          <a:xfrm>
            <a:off x="4888089" y="3838222"/>
            <a:ext cx="15578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7521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321C1C"/>
      </a:dk2>
      <a:lt2>
        <a:srgbClr val="F0F2F3"/>
      </a:lt2>
      <a:accent1>
        <a:srgbClr val="E77929"/>
      </a:accent1>
      <a:accent2>
        <a:srgbClr val="D51817"/>
      </a:accent2>
      <a:accent3>
        <a:srgbClr val="E72977"/>
      </a:accent3>
      <a:accent4>
        <a:srgbClr val="D517B4"/>
      </a:accent4>
      <a:accent5>
        <a:srgbClr val="B829E7"/>
      </a:accent5>
      <a:accent6>
        <a:srgbClr val="5E20D6"/>
      </a:accent6>
      <a:hlink>
        <a:srgbClr val="B53F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794</Words>
  <Application>Microsoft Office PowerPoint</Application>
  <PresentationFormat>Widescreen</PresentationFormat>
  <Paragraphs>297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Gill Sans Nova</vt:lpstr>
      <vt:lpstr>Times New Roman</vt:lpstr>
      <vt:lpstr>Verdana</vt:lpstr>
      <vt:lpstr>ConfettiVTI</vt:lpstr>
      <vt:lpstr>CH3 – Crypto challenge</vt:lpstr>
      <vt:lpstr>(1) %68%61%69%72  (ASCII coding)</vt:lpstr>
      <vt:lpstr>(2) Braille cipher:</vt:lpstr>
      <vt:lpstr>(3) The gold bug cipher: *‡(]5:</vt:lpstr>
      <vt:lpstr>(4) Bacon cipher: BAAAB AABBB AABAA ABABA AABAB </vt:lpstr>
      <vt:lpstr>(5) Dvorak cipher: IPAOO</vt:lpstr>
      <vt:lpstr>(6) Tap cipher:  . .. .. .... ... ..... ... ... . ..... .... ..... .... ... .. .... . ...</vt:lpstr>
      <vt:lpstr>(7) Caesar cipher: RJCUG</vt:lpstr>
      <vt:lpstr>(8) Morse code: (···) (·— —·) (·) (·—) (·—·)</vt:lpstr>
      <vt:lpstr>(9) Diffie-Hellman method: G=337, N=1399, x=5, y=4</vt:lpstr>
      <vt:lpstr>(10) EX-OR cipher: Word: simulator, Key: slippy  </vt:lpstr>
      <vt:lpstr>(11) RSA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 – Crypto challenge</dc:title>
  <dc:creator>Shir</dc:creator>
  <cp:lastModifiedBy>Shir Karasso</cp:lastModifiedBy>
  <cp:revision>1</cp:revision>
  <dcterms:created xsi:type="dcterms:W3CDTF">2021-12-11T07:55:57Z</dcterms:created>
  <dcterms:modified xsi:type="dcterms:W3CDTF">2021-12-11T16:39:38Z</dcterms:modified>
</cp:coreProperties>
</file>