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369" r:id="rId3"/>
    <p:sldId id="317" r:id="rId4"/>
    <p:sldId id="341" r:id="rId5"/>
    <p:sldId id="373" r:id="rId6"/>
    <p:sldId id="370" r:id="rId7"/>
    <p:sldId id="371" r:id="rId8"/>
    <p:sldId id="372" r:id="rId9"/>
    <p:sldId id="378" r:id="rId10"/>
    <p:sldId id="377" r:id="rId11"/>
    <p:sldId id="379" r:id="rId12"/>
    <p:sldId id="376" r:id="rId13"/>
    <p:sldId id="375" r:id="rId14"/>
    <p:sldId id="374" r:id="rId15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D16170"/>
    <a:srgbClr val="FFCC00"/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60"/>
  </p:normalViewPr>
  <p:slideViewPr>
    <p:cSldViewPr>
      <p:cViewPr>
        <p:scale>
          <a:sx n="100" d="100"/>
          <a:sy n="100" d="100"/>
        </p:scale>
        <p:origin x="135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9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321-F85A-4F91-9707-162977B9D0D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9E07-E306-4FDA-91DC-BFCAE9A26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5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5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1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3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9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1850705"/>
            <a:ext cx="7758100" cy="14911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ctr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미니 프로젝트 </a:t>
            </a:r>
            <a:r>
              <a:rPr lang="en-US" altLang="ko-KR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sz="105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1792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노인 운전자 교통사고 </a:t>
              </a:r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CatBoost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46" y="2181225"/>
            <a:ext cx="3732841" cy="308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5" y="1820931"/>
            <a:ext cx="6394171" cy="3691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70" y="5512023"/>
            <a:ext cx="967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y_pred = </a:t>
            </a:r>
            <a:r>
              <a:rPr lang="en-US" altLang="ko-KR" sz="1200"/>
              <a:t>model. predict (</a:t>
            </a:r>
            <a:r>
              <a:rPr lang="en-US" altLang="ko-KR" sz="1200"/>
              <a:t>X_test </a:t>
            </a:r>
            <a:r>
              <a:rPr lang="en-US" altLang="ko-KR" sz="1200" smtClean="0"/>
              <a:t>)</a:t>
            </a:r>
          </a:p>
          <a:p>
            <a:endParaRPr lang="en-US" altLang="ko-KR" sz="1200"/>
          </a:p>
          <a:p>
            <a:r>
              <a:rPr lang="en-US" altLang="ko-KR" sz="1200" smtClean="0"/>
              <a:t>#</a:t>
            </a:r>
            <a:r>
              <a:rPr lang="ko-KR" altLang="en-US" sz="1200" smtClean="0"/>
              <a:t>평균 절대오차</a:t>
            </a:r>
            <a:endParaRPr lang="ko-KR" altLang="en-US" sz="1200"/>
          </a:p>
          <a:p>
            <a:r>
              <a:rPr lang="en-US" altLang="ko-KR" sz="1200" smtClean="0"/>
              <a:t>mae = </a:t>
            </a:r>
            <a:r>
              <a:rPr lang="en-US" altLang="ko-KR" sz="1200"/>
              <a:t>mean_absolute_error (y_pred</a:t>
            </a:r>
            <a:r>
              <a:rPr lang="en-US" altLang="ko-KR" sz="1200"/>
              <a:t>, </a:t>
            </a:r>
            <a:r>
              <a:rPr lang="en-US" altLang="ko-KR" sz="1200" smtClean="0"/>
              <a:t>y_test)		</a:t>
            </a:r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평균 절대 오차</a:t>
            </a:r>
            <a:r>
              <a:rPr lang="en-US" altLang="ko-KR" sz="1200" smtClean="0">
                <a:solidFill>
                  <a:srgbClr val="FF0000"/>
                </a:solidFill>
              </a:rPr>
              <a:t>: 0.13364037390029293</a:t>
            </a:r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 smtClean="0"/>
              <a:t># </a:t>
            </a:r>
            <a:r>
              <a:rPr lang="ko-KR" altLang="en-US" sz="1200"/>
              <a:t>평균 제곱 오차</a:t>
            </a:r>
          </a:p>
          <a:p>
            <a:r>
              <a:rPr lang="en-US" altLang="ko-KR" sz="1200" smtClean="0"/>
              <a:t>Mse = </a:t>
            </a:r>
            <a:r>
              <a:rPr lang="en-US" altLang="ko-KR" sz="1200"/>
              <a:t>mean_squared error (y_pred, </a:t>
            </a:r>
            <a:r>
              <a:rPr lang="en-US" altLang="ko-KR" sz="1200"/>
              <a:t>y_test</a:t>
            </a:r>
            <a:r>
              <a:rPr lang="en-US" altLang="ko-KR" sz="1200" smtClean="0"/>
              <a:t>)		</a:t>
            </a:r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평균 제곱 오차</a:t>
            </a:r>
            <a:r>
              <a:rPr lang="en-US" altLang="ko-KR" sz="1200" smtClean="0">
                <a:solidFill>
                  <a:srgbClr val="FF0000"/>
                </a:solidFill>
              </a:rPr>
              <a:t>: 0.3971716597463498</a:t>
            </a:r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 smtClean="0"/>
              <a:t># </a:t>
            </a:r>
            <a:r>
              <a:rPr lang="ko-KR" altLang="en-US" sz="1200"/>
              <a:t>결정 계수</a:t>
            </a:r>
          </a:p>
          <a:p>
            <a:r>
              <a:rPr lang="en-US" altLang="ko-KR" sz="1200" smtClean="0"/>
              <a:t>r2 = r2_score(y_pred</a:t>
            </a:r>
            <a:r>
              <a:rPr lang="en-US" altLang="ko-KR" sz="1200"/>
              <a:t>, </a:t>
            </a:r>
            <a:r>
              <a:rPr lang="en-US" altLang="ko-KR" sz="1200"/>
              <a:t>y_test </a:t>
            </a:r>
            <a:r>
              <a:rPr lang="en-US" altLang="ko-KR" sz="1200" smtClean="0"/>
              <a:t>)			</a:t>
            </a:r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결정 계수 </a:t>
            </a:r>
            <a:r>
              <a:rPr lang="en-US" altLang="ko-KR" sz="1200" smtClean="0">
                <a:solidFill>
                  <a:srgbClr val="FF0000"/>
                </a:solidFill>
              </a:rPr>
              <a:t>: 0.98471631689123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타겟 값 변경</a:t>
            </a:r>
            <a:r>
              <a:rPr lang="en-US" altLang="ko-KR" sz="2800" b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</a:t>
            </a:r>
            <a:r>
              <a:rPr lang="en-US" altLang="ko-KR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(ECLO -&gt; Lethality)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사망률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167" t="29231" r="63333" b="60000"/>
          <a:stretch/>
        </p:blipFill>
        <p:spPr>
          <a:xfrm>
            <a:off x="471487" y="2050406"/>
            <a:ext cx="6858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982" t="50169" r="81417" b="28592"/>
          <a:stretch/>
        </p:blipFill>
        <p:spPr>
          <a:xfrm>
            <a:off x="471486" y="3422879"/>
            <a:ext cx="4130261" cy="3254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64167" t="14502" r="6250" b="52419"/>
          <a:stretch/>
        </p:blipFill>
        <p:spPr>
          <a:xfrm>
            <a:off x="4814887" y="3326806"/>
            <a:ext cx="5531757" cy="33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타겟 값 변경</a:t>
            </a:r>
            <a:r>
              <a:rPr lang="en-US" altLang="ko-KR" sz="2800" b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</a:t>
            </a:r>
            <a:r>
              <a:rPr lang="en-US" altLang="ko-KR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(ECLO -&gt; Lethality)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25" t="22218" r="33562" b="25385"/>
          <a:stretch/>
        </p:blipFill>
        <p:spPr>
          <a:xfrm>
            <a:off x="319088" y="1952625"/>
            <a:ext cx="6845864" cy="4876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64952" y="2313533"/>
            <a:ext cx="3531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# X(</a:t>
            </a:r>
            <a:r>
              <a:rPr lang="ko-KR" altLang="en-US" sz="1200"/>
              <a:t>가해운전자 정보</a:t>
            </a:r>
            <a:r>
              <a:rPr lang="en-US" altLang="ko-KR" sz="1200"/>
              <a:t>)</a:t>
            </a:r>
            <a:r>
              <a:rPr lang="ko-KR" altLang="en-US" sz="1200"/>
              <a:t>로만 제한</a:t>
            </a:r>
          </a:p>
          <a:p>
            <a:r>
              <a:rPr lang="en-US" altLang="ko-KR" sz="1200"/>
              <a:t>col_ls = ['car', 'sex', '</a:t>
            </a:r>
            <a:r>
              <a:rPr lang="ko-KR" altLang="en-US" sz="1200"/>
              <a:t>가해운전자 연령</a:t>
            </a:r>
            <a:r>
              <a:rPr lang="en-US" altLang="ko-KR" sz="1200"/>
              <a:t>']    </a:t>
            </a:r>
          </a:p>
          <a:p>
            <a:endParaRPr lang="en-US" altLang="ko-KR" sz="1200"/>
          </a:p>
          <a:p>
            <a:r>
              <a:rPr lang="en-US" altLang="ko-KR" sz="1200"/>
              <a:t>letha_linear(df, col_ls)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</a:t>
            </a:r>
            <a:r>
              <a:rPr lang="en-US" altLang="ko-KR" sz="1200">
                <a:solidFill>
                  <a:srgbClr val="FF0000"/>
                </a:solidFill>
              </a:rPr>
              <a:t>0.001463917223226141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/>
              <a:t>col_ls = ['location', 'weather', 'surface', 'road', 'car', 'sex', '</a:t>
            </a:r>
            <a:r>
              <a:rPr lang="ko-KR" altLang="en-US" sz="1200"/>
              <a:t>가해운전자 연령</a:t>
            </a:r>
            <a:r>
              <a:rPr lang="en-US" altLang="ko-KR" sz="1200"/>
              <a:t>']</a:t>
            </a:r>
          </a:p>
          <a:p>
            <a:endParaRPr lang="en-US" altLang="ko-KR" sz="1200"/>
          </a:p>
          <a:p>
            <a:r>
              <a:rPr lang="en-US" altLang="ko-KR" sz="1200"/>
              <a:t>letha_linear(df, col_ls)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 </a:t>
            </a:r>
            <a:r>
              <a:rPr lang="en-US" altLang="ko-KR" sz="1200">
                <a:solidFill>
                  <a:srgbClr val="FF0000"/>
                </a:solidFill>
              </a:rPr>
              <a:t>-9.678646685484793e-05 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# </a:t>
            </a:r>
            <a:r>
              <a:rPr lang="ko-KR" altLang="en-US" sz="1200"/>
              <a:t>노인 운전자 기준 예측</a:t>
            </a:r>
          </a:p>
          <a:p>
            <a:r>
              <a:rPr lang="en-US" altLang="ko-KR" sz="1200"/>
              <a:t>old_df = df.loc[df['</a:t>
            </a:r>
            <a:r>
              <a:rPr lang="ko-KR" altLang="en-US" sz="1200"/>
              <a:t>가해운전자 연령</a:t>
            </a:r>
            <a:r>
              <a:rPr lang="en-US" altLang="ko-KR" sz="1200"/>
              <a:t>'] &gt;= 65,:]</a:t>
            </a:r>
          </a:p>
          <a:p>
            <a:endParaRPr lang="en-US" altLang="ko-KR" sz="1200"/>
          </a:p>
          <a:p>
            <a:r>
              <a:rPr lang="en-US" altLang="ko-KR" sz="1200"/>
              <a:t>letha_linear(old_df, ['location', 'weather', 'surface', 'road', 'car', 'sex', '</a:t>
            </a:r>
            <a:r>
              <a:rPr lang="ko-KR" altLang="en-US" sz="1200"/>
              <a:t>가해운전자 연령</a:t>
            </a:r>
            <a:r>
              <a:rPr lang="en-US" altLang="ko-KR" sz="1200" smtClean="0"/>
              <a:t>'])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</a:t>
            </a:r>
            <a:r>
              <a:rPr lang="en-US" altLang="ko-KR" sz="1200">
                <a:solidFill>
                  <a:srgbClr val="FF0000"/>
                </a:solidFill>
              </a:rPr>
              <a:t>-0.00023926158209741644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타겟 값 변경</a:t>
            </a:r>
            <a:r>
              <a:rPr lang="en-US" altLang="ko-KR" sz="2800" b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</a:t>
            </a:r>
            <a:r>
              <a:rPr lang="en-US" altLang="ko-KR" sz="2800" b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(ECLO -&gt; Lethality)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 회귀 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165" t="32634" r="31126" b="11538"/>
          <a:stretch/>
        </p:blipFill>
        <p:spPr>
          <a:xfrm>
            <a:off x="319087" y="1952625"/>
            <a:ext cx="6845865" cy="49398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4952" y="2409825"/>
            <a:ext cx="351204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 </a:t>
            </a:r>
            <a:r>
              <a:rPr lang="en-US" altLang="ko-KR" sz="1200"/>
              <a:t># X(</a:t>
            </a:r>
            <a:r>
              <a:rPr lang="ko-KR" altLang="en-US" sz="1200"/>
              <a:t>가해운전자 정보</a:t>
            </a:r>
            <a:r>
              <a:rPr lang="en-US" altLang="ko-KR" sz="1200"/>
              <a:t>)</a:t>
            </a:r>
            <a:r>
              <a:rPr lang="ko-KR" altLang="en-US" sz="1200"/>
              <a:t>로만 제한</a:t>
            </a:r>
          </a:p>
          <a:p>
            <a:r>
              <a:rPr lang="en-US" altLang="ko-KR" sz="1200"/>
              <a:t>col_ls = ['car', 'sex', '</a:t>
            </a:r>
            <a:r>
              <a:rPr lang="ko-KR" altLang="en-US" sz="1200"/>
              <a:t>가해운전자 연령</a:t>
            </a:r>
            <a:r>
              <a:rPr lang="en-US" altLang="ko-KR" sz="1200"/>
              <a:t>']    </a:t>
            </a:r>
          </a:p>
          <a:p>
            <a:endParaRPr lang="en-US" altLang="ko-KR" sz="1200"/>
          </a:p>
          <a:p>
            <a:r>
              <a:rPr lang="en-US" altLang="ko-KR" sz="1200"/>
              <a:t>letha_poly(df, col_ls</a:t>
            </a:r>
            <a:r>
              <a:rPr lang="en-US" altLang="ko-KR" sz="1200" smtClean="0"/>
              <a:t>)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</a:t>
            </a:r>
            <a:r>
              <a:rPr lang="en-US" altLang="ko-KR" sz="1200" smtClean="0">
                <a:solidFill>
                  <a:srgbClr val="FF0000"/>
                </a:solidFill>
              </a:rPr>
              <a:t>0.0020602065284693882</a:t>
            </a:r>
          </a:p>
          <a:p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/>
              <a:t>letha_poly(df, ['location', 'weather', 'surface', 'road', 'car', 'sex', '가해운전자 연령', '시간</a:t>
            </a:r>
            <a:r>
              <a:rPr lang="ko-KR" altLang="en-US" sz="1200" smtClean="0"/>
              <a:t>'])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-0.013069998393069548</a:t>
            </a:r>
          </a:p>
          <a:p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/>
              <a:t># 노인 운전자 데이터 기준</a:t>
            </a:r>
          </a:p>
          <a:p>
            <a:r>
              <a:rPr lang="ko-KR" altLang="en-US" sz="1200"/>
              <a:t>old_df = df.loc[df['가해운전자 연령'] &gt;= 65</a:t>
            </a:r>
            <a:r>
              <a:rPr lang="ko-KR" altLang="en-US" sz="1200" smtClean="0"/>
              <a:t>,:]</a:t>
            </a:r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/>
              <a:t>letha_poly(old_df, ['location', 'weather', 'road', 'car', 'sex', '가해운전자 연령', '시간', 'week</a:t>
            </a:r>
            <a:r>
              <a:rPr lang="ko-KR" altLang="en-US" sz="1200" smtClean="0"/>
              <a:t>'])</a:t>
            </a:r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결정계수 -0.15752347508109765</a:t>
            </a:r>
          </a:p>
        </p:txBody>
      </p:sp>
    </p:spTree>
    <p:extLst>
      <p:ext uri="{BB962C8B-B14F-4D97-AF65-F5344CB8AC3E}">
        <p14:creationId xmlns:p14="http://schemas.microsoft.com/office/powerpoint/2010/main" val="540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개선방향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아이디어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319087" y="1478469"/>
            <a:ext cx="975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데이터 확대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공휴일 </a:t>
            </a:r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타겟</a:t>
            </a:r>
            <a:r>
              <a:rPr lang="en-US" altLang="ko-KR" dirty="0" smtClean="0"/>
              <a:t>(ECLO) </a:t>
            </a:r>
            <a:r>
              <a:rPr lang="ko-KR" altLang="en-US" dirty="0" smtClean="0"/>
              <a:t>이상치 제거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사고유형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차량단독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차대차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차대사람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 </a:t>
            </a:r>
            <a:r>
              <a:rPr lang="ko-KR" altLang="en-US" dirty="0"/>
              <a:t>학습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원핫인코딩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라벨인코딩</a:t>
            </a:r>
            <a:r>
              <a:rPr lang="ko-KR" altLang="en-US" dirty="0" smtClean="0"/>
              <a:t> 변수 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학습모델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LGBM, </a:t>
            </a:r>
            <a:r>
              <a:rPr lang="ko-KR" altLang="en-US" dirty="0" err="1"/>
              <a:t>Catboost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결과 앙상블 </a:t>
            </a:r>
            <a:r>
              <a:rPr lang="en-US" altLang="ko-KR" dirty="0" smtClean="0"/>
              <a:t>ex)</a:t>
            </a:r>
            <a:r>
              <a:rPr lang="ko-KR" altLang="en-US" dirty="0"/>
              <a:t> LGBM </a:t>
            </a:r>
            <a:r>
              <a:rPr lang="ko-KR" altLang="en-US" dirty="0" err="1"/>
              <a:t>x</a:t>
            </a:r>
            <a:r>
              <a:rPr lang="ko-KR" altLang="en-US" dirty="0"/>
              <a:t> 0.2 + </a:t>
            </a:r>
            <a:r>
              <a:rPr lang="ko-KR" altLang="en-US" dirty="0" err="1"/>
              <a:t>Catboost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ko-KR" altLang="en-US" dirty="0" smtClean="0"/>
              <a:t>0.8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6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 txBox="1"/>
          <p:nvPr/>
        </p:nvSpPr>
        <p:spPr>
          <a:xfrm>
            <a:off x="4814888" y="1800225"/>
            <a:ext cx="5245962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+mn-ea"/>
                <a:cs typeface="THELuxGoR" pitchFamily="34" charset="0"/>
              </a:rPr>
              <a:t>Ⅰ</a:t>
            </a:r>
            <a:r>
              <a:rPr lang="en-US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여는 마당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팀원 </a:t>
            </a:r>
            <a:r>
              <a:rPr lang="ko-KR" altLang="en-US" sz="1600" dirty="0">
                <a:latin typeface="+mn-ea"/>
                <a:cs typeface="THELuxGoR" pitchFamily="34" charset="0"/>
              </a:rPr>
              <a:t>소개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/>
            </a:r>
            <a:br>
              <a:rPr lang="en-US" altLang="ko-KR" sz="1600" dirty="0" smtClean="0">
                <a:latin typeface="+mn-ea"/>
                <a:cs typeface="THELuxGoR" pitchFamily="34" charset="0"/>
              </a:rPr>
            </a:br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프로젝트 기간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Ⅱ</a:t>
            </a:r>
            <a:r>
              <a:rPr lang="en-US" b="1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프로젝트 개요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연구배경</a:t>
            </a:r>
            <a:endParaRPr lang="en-US" altLang="ko-KR" sz="1600" dirty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목표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Ⅲ</a:t>
            </a:r>
            <a:r>
              <a:rPr lang="en-US" b="1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수행 과정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수집 및 탐색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2.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개발 환경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3.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전처리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4.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분석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5.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사고 발생 위험 지표 생성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6.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시각화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Ⅳ</a:t>
            </a:r>
            <a:r>
              <a:rPr lang="en-US" b="1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수행결과</a:t>
            </a:r>
            <a:endParaRPr lang="en-US" altLang="ko-KR" sz="1600" b="1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Ⅴ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피드백</a:t>
            </a:r>
            <a:endParaRPr lang="en-US" altLang="ko-KR" b="1" dirty="0">
              <a:latin typeface="+mn-ea"/>
              <a:cs typeface="THELuxGoR" pitchFamily="34" charset="0"/>
            </a:endParaRPr>
          </a:p>
        </p:txBody>
      </p:sp>
      <p:grpSp>
        <p:nvGrpSpPr>
          <p:cNvPr id="16" name="그룹 1001"/>
          <p:cNvGrpSpPr/>
          <p:nvPr/>
        </p:nvGrpSpPr>
        <p:grpSpPr>
          <a:xfrm rot="5400000">
            <a:off x="2254257" y="4208456"/>
            <a:ext cx="4896000" cy="79539"/>
            <a:chOff x="6070960" y="2545965"/>
            <a:chExt cx="3514884" cy="79539"/>
          </a:xfrm>
        </p:grpSpPr>
        <p:pic>
          <p:nvPicPr>
            <p:cNvPr id="1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팀원 소개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여는 마당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389902"/>
            <a:ext cx="9726382" cy="536332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05237" y="14954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5237" y="403384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시군구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5237" y="53156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수치화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1785"/>
              </p:ext>
            </p:extLst>
          </p:nvPr>
        </p:nvGraphicFramePr>
        <p:xfrm>
          <a:off x="5737467" y="1952625"/>
          <a:ext cx="3943541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732441">
                  <a:extLst>
                    <a:ext uri="{9D8B030D-6E8A-4147-A177-3AD203B41FA5}">
                      <a16:colId xmlns:a16="http://schemas.microsoft.com/office/drawing/2014/main" val="1157946690"/>
                    </a:ext>
                  </a:extLst>
                </a:gridCol>
                <a:gridCol w="998093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231817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사고일시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 00:00:00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027876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97354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17467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37363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9237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12217"/>
              </p:ext>
            </p:extLst>
          </p:nvPr>
        </p:nvGraphicFramePr>
        <p:xfrm>
          <a:off x="5584526" y="4543425"/>
          <a:ext cx="424942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046699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권선구 권선동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2128"/>
              </p:ext>
            </p:extLst>
          </p:nvPr>
        </p:nvGraphicFramePr>
        <p:xfrm>
          <a:off x="5584526" y="5762625"/>
          <a:ext cx="424942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‘0’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</a:tbl>
          </a:graphicData>
        </a:graphic>
      </p:graphicFrame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데이터 수집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및 전처리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686287" y="14954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980"/>
          <a:stretch/>
        </p:blipFill>
        <p:spPr>
          <a:xfrm>
            <a:off x="776288" y="2027475"/>
            <a:ext cx="4419600" cy="222929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64017"/>
              </p:ext>
            </p:extLst>
          </p:nvPr>
        </p:nvGraphicFramePr>
        <p:xfrm>
          <a:off x="776288" y="4435491"/>
          <a:ext cx="4413660" cy="19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59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01640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3042061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사고년도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2018~2023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3839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227115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중상사고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부상사고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24531"/>
                  </a:ext>
                </a:extLst>
              </a:tr>
              <a:tr h="382937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28,460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건의 교통사고 데이터 수집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07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데이터 수집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및 전처리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68287" y="1429425"/>
            <a:ext cx="9360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9244" y="2781248"/>
            <a:ext cx="923904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심각도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10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5 +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 3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기술과 정책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65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43" y="3599615"/>
            <a:ext cx="2824414" cy="2902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3" y="2163332"/>
            <a:ext cx="9054844" cy="617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6" y="3574998"/>
            <a:ext cx="6005099" cy="29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0" y="2028825"/>
            <a:ext cx="6896514" cy="48006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70244" y="2333625"/>
            <a:ext cx="3526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# </a:t>
            </a:r>
            <a:r>
              <a:rPr lang="ko-KR" altLang="en-US" sz="1200"/>
              <a:t>ECLO 5 이하 </a:t>
            </a:r>
            <a:r>
              <a:rPr lang="ko-KR" altLang="en-US" sz="1200"/>
              <a:t>데이터에서 </a:t>
            </a:r>
            <a:endParaRPr lang="en-US" altLang="ko-KR" sz="1200" smtClean="0"/>
          </a:p>
          <a:p>
            <a:r>
              <a:rPr lang="ko-KR" altLang="en-US" sz="1200" smtClean="0"/>
              <a:t>X</a:t>
            </a:r>
            <a:r>
              <a:rPr lang="ko-KR" altLang="en-US" sz="1200"/>
              <a:t>(가해운전자 정보)</a:t>
            </a:r>
            <a:r>
              <a:rPr lang="ko-KR" altLang="en-US" sz="1200"/>
              <a:t>로만 </a:t>
            </a:r>
            <a:r>
              <a:rPr lang="ko-KR" altLang="en-US" sz="1200" smtClean="0"/>
              <a:t>제한</a:t>
            </a:r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/>
              <a:t>col_ls = ['car', 'sex', '가해운전자 연령</a:t>
            </a:r>
            <a:r>
              <a:rPr lang="ko-KR" altLang="en-US" sz="1200"/>
              <a:t>']    </a:t>
            </a:r>
            <a:endParaRPr lang="ko-KR" altLang="en-US" sz="1200"/>
          </a:p>
          <a:p>
            <a:r>
              <a:rPr lang="ko-KR" altLang="en-US" sz="1200"/>
              <a:t>ml_col(eclo_df, </a:t>
            </a:r>
            <a:r>
              <a:rPr lang="ko-KR" altLang="en-US" sz="1200"/>
              <a:t>col_ls</a:t>
            </a:r>
            <a:r>
              <a:rPr lang="ko-KR" altLang="en-US" sz="1200" smtClean="0"/>
              <a:t>)</a:t>
            </a:r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>
                <a:solidFill>
                  <a:srgbClr val="FF0000"/>
                </a:solidFill>
              </a:rPr>
              <a:t>## 0.0019038655670952087</a:t>
            </a:r>
          </a:p>
          <a:p>
            <a:endParaRPr lang="ko-KR" altLang="en-US" sz="1200"/>
          </a:p>
          <a:p>
            <a:r>
              <a:rPr lang="ko-KR" altLang="en-US" sz="1200"/>
              <a:t>ml_col(df, ['location', 'weather', 'surface', 'road', 'car', 'sex', '가해운전자 연령</a:t>
            </a:r>
            <a:r>
              <a:rPr lang="ko-KR" altLang="en-US" sz="1200"/>
              <a:t>'])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#</a:t>
            </a:r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 0.0024016319984759837</a:t>
            </a:r>
            <a:endParaRPr lang="ko-KR" altLang="en-US" sz="1200">
              <a:solidFill>
                <a:srgbClr val="FF0000"/>
              </a:solidFill>
            </a:endParaRPr>
          </a:p>
          <a:p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# 노인 운전자 기준 예측</a:t>
            </a:r>
          </a:p>
          <a:p>
            <a:r>
              <a:rPr lang="ko-KR" altLang="en-US" sz="1200"/>
              <a:t>old_df = df.loc[df['가해운전자 연령'] &gt;= 65,:]</a:t>
            </a:r>
          </a:p>
          <a:p>
            <a:endParaRPr lang="ko-KR" altLang="en-US" sz="1200"/>
          </a:p>
          <a:p>
            <a:r>
              <a:rPr lang="ko-KR" altLang="en-US" sz="1200"/>
              <a:t>ml_col(old_df, ['location', 'weather', 'surface', 'road', 'car', 'sex', '가해운전자 </a:t>
            </a:r>
            <a:r>
              <a:rPr lang="ko-KR" altLang="en-US" sz="1200"/>
              <a:t>연령</a:t>
            </a:r>
            <a:r>
              <a:rPr lang="ko-KR" altLang="en-US" sz="1200" smtClean="0"/>
              <a:t>'])</a:t>
            </a:r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>
                <a:solidFill>
                  <a:srgbClr val="FF0000"/>
                </a:solidFill>
              </a:rPr>
              <a:t>## -0.0014010822884187313</a:t>
            </a:r>
          </a:p>
        </p:txBody>
      </p:sp>
    </p:spTree>
    <p:extLst>
      <p:ext uri="{BB962C8B-B14F-4D97-AF65-F5344CB8AC3E}">
        <p14:creationId xmlns:p14="http://schemas.microsoft.com/office/powerpoint/2010/main" val="2185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06520"/>
            <a:ext cx="6781800" cy="49770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77087" y="2333625"/>
            <a:ext cx="3519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# ECLO 20 이하인 데이터 기준</a:t>
            </a:r>
          </a:p>
          <a:p>
            <a:r>
              <a:rPr lang="ko-KR" altLang="en-US" sz="1200"/>
              <a:t>ndf = df.loc[df['ECLO'] &lt;= 20, :] </a:t>
            </a:r>
          </a:p>
          <a:p>
            <a:endParaRPr lang="ko-KR" altLang="en-US" sz="1200"/>
          </a:p>
          <a:p>
            <a:r>
              <a:rPr lang="ko-KR" altLang="en-US" sz="1200"/>
              <a:t>col_ls = ['car', 'sex', '가해운전자 연령']    </a:t>
            </a:r>
          </a:p>
          <a:p>
            <a:r>
              <a:rPr lang="ko-KR" altLang="en-US" sz="1200"/>
              <a:t>ml_poly(ndf, col_ls</a:t>
            </a:r>
            <a:r>
              <a:rPr lang="ko-KR" altLang="en-US" sz="1200"/>
              <a:t>)        </a:t>
            </a:r>
            <a:r>
              <a:rPr lang="ko-KR" altLang="en-US" sz="1200" smtClean="0"/>
              <a:t>       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#0.014595008743326643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ml_poly(ndf, ['location', 'weather', 'surface', 'road', 'car', 'sex', '가해운전자 연령', '시간'])    </a:t>
            </a:r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## </a:t>
            </a:r>
            <a:r>
              <a:rPr lang="ko-KR" altLang="en-US" sz="1200">
                <a:solidFill>
                  <a:srgbClr val="FF0000"/>
                </a:solidFill>
              </a:rPr>
              <a:t>0.01271410418275365</a:t>
            </a:r>
          </a:p>
          <a:p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# 노인 운전자 데이터 기준</a:t>
            </a:r>
          </a:p>
          <a:p>
            <a:r>
              <a:rPr lang="ko-KR" altLang="en-US" sz="1200"/>
              <a:t>old_df = df.loc[df['가해운전자 연령'] &gt;= 65,:]</a:t>
            </a:r>
          </a:p>
          <a:p>
            <a:endParaRPr lang="ko-KR" altLang="en-US" sz="1200"/>
          </a:p>
          <a:p>
            <a:r>
              <a:rPr lang="ko-KR" altLang="en-US" sz="1200"/>
              <a:t>ml_poly(old_df, ['location', 'weather', 'road', 'car', 'sex', '가해운전자 연령', '시간', </a:t>
            </a:r>
            <a:r>
              <a:rPr lang="ko-KR" altLang="en-US" sz="1200"/>
              <a:t>'week</a:t>
            </a:r>
            <a:r>
              <a:rPr lang="ko-KR" altLang="en-US" sz="1200" smtClean="0"/>
              <a:t>'])</a:t>
            </a:r>
            <a:endParaRPr lang="en-US" altLang="ko-KR" sz="1200" smtClean="0"/>
          </a:p>
          <a:p>
            <a:endParaRPr lang="ko-KR" altLang="en-US" sz="1200"/>
          </a:p>
          <a:p>
            <a:r>
              <a:rPr lang="ko-KR" altLang="en-US" sz="1200">
                <a:solidFill>
                  <a:srgbClr val="FF0000"/>
                </a:solidFill>
              </a:rPr>
              <a:t>## -0.08201339129472807</a:t>
            </a:r>
          </a:p>
        </p:txBody>
      </p:sp>
    </p:spTree>
    <p:extLst>
      <p:ext uri="{BB962C8B-B14F-4D97-AF65-F5344CB8AC3E}">
        <p14:creationId xmlns:p14="http://schemas.microsoft.com/office/powerpoint/2010/main" val="17758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KNN (k-Nearest-Neighbors)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121400"/>
            <a:ext cx="7162800" cy="45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KNN (k-Nearest-Neighbors)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730" y="1952626"/>
            <a:ext cx="4693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# ECLO 8 이하인 데이터 기준</a:t>
            </a:r>
          </a:p>
          <a:p>
            <a:r>
              <a:rPr lang="ko-KR" altLang="en-US" sz="1200"/>
              <a:t>ndf = df.loc[df['ECLO'] &lt;= 8, :] </a:t>
            </a:r>
          </a:p>
          <a:p>
            <a:endParaRPr lang="ko-KR" altLang="en-US" sz="1200"/>
          </a:p>
          <a:p>
            <a:r>
              <a:rPr lang="ko-KR" altLang="en-US" sz="1200"/>
              <a:t>ml_knn(ndf, ['location', 'weather', 'surface', 'road', 'car', 'sex', '가해운전자 연령', '시간'])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83187" y="1952625"/>
            <a:ext cx="53467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# 노인 운전자 데이터 기준</a:t>
            </a:r>
          </a:p>
          <a:p>
            <a:r>
              <a:rPr lang="ko-KR" altLang="en-US" sz="1200"/>
              <a:t>old_df = df.loc[df['가해운전자 연령'] &gt;= 65,:]</a:t>
            </a:r>
          </a:p>
          <a:p>
            <a:endParaRPr lang="ko-KR" altLang="en-US" sz="1200"/>
          </a:p>
          <a:p>
            <a:r>
              <a:rPr lang="ko-KR" altLang="en-US" sz="1200"/>
              <a:t>ml_knn(old_df, ['location', 'weather', 'road', 'car', 'sex', '가해운전자 연령', '시간', 'week'])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167" t="28461" r="71667" b="44310"/>
          <a:stretch/>
        </p:blipFill>
        <p:spPr>
          <a:xfrm>
            <a:off x="410708" y="3552825"/>
            <a:ext cx="4419600" cy="2785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167" t="46923" r="72500" b="6154"/>
          <a:stretch/>
        </p:blipFill>
        <p:spPr>
          <a:xfrm>
            <a:off x="5183187" y="2968288"/>
            <a:ext cx="5194300" cy="452237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777287" y="6753225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67087" y="5610225"/>
            <a:ext cx="533400" cy="25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079782" y="4467225"/>
            <a:ext cx="304800" cy="1140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70732" y="3671183"/>
            <a:ext cx="304800" cy="1273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878</Words>
  <Application>Microsoft Office PowerPoint</Application>
  <PresentationFormat>사용자 지정</PresentationFormat>
  <Paragraphs>218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Adobe 고딕 Std B</vt:lpstr>
      <vt:lpstr>THELuxGoB</vt:lpstr>
      <vt:lpstr>THELuxGoR</vt:lpstr>
      <vt:lpstr>맑은 고딕</vt:lpstr>
      <vt:lpstr>맑은고딕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soyoung</cp:lastModifiedBy>
  <cp:revision>147</cp:revision>
  <dcterms:created xsi:type="dcterms:W3CDTF">2024-05-18T02:44:30Z</dcterms:created>
  <dcterms:modified xsi:type="dcterms:W3CDTF">2024-06-28T02:13:59Z</dcterms:modified>
</cp:coreProperties>
</file>