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96" r:id="rId2"/>
    <p:sldId id="495" r:id="rId3"/>
    <p:sldId id="497" r:id="rId4"/>
    <p:sldId id="498" r:id="rId5"/>
    <p:sldId id="501" r:id="rId6"/>
    <p:sldId id="458" r:id="rId7"/>
    <p:sldId id="502" r:id="rId8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77B4"/>
    <a:srgbClr val="C50F2F"/>
    <a:srgbClr val="EDEAF0"/>
    <a:srgbClr val="FF3333"/>
    <a:srgbClr val="1187CF"/>
    <a:srgbClr val="5100A2"/>
    <a:srgbClr val="6600CC"/>
    <a:srgbClr val="FFFFFF"/>
    <a:srgbClr val="2CB1AE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40" autoAdjust="0"/>
    <p:restoredTop sz="93418" autoAdjust="0"/>
  </p:normalViewPr>
  <p:slideViewPr>
    <p:cSldViewPr>
      <p:cViewPr varScale="1">
        <p:scale>
          <a:sx n="98" d="100"/>
          <a:sy n="98" d="100"/>
        </p:scale>
        <p:origin x="188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392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3075" y="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D2193-173F-4431-83D8-364C854DC802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28725" y="1336675"/>
            <a:ext cx="5105400" cy="3609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8263"/>
            <a:ext cx="6051550" cy="4211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6000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3075" y="1016000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39340-95B5-46A0-BB9E-8A97E8BA5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449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/>
              <a:t># </a:t>
            </a:r>
            <a:r>
              <a:rPr lang="ko-KR" altLang="en-US" sz="1200" b="1" dirty="0" smtClean="0"/>
              <a:t>ECLO 범위가 넓어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이상치 </a:t>
            </a:r>
            <a:r>
              <a:rPr lang="en-US" altLang="ko-KR" sz="1200" b="1" dirty="0" smtClean="0"/>
              <a:t>12</a:t>
            </a:r>
            <a:r>
              <a:rPr lang="ko-KR" altLang="en-US" sz="1200" b="1" dirty="0" smtClean="0"/>
              <a:t> 이상 제거</a:t>
            </a:r>
            <a:endParaRPr lang="en-US" altLang="ko-KR" sz="1200" b="1" dirty="0" smtClean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# </a:t>
            </a:r>
            <a:r>
              <a:rPr lang="ko-KR" altLang="en-US" sz="1200" b="1" dirty="0" smtClean="0"/>
              <a:t>전체 연령 기준 예측</a:t>
            </a:r>
          </a:p>
          <a:p>
            <a:r>
              <a:rPr lang="en-US" altLang="ko-KR" sz="1200" dirty="0" err="1" smtClean="0"/>
              <a:t>col_ls</a:t>
            </a:r>
            <a:r>
              <a:rPr lang="en-US" altLang="ko-KR" sz="1200" dirty="0" smtClean="0"/>
              <a:t> =  ['location', 'weather', 'surface', 'road', 'car', 'sex', '</a:t>
            </a:r>
            <a:r>
              <a:rPr lang="ko-KR" altLang="en-US" sz="1200" dirty="0" err="1" smtClean="0"/>
              <a:t>가해운전자</a:t>
            </a:r>
            <a:r>
              <a:rPr lang="ko-KR" altLang="en-US" sz="1200" dirty="0" smtClean="0"/>
              <a:t> 연령</a:t>
            </a:r>
            <a:r>
              <a:rPr lang="en-US" altLang="ko-KR" sz="1200" dirty="0" smtClean="0"/>
              <a:t>']  </a:t>
            </a:r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ml_col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eclo_df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col_ls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## 0.0036609908437339467</a:t>
            </a:r>
          </a:p>
          <a:p>
            <a:endParaRPr lang="ko-KR" altLang="en-US" sz="1200" dirty="0" smtClean="0"/>
          </a:p>
          <a:p>
            <a:r>
              <a:rPr lang="ko-KR" altLang="en-US" sz="1200" b="1" dirty="0" smtClean="0"/>
              <a:t># 노인 운전자 기준 예측</a:t>
            </a:r>
          </a:p>
          <a:p>
            <a:r>
              <a:rPr lang="ko-KR" altLang="en-US" sz="1200" dirty="0" err="1" smtClean="0"/>
              <a:t>old_df</a:t>
            </a:r>
            <a:r>
              <a:rPr lang="ko-KR" altLang="en-US" sz="1200" dirty="0" smtClean="0"/>
              <a:t> = </a:t>
            </a:r>
            <a:r>
              <a:rPr lang="ko-KR" altLang="en-US" sz="1200" dirty="0" err="1" smtClean="0"/>
              <a:t>df.loc</a:t>
            </a:r>
            <a:r>
              <a:rPr lang="ko-KR" altLang="en-US" sz="1200" dirty="0" smtClean="0"/>
              <a:t>[</a:t>
            </a:r>
            <a:r>
              <a:rPr lang="ko-KR" altLang="en-US" sz="1200" dirty="0" err="1" smtClean="0"/>
              <a:t>df</a:t>
            </a:r>
            <a:r>
              <a:rPr lang="ko-KR" altLang="en-US" sz="1200" dirty="0" smtClean="0"/>
              <a:t>['</a:t>
            </a:r>
            <a:r>
              <a:rPr lang="ko-KR" altLang="en-US" sz="1200" dirty="0" err="1" smtClean="0"/>
              <a:t>가해운전자</a:t>
            </a:r>
            <a:r>
              <a:rPr lang="ko-KR" altLang="en-US" sz="1200" dirty="0" smtClean="0"/>
              <a:t> 연령'] &gt;= 65,:]</a:t>
            </a:r>
          </a:p>
          <a:p>
            <a:endParaRPr lang="ko-KR" altLang="en-US" sz="1200" dirty="0" smtClean="0"/>
          </a:p>
          <a:p>
            <a:r>
              <a:rPr lang="ko-KR" altLang="en-US" sz="1200" dirty="0" err="1" smtClean="0"/>
              <a:t>ml_col</a:t>
            </a:r>
            <a:r>
              <a:rPr lang="ko-KR" altLang="en-US" sz="1200" dirty="0" smtClean="0"/>
              <a:t>(</a:t>
            </a:r>
            <a:r>
              <a:rPr lang="ko-KR" altLang="en-US" sz="1200" dirty="0" err="1" smtClean="0"/>
              <a:t>old_df</a:t>
            </a:r>
            <a:r>
              <a:rPr lang="ko-KR" altLang="en-US" sz="1200" dirty="0" smtClean="0"/>
              <a:t>, ['</a:t>
            </a:r>
            <a:r>
              <a:rPr lang="ko-KR" altLang="en-US" sz="1200" dirty="0" err="1" smtClean="0"/>
              <a:t>location</a:t>
            </a:r>
            <a:r>
              <a:rPr lang="ko-KR" altLang="en-US" sz="1200" dirty="0" smtClean="0"/>
              <a:t>', '</a:t>
            </a:r>
            <a:r>
              <a:rPr lang="ko-KR" altLang="en-US" sz="1200" dirty="0" err="1" smtClean="0"/>
              <a:t>weather</a:t>
            </a:r>
            <a:r>
              <a:rPr lang="ko-KR" altLang="en-US" sz="1200" dirty="0" smtClean="0"/>
              <a:t>', '</a:t>
            </a:r>
            <a:r>
              <a:rPr lang="ko-KR" altLang="en-US" sz="1200" dirty="0" err="1" smtClean="0"/>
              <a:t>surface</a:t>
            </a:r>
            <a:r>
              <a:rPr lang="ko-KR" altLang="en-US" sz="1200" dirty="0" smtClean="0"/>
              <a:t>', '</a:t>
            </a:r>
            <a:r>
              <a:rPr lang="ko-KR" altLang="en-US" sz="1200" dirty="0" err="1" smtClean="0"/>
              <a:t>road</a:t>
            </a:r>
            <a:r>
              <a:rPr lang="ko-KR" altLang="en-US" sz="1200" dirty="0" smtClean="0"/>
              <a:t>', '</a:t>
            </a:r>
            <a:r>
              <a:rPr lang="ko-KR" altLang="en-US" sz="1200" dirty="0" err="1" smtClean="0"/>
              <a:t>car</a:t>
            </a:r>
            <a:r>
              <a:rPr lang="ko-KR" altLang="en-US" sz="1200" dirty="0" smtClean="0"/>
              <a:t>', '</a:t>
            </a:r>
            <a:r>
              <a:rPr lang="ko-KR" altLang="en-US" sz="1200" dirty="0" err="1" smtClean="0"/>
              <a:t>sex</a:t>
            </a:r>
            <a:r>
              <a:rPr lang="ko-KR" altLang="en-US" sz="1200" dirty="0" smtClean="0"/>
              <a:t>', '</a:t>
            </a:r>
            <a:r>
              <a:rPr lang="ko-KR" altLang="en-US" sz="1200" dirty="0" err="1" smtClean="0"/>
              <a:t>가해운전자</a:t>
            </a:r>
            <a:r>
              <a:rPr lang="ko-KR" altLang="en-US" sz="1200" dirty="0" smtClean="0"/>
              <a:t> 연령'])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## 0.0063594776304259915</a:t>
            </a:r>
            <a:endParaRPr lang="ko-KR" altLang="en-US" sz="1200" dirty="0" smtClean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39340-95B5-46A0-BB9E-8A97E8BA560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475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/>
              <a:t># </a:t>
            </a:r>
            <a:r>
              <a:rPr lang="ko-KR" altLang="en-US" sz="1200" b="1" dirty="0" smtClean="0"/>
              <a:t>ECLO 범위가 넓어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이상치 </a:t>
            </a:r>
            <a:r>
              <a:rPr lang="en-US" altLang="ko-KR" sz="1200" b="1" dirty="0" smtClean="0"/>
              <a:t>12</a:t>
            </a:r>
            <a:r>
              <a:rPr lang="ko-KR" altLang="en-US" sz="1200" b="1" dirty="0" smtClean="0"/>
              <a:t> 이상 제거</a:t>
            </a:r>
            <a:endParaRPr lang="en-US" altLang="ko-KR" sz="1200" b="1" dirty="0" smtClean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# </a:t>
            </a:r>
            <a:r>
              <a:rPr lang="ko-KR" altLang="en-US" sz="1200" b="1" dirty="0" smtClean="0"/>
              <a:t>전체 연령 기준 예측</a:t>
            </a:r>
          </a:p>
          <a:p>
            <a:r>
              <a:rPr lang="en-US" altLang="ko-KR" sz="1200" dirty="0" err="1" smtClean="0"/>
              <a:t>col_ls</a:t>
            </a:r>
            <a:r>
              <a:rPr lang="en-US" altLang="ko-KR" sz="1200" dirty="0" smtClean="0"/>
              <a:t> =  ['location', 'weather', 'surface', 'road', 'car', 'sex', '</a:t>
            </a:r>
            <a:r>
              <a:rPr lang="ko-KR" altLang="en-US" sz="1200" dirty="0" err="1" smtClean="0"/>
              <a:t>가해운전자</a:t>
            </a:r>
            <a:r>
              <a:rPr lang="ko-KR" altLang="en-US" sz="1200" dirty="0" smtClean="0"/>
              <a:t> 연령</a:t>
            </a:r>
            <a:r>
              <a:rPr lang="en-US" altLang="ko-KR" sz="1200" dirty="0" smtClean="0"/>
              <a:t>']  </a:t>
            </a:r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ml_col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eclo_df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col_ls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## 0.0036609908437339467</a:t>
            </a:r>
          </a:p>
          <a:p>
            <a:endParaRPr lang="ko-KR" altLang="en-US" sz="1200" dirty="0" smtClean="0"/>
          </a:p>
          <a:p>
            <a:r>
              <a:rPr lang="ko-KR" altLang="en-US" sz="1200" b="1" dirty="0" smtClean="0"/>
              <a:t># 노인 운전자 기준 예측</a:t>
            </a:r>
          </a:p>
          <a:p>
            <a:r>
              <a:rPr lang="ko-KR" altLang="en-US" sz="1200" dirty="0" err="1" smtClean="0"/>
              <a:t>old_df</a:t>
            </a:r>
            <a:r>
              <a:rPr lang="ko-KR" altLang="en-US" sz="1200" dirty="0" smtClean="0"/>
              <a:t> = </a:t>
            </a:r>
            <a:r>
              <a:rPr lang="ko-KR" altLang="en-US" sz="1200" dirty="0" err="1" smtClean="0"/>
              <a:t>df.loc</a:t>
            </a:r>
            <a:r>
              <a:rPr lang="ko-KR" altLang="en-US" sz="1200" dirty="0" smtClean="0"/>
              <a:t>[</a:t>
            </a:r>
            <a:r>
              <a:rPr lang="ko-KR" altLang="en-US" sz="1200" dirty="0" err="1" smtClean="0"/>
              <a:t>df</a:t>
            </a:r>
            <a:r>
              <a:rPr lang="ko-KR" altLang="en-US" sz="1200" dirty="0" smtClean="0"/>
              <a:t>['</a:t>
            </a:r>
            <a:r>
              <a:rPr lang="ko-KR" altLang="en-US" sz="1200" dirty="0" err="1" smtClean="0"/>
              <a:t>가해운전자</a:t>
            </a:r>
            <a:r>
              <a:rPr lang="ko-KR" altLang="en-US" sz="1200" dirty="0" smtClean="0"/>
              <a:t> 연령'] &gt;= 65,:]</a:t>
            </a:r>
          </a:p>
          <a:p>
            <a:endParaRPr lang="ko-KR" altLang="en-US" sz="1200" dirty="0" smtClean="0"/>
          </a:p>
          <a:p>
            <a:r>
              <a:rPr lang="ko-KR" altLang="en-US" sz="1200" dirty="0" err="1" smtClean="0"/>
              <a:t>ml_col</a:t>
            </a:r>
            <a:r>
              <a:rPr lang="ko-KR" altLang="en-US" sz="1200" dirty="0" smtClean="0"/>
              <a:t>(</a:t>
            </a:r>
            <a:r>
              <a:rPr lang="ko-KR" altLang="en-US" sz="1200" dirty="0" err="1" smtClean="0"/>
              <a:t>old_df</a:t>
            </a:r>
            <a:r>
              <a:rPr lang="ko-KR" altLang="en-US" sz="1200" dirty="0" smtClean="0"/>
              <a:t>, ['</a:t>
            </a:r>
            <a:r>
              <a:rPr lang="ko-KR" altLang="en-US" sz="1200" dirty="0" err="1" smtClean="0"/>
              <a:t>location</a:t>
            </a:r>
            <a:r>
              <a:rPr lang="ko-KR" altLang="en-US" sz="1200" dirty="0" smtClean="0"/>
              <a:t>', '</a:t>
            </a:r>
            <a:r>
              <a:rPr lang="ko-KR" altLang="en-US" sz="1200" dirty="0" err="1" smtClean="0"/>
              <a:t>weather</a:t>
            </a:r>
            <a:r>
              <a:rPr lang="ko-KR" altLang="en-US" sz="1200" dirty="0" smtClean="0"/>
              <a:t>', '</a:t>
            </a:r>
            <a:r>
              <a:rPr lang="ko-KR" altLang="en-US" sz="1200" dirty="0" err="1" smtClean="0"/>
              <a:t>surface</a:t>
            </a:r>
            <a:r>
              <a:rPr lang="ko-KR" altLang="en-US" sz="1200" dirty="0" smtClean="0"/>
              <a:t>', '</a:t>
            </a:r>
            <a:r>
              <a:rPr lang="ko-KR" altLang="en-US" sz="1200" dirty="0" err="1" smtClean="0"/>
              <a:t>road</a:t>
            </a:r>
            <a:r>
              <a:rPr lang="ko-KR" altLang="en-US" sz="1200" dirty="0" smtClean="0"/>
              <a:t>', '</a:t>
            </a:r>
            <a:r>
              <a:rPr lang="ko-KR" altLang="en-US" sz="1200" dirty="0" err="1" smtClean="0"/>
              <a:t>car</a:t>
            </a:r>
            <a:r>
              <a:rPr lang="ko-KR" altLang="en-US" sz="1200" dirty="0" smtClean="0"/>
              <a:t>', '</a:t>
            </a:r>
            <a:r>
              <a:rPr lang="ko-KR" altLang="en-US" sz="1200" dirty="0" err="1" smtClean="0"/>
              <a:t>sex</a:t>
            </a:r>
            <a:r>
              <a:rPr lang="ko-KR" altLang="en-US" sz="1200" dirty="0" smtClean="0"/>
              <a:t>', '</a:t>
            </a:r>
            <a:r>
              <a:rPr lang="ko-KR" altLang="en-US" sz="1200" dirty="0" err="1" smtClean="0"/>
              <a:t>가해운전자</a:t>
            </a:r>
            <a:r>
              <a:rPr lang="ko-KR" altLang="en-US" sz="1200" dirty="0" smtClean="0"/>
              <a:t> 연령'])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## 0.0063594776304259915</a:t>
            </a:r>
            <a:endParaRPr lang="ko-KR" altLang="en-US" sz="1200" dirty="0" smtClean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39340-95B5-46A0-BB9E-8A97E8BA560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375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/>
              <a:t># </a:t>
            </a:r>
            <a:r>
              <a:rPr lang="ko-KR" altLang="en-US" sz="1200" b="1" dirty="0" smtClean="0"/>
              <a:t>ECLO 범위가 넓어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이상치 </a:t>
            </a:r>
            <a:r>
              <a:rPr lang="en-US" altLang="ko-KR" sz="1200" b="1" dirty="0" smtClean="0"/>
              <a:t>12</a:t>
            </a:r>
            <a:r>
              <a:rPr lang="ko-KR" altLang="en-US" sz="1200" b="1" dirty="0" smtClean="0"/>
              <a:t> 이상 제거</a:t>
            </a:r>
            <a:endParaRPr lang="en-US" altLang="ko-KR" sz="1200" b="1" dirty="0" smtClean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# </a:t>
            </a:r>
            <a:r>
              <a:rPr lang="ko-KR" altLang="en-US" sz="1200" b="1" dirty="0" smtClean="0"/>
              <a:t>전체 연령 기준 예측</a:t>
            </a:r>
          </a:p>
          <a:p>
            <a:r>
              <a:rPr lang="en-US" altLang="ko-KR" sz="1200" dirty="0" err="1" smtClean="0"/>
              <a:t>col_ls</a:t>
            </a:r>
            <a:r>
              <a:rPr lang="en-US" altLang="ko-KR" sz="1200" dirty="0" smtClean="0"/>
              <a:t> =  ['location', 'weather', 'surface', 'road', 'car', 'sex', '</a:t>
            </a:r>
            <a:r>
              <a:rPr lang="ko-KR" altLang="en-US" sz="1200" dirty="0" err="1" smtClean="0"/>
              <a:t>가해운전자</a:t>
            </a:r>
            <a:r>
              <a:rPr lang="ko-KR" altLang="en-US" sz="1200" dirty="0" smtClean="0"/>
              <a:t> 연령</a:t>
            </a:r>
            <a:r>
              <a:rPr lang="en-US" altLang="ko-KR" sz="1200" dirty="0" smtClean="0"/>
              <a:t>']  </a:t>
            </a:r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ml_col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eclo_df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col_ls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## 0.0036609908437339467</a:t>
            </a:r>
          </a:p>
          <a:p>
            <a:endParaRPr lang="ko-KR" altLang="en-US" sz="1200" dirty="0" smtClean="0"/>
          </a:p>
          <a:p>
            <a:r>
              <a:rPr lang="ko-KR" altLang="en-US" sz="1200" b="1" dirty="0" smtClean="0"/>
              <a:t># 노인 운전자 기준 예측</a:t>
            </a:r>
          </a:p>
          <a:p>
            <a:r>
              <a:rPr lang="ko-KR" altLang="en-US" sz="1200" dirty="0" err="1" smtClean="0"/>
              <a:t>old_df</a:t>
            </a:r>
            <a:r>
              <a:rPr lang="ko-KR" altLang="en-US" sz="1200" dirty="0" smtClean="0"/>
              <a:t> = </a:t>
            </a:r>
            <a:r>
              <a:rPr lang="ko-KR" altLang="en-US" sz="1200" dirty="0" err="1" smtClean="0"/>
              <a:t>df.loc</a:t>
            </a:r>
            <a:r>
              <a:rPr lang="ko-KR" altLang="en-US" sz="1200" dirty="0" smtClean="0"/>
              <a:t>[</a:t>
            </a:r>
            <a:r>
              <a:rPr lang="ko-KR" altLang="en-US" sz="1200" dirty="0" err="1" smtClean="0"/>
              <a:t>df</a:t>
            </a:r>
            <a:r>
              <a:rPr lang="ko-KR" altLang="en-US" sz="1200" dirty="0" smtClean="0"/>
              <a:t>['</a:t>
            </a:r>
            <a:r>
              <a:rPr lang="ko-KR" altLang="en-US" sz="1200" dirty="0" err="1" smtClean="0"/>
              <a:t>가해운전자</a:t>
            </a:r>
            <a:r>
              <a:rPr lang="ko-KR" altLang="en-US" sz="1200" dirty="0" smtClean="0"/>
              <a:t> 연령'] &gt;= 65,:]</a:t>
            </a:r>
          </a:p>
          <a:p>
            <a:endParaRPr lang="ko-KR" altLang="en-US" sz="1200" dirty="0" smtClean="0"/>
          </a:p>
          <a:p>
            <a:r>
              <a:rPr lang="ko-KR" altLang="en-US" sz="1200" dirty="0" err="1" smtClean="0"/>
              <a:t>ml_col</a:t>
            </a:r>
            <a:r>
              <a:rPr lang="ko-KR" altLang="en-US" sz="1200" dirty="0" smtClean="0"/>
              <a:t>(</a:t>
            </a:r>
            <a:r>
              <a:rPr lang="ko-KR" altLang="en-US" sz="1200" dirty="0" err="1" smtClean="0"/>
              <a:t>old_df</a:t>
            </a:r>
            <a:r>
              <a:rPr lang="ko-KR" altLang="en-US" sz="1200" dirty="0" smtClean="0"/>
              <a:t>, ['</a:t>
            </a:r>
            <a:r>
              <a:rPr lang="ko-KR" altLang="en-US" sz="1200" dirty="0" err="1" smtClean="0"/>
              <a:t>location</a:t>
            </a:r>
            <a:r>
              <a:rPr lang="ko-KR" altLang="en-US" sz="1200" dirty="0" smtClean="0"/>
              <a:t>', '</a:t>
            </a:r>
            <a:r>
              <a:rPr lang="ko-KR" altLang="en-US" sz="1200" dirty="0" err="1" smtClean="0"/>
              <a:t>weather</a:t>
            </a:r>
            <a:r>
              <a:rPr lang="ko-KR" altLang="en-US" sz="1200" dirty="0" smtClean="0"/>
              <a:t>', '</a:t>
            </a:r>
            <a:r>
              <a:rPr lang="ko-KR" altLang="en-US" sz="1200" dirty="0" err="1" smtClean="0"/>
              <a:t>surface</a:t>
            </a:r>
            <a:r>
              <a:rPr lang="ko-KR" altLang="en-US" sz="1200" dirty="0" smtClean="0"/>
              <a:t>', '</a:t>
            </a:r>
            <a:r>
              <a:rPr lang="ko-KR" altLang="en-US" sz="1200" dirty="0" err="1" smtClean="0"/>
              <a:t>road</a:t>
            </a:r>
            <a:r>
              <a:rPr lang="ko-KR" altLang="en-US" sz="1200" dirty="0" smtClean="0"/>
              <a:t>', '</a:t>
            </a:r>
            <a:r>
              <a:rPr lang="ko-KR" altLang="en-US" sz="1200" dirty="0" err="1" smtClean="0"/>
              <a:t>car</a:t>
            </a:r>
            <a:r>
              <a:rPr lang="ko-KR" altLang="en-US" sz="1200" dirty="0" smtClean="0"/>
              <a:t>', '</a:t>
            </a:r>
            <a:r>
              <a:rPr lang="ko-KR" altLang="en-US" sz="1200" dirty="0" err="1" smtClean="0"/>
              <a:t>sex</a:t>
            </a:r>
            <a:r>
              <a:rPr lang="ko-KR" altLang="en-US" sz="1200" dirty="0" smtClean="0"/>
              <a:t>', '</a:t>
            </a:r>
            <a:r>
              <a:rPr lang="ko-KR" altLang="en-US" sz="1200" dirty="0" err="1" smtClean="0"/>
              <a:t>가해운전자</a:t>
            </a:r>
            <a:r>
              <a:rPr lang="ko-KR" altLang="en-US" sz="1200" dirty="0" smtClean="0"/>
              <a:t> 연령'])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## 0.0063594776304259915</a:t>
            </a:r>
            <a:endParaRPr lang="ko-KR" altLang="en-US" sz="1200" dirty="0" smtClean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39340-95B5-46A0-BB9E-8A97E8BA560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724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39340-95B5-46A0-BB9E-8A97E8BA560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513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39340-95B5-46A0-BB9E-8A97E8BA560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693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39340-95B5-46A0-BB9E-8A97E8BA560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82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https://i.pinimg.com/564x/51/9e/b7/519eb7fe4346922cab00e3dc5a0f2a3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" y="-81946"/>
            <a:ext cx="10696575" cy="764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2"/>
          <p:cNvSpPr txBox="1"/>
          <p:nvPr userDrawn="1"/>
        </p:nvSpPr>
        <p:spPr>
          <a:xfrm>
            <a:off x="1469378" y="1958426"/>
            <a:ext cx="7758100" cy="127569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tIns="144000" bIns="144000" rtlCol="0" anchor="ctr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고령 운전자 교통사고 감소를 위한 데이터 분석</a:t>
            </a:r>
            <a:endParaRPr lang="en-US" altLang="ko-KR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B" pitchFamily="34" charset="0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281" y="6829425"/>
            <a:ext cx="10696294" cy="65997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bject 6"/>
          <p:cNvSpPr txBox="1"/>
          <p:nvPr userDrawn="1"/>
        </p:nvSpPr>
        <p:spPr>
          <a:xfrm>
            <a:off x="166687" y="6974744"/>
            <a:ext cx="53202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solidFill>
                  <a:srgbClr val="001736"/>
                </a:solidFill>
                <a:latin typeface="맑은 고딕" panose="020B0503020000020004" pitchFamily="50" charset="-127"/>
                <a:ea typeface="+mn-ea"/>
              </a:rPr>
              <a:t>홍해림</a:t>
            </a:r>
            <a:r>
              <a:rPr lang="en-US" altLang="ko-KR" b="1" dirty="0">
                <a:solidFill>
                  <a:srgbClr val="001736"/>
                </a:solidFill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b="1" dirty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김세정</a:t>
            </a:r>
            <a:r>
              <a:rPr lang="en-US" altLang="ko-KR" b="1" dirty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김소영</a:t>
            </a:r>
            <a:r>
              <a:rPr lang="en-US" altLang="ko-KR" b="1" dirty="0">
                <a:solidFill>
                  <a:srgbClr val="001736"/>
                </a:solidFill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b="1" dirty="0">
                <a:solidFill>
                  <a:srgbClr val="001736"/>
                </a:solidFill>
                <a:latin typeface="맑은 고딕" panose="020B0503020000020004" pitchFamily="50" charset="-127"/>
                <a:ea typeface="+mn-ea"/>
              </a:rPr>
              <a:t>박범철</a:t>
            </a:r>
            <a:r>
              <a:rPr lang="en-US" altLang="ko-KR" b="1" dirty="0">
                <a:solidFill>
                  <a:srgbClr val="001736"/>
                </a:solidFill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b="1" dirty="0">
                <a:solidFill>
                  <a:srgbClr val="001736"/>
                </a:solidFill>
                <a:latin typeface="맑은 고딕" panose="020B0503020000020004" pitchFamily="50" charset="-127"/>
                <a:ea typeface="+mn-ea"/>
              </a:rPr>
              <a:t>이혁진</a:t>
            </a:r>
            <a:r>
              <a:rPr lang="en-US" altLang="ko-KR" b="1" dirty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이유라</a:t>
            </a:r>
            <a:endParaRPr lang="en-US" b="1" dirty="0">
              <a:solidFill>
                <a:srgbClr val="00173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187" y="6957283"/>
            <a:ext cx="1980000" cy="40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 txBox="1"/>
          <p:nvPr userDrawn="1"/>
        </p:nvSpPr>
        <p:spPr>
          <a:xfrm>
            <a:off x="1004887" y="2173784"/>
            <a:ext cx="392359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>
                <a:solidFill>
                  <a:srgbClr val="1187CF"/>
                </a:solidFill>
                <a:latin typeface="맑은고딕"/>
                <a:ea typeface="Adobe 고딕 Std B" panose="020B0800000000000000" pitchFamily="34" charset="-127"/>
                <a:cs typeface="THELuxGoB" pitchFamily="34" charset="0"/>
              </a:rPr>
              <a:t>Contents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-141" y="0"/>
            <a:ext cx="10696856" cy="1188000"/>
          </a:xfrm>
          <a:prstGeom prst="rect">
            <a:avLst/>
          </a:prstGeom>
          <a:solidFill>
            <a:srgbClr val="01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187" y="6957283"/>
            <a:ext cx="1980000" cy="405542"/>
          </a:xfrm>
          <a:prstGeom prst="rect">
            <a:avLst/>
          </a:prstGeom>
        </p:spPr>
      </p:pic>
      <p:sp>
        <p:nvSpPr>
          <p:cNvPr id="23" name="Object 2"/>
          <p:cNvSpPr txBox="1"/>
          <p:nvPr userDrawn="1"/>
        </p:nvSpPr>
        <p:spPr>
          <a:xfrm>
            <a:off x="2452687" y="363167"/>
            <a:ext cx="80772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고령 운전자 교통사고 감소를 위한  데이터 분석</a:t>
            </a:r>
            <a:endParaRPr 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1001"/>
          <p:cNvGrpSpPr/>
          <p:nvPr userDrawn="1"/>
        </p:nvGrpSpPr>
        <p:grpSpPr>
          <a:xfrm>
            <a:off x="256575" y="1114425"/>
            <a:ext cx="10440000" cy="154298"/>
            <a:chOff x="964752" y="1163375"/>
            <a:chExt cx="10028471" cy="27283"/>
          </a:xfrm>
        </p:grpSpPr>
        <p:pic>
          <p:nvPicPr>
            <p:cNvPr id="27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819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 userDrawn="1"/>
        </p:nvGrpSpPr>
        <p:grpSpPr>
          <a:xfrm>
            <a:off x="166687" y="6957283"/>
            <a:ext cx="10208500" cy="405542"/>
            <a:chOff x="51500" y="6957283"/>
            <a:chExt cx="10208500" cy="405542"/>
          </a:xfrm>
        </p:grpSpPr>
        <p:pic>
          <p:nvPicPr>
            <p:cNvPr id="23" name="그림 2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0000" y="6957283"/>
              <a:ext cx="1980000" cy="405542"/>
            </a:xfrm>
            <a:prstGeom prst="rect">
              <a:avLst/>
            </a:prstGeom>
          </p:spPr>
        </p:pic>
        <p:sp>
          <p:nvSpPr>
            <p:cNvPr id="28" name="Object 2"/>
            <p:cNvSpPr txBox="1"/>
            <p:nvPr userDrawn="1"/>
          </p:nvSpPr>
          <p:spPr>
            <a:xfrm>
              <a:off x="51500" y="7055048"/>
              <a:ext cx="80772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ko-KR" altLang="en-US" sz="1400" b="1">
                  <a:solidFill>
                    <a:srgbClr val="0122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  <a:t>고령 운전자 </a:t>
              </a:r>
              <a:r>
                <a:rPr lang="ko-KR" altLang="en-US" sz="1400" b="1" dirty="0">
                  <a:solidFill>
                    <a:srgbClr val="0122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  <a:t>교통사고 감소를 위한  데이터 분석</a:t>
              </a:r>
              <a:endParaRPr lang="en-US" sz="1400" b="1" dirty="0">
                <a:solidFill>
                  <a:srgbClr val="012243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5" name="직사각형 34"/>
          <p:cNvSpPr/>
          <p:nvPr userDrawn="1"/>
        </p:nvSpPr>
        <p:spPr>
          <a:xfrm>
            <a:off x="-141" y="-1"/>
            <a:ext cx="10696856" cy="11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1001"/>
          <p:cNvGrpSpPr/>
          <p:nvPr userDrawn="1"/>
        </p:nvGrpSpPr>
        <p:grpSpPr>
          <a:xfrm>
            <a:off x="256575" y="1114425"/>
            <a:ext cx="10440000" cy="154298"/>
            <a:chOff x="964752" y="1163375"/>
            <a:chExt cx="10028471" cy="27283"/>
          </a:xfrm>
        </p:grpSpPr>
        <p:pic>
          <p:nvPicPr>
            <p:cNvPr id="41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81487" y="722630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3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68287" y="1429425"/>
            <a:ext cx="9373800" cy="547620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68104" y="1495425"/>
            <a:ext cx="9373983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단순회귀분석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8" name="Object 2"/>
          <p:cNvSpPr txBox="1"/>
          <p:nvPr/>
        </p:nvSpPr>
        <p:spPr>
          <a:xfrm>
            <a:off x="3367087" y="581025"/>
            <a:ext cx="7086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b="1" dirty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5. </a:t>
            </a:r>
            <a:r>
              <a:rPr lang="ko-KR" altLang="en-US" sz="2800" b="1" dirty="0" err="1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머신러닝</a:t>
            </a:r>
            <a:r>
              <a:rPr lang="ko-KR" altLang="en-US" sz="2800" b="1" dirty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 학습 및 평가</a:t>
            </a:r>
            <a:endParaRPr lang="en-US" altLang="ko-KR" sz="2800" b="1" dirty="0">
              <a:solidFill>
                <a:srgbClr val="1187CF"/>
              </a:solidFill>
              <a:latin typeface="맑은 고딕" panose="020B0503020000020004" pitchFamily="50" charset="-127"/>
              <a:cs typeface="THELuxGoB" pitchFamily="34" charset="0"/>
            </a:endParaRPr>
          </a:p>
        </p:txBody>
      </p:sp>
      <p:sp>
        <p:nvSpPr>
          <p:cNvPr id="19" name="Object 2"/>
          <p:cNvSpPr txBox="1"/>
          <p:nvPr/>
        </p:nvSpPr>
        <p:spPr>
          <a:xfrm>
            <a:off x="2391001" y="241726"/>
            <a:ext cx="807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 </a:t>
            </a:r>
            <a:r>
              <a:rPr lang="ko-KR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과정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5302687" y="3857625"/>
            <a:ext cx="502800" cy="12954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76288" y="3933825"/>
            <a:ext cx="46259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#</a:t>
            </a:r>
            <a:r>
              <a:rPr lang="ko-KR" altLang="en-US" sz="900" dirty="0" smtClean="0"/>
              <a:t> </a:t>
            </a:r>
            <a:r>
              <a:rPr lang="ko-KR" altLang="en-US" sz="900" b="1" dirty="0" smtClean="0"/>
              <a:t>함수화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76287" y="1937180"/>
            <a:ext cx="46259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#</a:t>
            </a:r>
            <a:r>
              <a:rPr lang="ko-KR" altLang="en-US" sz="900" dirty="0" smtClean="0"/>
              <a:t> </a:t>
            </a:r>
            <a:r>
              <a:rPr lang="ko-KR" altLang="en-US" sz="900" b="1" dirty="0" err="1" smtClean="0"/>
              <a:t>모형학습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5996770" y="2181225"/>
            <a:ext cx="3753285" cy="4444420"/>
            <a:chOff x="5996770" y="2257425"/>
            <a:chExt cx="3753285" cy="4444420"/>
          </a:xfrm>
        </p:grpSpPr>
        <p:sp>
          <p:nvSpPr>
            <p:cNvPr id="10" name="직사각형 9"/>
            <p:cNvSpPr/>
            <p:nvPr/>
          </p:nvSpPr>
          <p:spPr>
            <a:xfrm>
              <a:off x="7253287" y="2257425"/>
              <a:ext cx="146070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900" b="1" dirty="0" smtClean="0">
                  <a:latin typeface="+mn-ea"/>
                </a:rPr>
                <a:t>전체 연령 운전자 기준</a:t>
              </a:r>
              <a:endParaRPr lang="en-US" altLang="ko-KR" sz="900" b="1" dirty="0">
                <a:latin typeface="+mn-ea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329487" y="4543425"/>
              <a:ext cx="138450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900" b="1" dirty="0" smtClean="0">
                  <a:latin typeface="+mn-ea"/>
                </a:rPr>
                <a:t>노인 운전자 연령 기준</a:t>
              </a:r>
              <a:endParaRPr lang="en-US" altLang="ko-KR" sz="900" b="1" dirty="0">
                <a:latin typeface="+mn-ea"/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6770" y="2440623"/>
              <a:ext cx="3694917" cy="192380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8812" y="4759132"/>
              <a:ext cx="3731243" cy="1942713"/>
            </a:xfrm>
            <a:prstGeom prst="rect">
              <a:avLst/>
            </a:prstGeom>
          </p:spPr>
        </p:pic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082" y="2161982"/>
            <a:ext cx="4046010" cy="177787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083" y="4162425"/>
            <a:ext cx="4046010" cy="264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5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668104" y="1429425"/>
            <a:ext cx="9360183" cy="540000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68104" y="1495425"/>
            <a:ext cx="9360183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다항회귀분석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8" name="Object 2"/>
          <p:cNvSpPr txBox="1"/>
          <p:nvPr/>
        </p:nvSpPr>
        <p:spPr>
          <a:xfrm>
            <a:off x="3367087" y="581025"/>
            <a:ext cx="7086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b="1" dirty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5. </a:t>
            </a:r>
            <a:r>
              <a:rPr lang="ko-KR" altLang="en-US" sz="2800" b="1" dirty="0" err="1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머신러닝</a:t>
            </a:r>
            <a:r>
              <a:rPr lang="ko-KR" altLang="en-US" sz="2800" b="1" dirty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 학습 및 평가</a:t>
            </a:r>
            <a:endParaRPr lang="en-US" altLang="ko-KR" sz="2800" b="1" dirty="0">
              <a:solidFill>
                <a:srgbClr val="1187CF"/>
              </a:solidFill>
              <a:latin typeface="맑은 고딕" panose="020B0503020000020004" pitchFamily="50" charset="-127"/>
              <a:cs typeface="THELuxGoB" pitchFamily="34" charset="0"/>
            </a:endParaRPr>
          </a:p>
        </p:txBody>
      </p:sp>
      <p:sp>
        <p:nvSpPr>
          <p:cNvPr id="19" name="Object 2"/>
          <p:cNvSpPr txBox="1"/>
          <p:nvPr/>
        </p:nvSpPr>
        <p:spPr>
          <a:xfrm>
            <a:off x="2391001" y="241726"/>
            <a:ext cx="807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 </a:t>
            </a:r>
            <a:r>
              <a:rPr lang="ko-KR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과정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6286" y="4160193"/>
            <a:ext cx="46259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#</a:t>
            </a:r>
            <a:r>
              <a:rPr lang="ko-KR" altLang="en-US" sz="900" dirty="0" smtClean="0"/>
              <a:t> </a:t>
            </a:r>
            <a:r>
              <a:rPr lang="ko-KR" altLang="en-US" sz="900" b="1" dirty="0" smtClean="0"/>
              <a:t>함수화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76287" y="1937180"/>
            <a:ext cx="46259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#</a:t>
            </a:r>
            <a:r>
              <a:rPr lang="ko-KR" altLang="en-US" sz="900" dirty="0" smtClean="0"/>
              <a:t> </a:t>
            </a:r>
            <a:r>
              <a:rPr lang="ko-KR" altLang="en-US" sz="900" b="1" dirty="0" err="1" smtClean="0"/>
              <a:t>모형학습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4814887" y="3857625"/>
            <a:ext cx="502800" cy="12954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04" y="2154545"/>
            <a:ext cx="3124199" cy="20078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33" y="4371291"/>
            <a:ext cx="2732453" cy="23819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633" y="4464993"/>
            <a:ext cx="2808654" cy="2353417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348287" y="2105025"/>
            <a:ext cx="46259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#</a:t>
            </a:r>
            <a:r>
              <a:rPr lang="ko-KR" altLang="en-US" sz="900" dirty="0" smtClean="0"/>
              <a:t> </a:t>
            </a:r>
            <a:r>
              <a:rPr lang="en-US" altLang="ko-KR" sz="900" b="1" dirty="0" smtClean="0"/>
              <a:t>2</a:t>
            </a:r>
            <a:r>
              <a:rPr lang="ko-KR" altLang="en-US" sz="900" b="1" dirty="0" err="1" smtClean="0"/>
              <a:t>차항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전체 운전자 기준 </a:t>
            </a:r>
            <a:r>
              <a:rPr lang="en-US" altLang="ko-KR" sz="900" b="1" dirty="0" smtClean="0"/>
              <a:t>VS </a:t>
            </a:r>
            <a:r>
              <a:rPr lang="ko-KR" altLang="en-US" sz="900" b="1" dirty="0" smtClean="0"/>
              <a:t>노인 운전자 기준</a:t>
            </a:r>
            <a:r>
              <a:rPr lang="en-US" altLang="ko-KR" sz="900" b="1" dirty="0" smtClean="0"/>
              <a:t>)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08428" y="4391925"/>
            <a:ext cx="46259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#</a:t>
            </a:r>
            <a:r>
              <a:rPr lang="ko-KR" altLang="en-US" sz="900" dirty="0" smtClean="0"/>
              <a:t> </a:t>
            </a:r>
            <a:r>
              <a:rPr lang="en-US" altLang="ko-KR" sz="900" b="1" dirty="0"/>
              <a:t>3</a:t>
            </a:r>
            <a:r>
              <a:rPr lang="ko-KR" altLang="en-US" sz="900" b="1" dirty="0" err="1" smtClean="0"/>
              <a:t>차항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전체 운전자 기준 </a:t>
            </a:r>
            <a:r>
              <a:rPr lang="en-US" altLang="ko-KR" sz="900" b="1" dirty="0" smtClean="0"/>
              <a:t>VS </a:t>
            </a:r>
            <a:r>
              <a:rPr lang="ko-KR" altLang="en-US" sz="900" b="1" dirty="0" smtClean="0"/>
              <a:t>노인 운전자 기준</a:t>
            </a:r>
            <a:r>
              <a:rPr lang="en-US" altLang="ko-KR" sz="900" b="1" dirty="0" smtClean="0"/>
              <a:t>)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0326" y="2503232"/>
            <a:ext cx="2640359" cy="13747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9928" y="2789925"/>
            <a:ext cx="2640359" cy="13747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4487" y="4753758"/>
            <a:ext cx="2640359" cy="13747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7765" y="5226093"/>
            <a:ext cx="2640359" cy="13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2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68287" y="1429425"/>
            <a:ext cx="9373800" cy="547620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68104" y="1495425"/>
            <a:ext cx="9373983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  <a:latin typeface="맑은 고딕" panose="020B0503020000020004" pitchFamily="50" charset="-127"/>
              </a:rPr>
              <a:t>KNN (k-Nearest-Neighbors</a:t>
            </a:r>
            <a:r>
              <a:rPr lang="en-US" altLang="ko-KR" b="1" dirty="0" smtClean="0">
                <a:solidFill>
                  <a:schemeClr val="tx2"/>
                </a:solidFill>
                <a:latin typeface="맑은 고딕" panose="020B0503020000020004" pitchFamily="50" charset="-127"/>
              </a:rPr>
              <a:t>)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8" name="Object 2"/>
          <p:cNvSpPr txBox="1"/>
          <p:nvPr/>
        </p:nvSpPr>
        <p:spPr>
          <a:xfrm>
            <a:off x="3367087" y="581025"/>
            <a:ext cx="7086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b="1" dirty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5. </a:t>
            </a:r>
            <a:r>
              <a:rPr lang="ko-KR" altLang="en-US" sz="2800" b="1" dirty="0" err="1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머신러닝</a:t>
            </a:r>
            <a:r>
              <a:rPr lang="ko-KR" altLang="en-US" sz="2800" b="1" dirty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 학습 및 평가</a:t>
            </a:r>
            <a:endParaRPr lang="en-US" altLang="ko-KR" sz="2800" b="1" dirty="0">
              <a:solidFill>
                <a:srgbClr val="1187CF"/>
              </a:solidFill>
              <a:latin typeface="맑은 고딕" panose="020B0503020000020004" pitchFamily="50" charset="-127"/>
              <a:cs typeface="THELuxGoB" pitchFamily="34" charset="0"/>
            </a:endParaRPr>
          </a:p>
        </p:txBody>
      </p:sp>
      <p:sp>
        <p:nvSpPr>
          <p:cNvPr id="19" name="Object 2"/>
          <p:cNvSpPr txBox="1"/>
          <p:nvPr/>
        </p:nvSpPr>
        <p:spPr>
          <a:xfrm>
            <a:off x="2391001" y="241726"/>
            <a:ext cx="807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 </a:t>
            </a:r>
            <a:r>
              <a:rPr lang="ko-KR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과정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5455087" y="3857625"/>
            <a:ext cx="502800" cy="12954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76288" y="4314825"/>
            <a:ext cx="46259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#</a:t>
            </a:r>
            <a:r>
              <a:rPr lang="ko-KR" altLang="en-US" sz="900" dirty="0" smtClean="0"/>
              <a:t> </a:t>
            </a:r>
            <a:r>
              <a:rPr lang="ko-KR" altLang="en-US" sz="900" b="1" dirty="0" smtClean="0"/>
              <a:t>함수화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76287" y="2074846"/>
            <a:ext cx="46259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#</a:t>
            </a:r>
            <a:r>
              <a:rPr lang="ko-KR" altLang="en-US" sz="900" dirty="0" smtClean="0"/>
              <a:t> </a:t>
            </a:r>
            <a:r>
              <a:rPr lang="ko-KR" altLang="en-US" sz="900" b="1" dirty="0" err="1" smtClean="0"/>
              <a:t>모형학습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8" y="2332418"/>
            <a:ext cx="2786707" cy="19977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88" y="4585636"/>
            <a:ext cx="4373999" cy="21838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2112" y="2257425"/>
            <a:ext cx="3868480" cy="19943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7887" y="4606435"/>
            <a:ext cx="3830494" cy="199439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7392779" y="2102793"/>
            <a:ext cx="14607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>
                <a:latin typeface="+mn-ea"/>
              </a:rPr>
              <a:t>전체 연령 운전자 기준</a:t>
            </a:r>
            <a:endParaRPr lang="en-US" altLang="ko-KR" sz="900" b="1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392779" y="4388793"/>
            <a:ext cx="14607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>
                <a:latin typeface="+mn-ea"/>
              </a:rPr>
              <a:t>노인 운전자 기준</a:t>
            </a:r>
            <a:endParaRPr lang="en-US" altLang="ko-KR" sz="9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159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68287" y="1429425"/>
            <a:ext cx="9373800" cy="547620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68104" y="1495425"/>
            <a:ext cx="9373983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2"/>
                </a:solidFill>
                <a:latin typeface="맑은 고딕" panose="020B0503020000020004" pitchFamily="50" charset="-127"/>
              </a:rPr>
              <a:t>CatBoost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8" name="Object 2"/>
          <p:cNvSpPr txBox="1"/>
          <p:nvPr/>
        </p:nvSpPr>
        <p:spPr>
          <a:xfrm>
            <a:off x="3367087" y="581025"/>
            <a:ext cx="7086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b="1" dirty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5. </a:t>
            </a:r>
            <a:r>
              <a:rPr lang="ko-KR" altLang="en-US" sz="2800" b="1" dirty="0" err="1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머신러닝</a:t>
            </a:r>
            <a:r>
              <a:rPr lang="ko-KR" altLang="en-US" sz="2800" b="1" dirty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 학습 및 평가</a:t>
            </a:r>
            <a:endParaRPr lang="en-US" altLang="ko-KR" sz="2800" b="1" dirty="0">
              <a:solidFill>
                <a:srgbClr val="1187CF"/>
              </a:solidFill>
              <a:latin typeface="맑은 고딕" panose="020B0503020000020004" pitchFamily="50" charset="-127"/>
              <a:cs typeface="THELuxGoB" pitchFamily="34" charset="0"/>
            </a:endParaRPr>
          </a:p>
        </p:txBody>
      </p:sp>
      <p:sp>
        <p:nvSpPr>
          <p:cNvPr id="19" name="Object 2"/>
          <p:cNvSpPr txBox="1"/>
          <p:nvPr/>
        </p:nvSpPr>
        <p:spPr>
          <a:xfrm>
            <a:off x="2391001" y="241726"/>
            <a:ext cx="807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 </a:t>
            </a:r>
            <a:r>
              <a:rPr lang="ko-KR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과정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5302687" y="3857625"/>
            <a:ext cx="502800" cy="12954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00087" y="2097293"/>
            <a:ext cx="46259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#</a:t>
            </a:r>
            <a:r>
              <a:rPr lang="ko-KR" altLang="en-US" sz="900" dirty="0" smtClean="0"/>
              <a:t> </a:t>
            </a:r>
            <a:r>
              <a:rPr lang="ko-KR" altLang="en-US" sz="900" b="1" dirty="0" err="1" smtClean="0"/>
              <a:t>모델학습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7" y="2414505"/>
            <a:ext cx="3978351" cy="257318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687" y="2409825"/>
            <a:ext cx="4034009" cy="2767433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5957887" y="2099525"/>
            <a:ext cx="46259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#</a:t>
            </a:r>
            <a:r>
              <a:rPr lang="ko-KR" altLang="en-US" sz="900" dirty="0" smtClean="0"/>
              <a:t> </a:t>
            </a:r>
            <a:r>
              <a:rPr lang="ko-KR" altLang="en-US" sz="900" b="1" dirty="0" err="1" smtClean="0"/>
              <a:t>모델평가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1838" y="3552825"/>
            <a:ext cx="3862921" cy="31969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8508" y="4987686"/>
            <a:ext cx="2858015" cy="7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4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"/>
          <p:cNvSpPr txBox="1"/>
          <p:nvPr/>
        </p:nvSpPr>
        <p:spPr>
          <a:xfrm>
            <a:off x="3443287" y="352425"/>
            <a:ext cx="7086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타겟 값 변경</a:t>
            </a:r>
            <a:r>
              <a:rPr lang="en-US" altLang="ko-KR" sz="2800" b="1" dirty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 </a:t>
            </a:r>
            <a:r>
              <a:rPr lang="en-US" altLang="ko-KR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cs typeface="THELuxGoB" pitchFamily="34" charset="0"/>
              </a:rPr>
              <a:t>(ECLO -&gt; Lethality)</a:t>
            </a:r>
            <a:endParaRPr lang="en-US" altLang="ko-KR" sz="2800" b="1" dirty="0">
              <a:solidFill>
                <a:srgbClr val="1187CF"/>
              </a:solidFill>
              <a:latin typeface="맑은 고딕" panose="020B0503020000020004" pitchFamily="50" charset="-127"/>
              <a:cs typeface="THELuxGoB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2" name="직사각형 21"/>
          <p:cNvSpPr/>
          <p:nvPr/>
        </p:nvSpPr>
        <p:spPr>
          <a:xfrm>
            <a:off x="242887" y="1373932"/>
            <a:ext cx="10103757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사망률 계산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4167" t="29231" r="63333" b="60000"/>
          <a:stretch/>
        </p:blipFill>
        <p:spPr>
          <a:xfrm>
            <a:off x="735142" y="2149235"/>
            <a:ext cx="6057703" cy="10690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982" t="50169" r="81417" b="28592"/>
          <a:stretch/>
        </p:blipFill>
        <p:spPr>
          <a:xfrm>
            <a:off x="7478340" y="2033180"/>
            <a:ext cx="2486101" cy="195874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64167" t="14502" r="6250" b="52419"/>
          <a:stretch/>
        </p:blipFill>
        <p:spPr>
          <a:xfrm>
            <a:off x="1098612" y="3629025"/>
            <a:ext cx="5692916" cy="30255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82899" y="4235182"/>
            <a:ext cx="2743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사망자 </a:t>
            </a:r>
            <a:r>
              <a:rPr lang="en-US" altLang="ko-KR" sz="1100" smtClean="0"/>
              <a:t>0</a:t>
            </a:r>
            <a:r>
              <a:rPr lang="ko-KR" altLang="en-US" sz="1100" smtClean="0"/>
              <a:t>인 경우가 다수</a:t>
            </a:r>
            <a:endParaRPr lang="en-US" altLang="ko-KR" sz="1100" smtClean="0"/>
          </a:p>
          <a:p>
            <a:r>
              <a:rPr lang="ko-KR" altLang="en-US" sz="1100" smtClean="0"/>
              <a:t> </a:t>
            </a:r>
            <a:endParaRPr lang="en-US" altLang="ko-KR" sz="1100" smtClean="0"/>
          </a:p>
          <a:p>
            <a:r>
              <a:rPr lang="en-US" altLang="ko-KR" sz="1100" smtClean="0"/>
              <a:t>    -&gt; </a:t>
            </a:r>
            <a:r>
              <a:rPr lang="ko-KR" altLang="en-US" sz="1100" smtClean="0"/>
              <a:t>치사율 </a:t>
            </a:r>
            <a:r>
              <a:rPr lang="en-US" altLang="ko-KR" sz="1100" smtClean="0"/>
              <a:t>0 (%) </a:t>
            </a:r>
            <a:r>
              <a:rPr lang="ko-KR" altLang="en-US" sz="1100" smtClean="0"/>
              <a:t>인 비율 </a:t>
            </a:r>
            <a:endParaRPr lang="ko-KR" altLang="en-US" sz="1100"/>
          </a:p>
        </p:txBody>
      </p:sp>
      <p:sp>
        <p:nvSpPr>
          <p:cNvPr id="5" name="아래쪽 화살표 4"/>
          <p:cNvSpPr/>
          <p:nvPr/>
        </p:nvSpPr>
        <p:spPr>
          <a:xfrm rot="10800000">
            <a:off x="9386887" y="4574433"/>
            <a:ext cx="152400" cy="26091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0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9" name="그룹 8"/>
          <p:cNvGrpSpPr/>
          <p:nvPr/>
        </p:nvGrpSpPr>
        <p:grpSpPr>
          <a:xfrm>
            <a:off x="2071687" y="241726"/>
            <a:ext cx="8458200" cy="862519"/>
            <a:chOff x="2391001" y="241726"/>
            <a:chExt cx="8077200" cy="862519"/>
          </a:xfrm>
        </p:grpSpPr>
        <p:sp>
          <p:nvSpPr>
            <p:cNvPr id="10" name="Object 2"/>
            <p:cNvSpPr txBox="1"/>
            <p:nvPr/>
          </p:nvSpPr>
          <p:spPr>
            <a:xfrm>
              <a:off x="2391001" y="241726"/>
              <a:ext cx="8077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 </a:t>
              </a:r>
              <a:r>
                <a:rPr lang="ko-KR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과정 → </a:t>
              </a:r>
              <a:r>
                <a:rPr lang="en-US" altLang="ko-K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 </a:t>
              </a:r>
              <a:r>
                <a:rPr lang="ko-KR" altLang="en-US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머신러닝</a:t>
              </a:r>
              <a:r>
                <a:rPr lang="ko-KR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개선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Object 2"/>
            <p:cNvSpPr txBox="1"/>
            <p:nvPr/>
          </p:nvSpPr>
          <p:spPr>
            <a:xfrm>
              <a:off x="2391001" y="581025"/>
              <a:ext cx="80626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2800" b="1" dirty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타겟 값 변경</a:t>
              </a:r>
              <a:r>
                <a:rPr lang="en-US" altLang="ko-KR" sz="2800" b="1" dirty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(</a:t>
              </a:r>
              <a:r>
                <a:rPr lang="en-US" altLang="ko-KR" sz="2400" b="1" dirty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ECLO -&gt; Lethality</a:t>
              </a:r>
              <a:r>
                <a:rPr lang="en-US" altLang="ko-KR" sz="2800" b="1" dirty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)</a:t>
              </a: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668104" y="1429425"/>
            <a:ext cx="9360183" cy="540000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68104" y="1495425"/>
            <a:ext cx="9360183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단순회귀분석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76288" y="3781425"/>
            <a:ext cx="46259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#</a:t>
            </a:r>
            <a:r>
              <a:rPr lang="ko-KR" altLang="en-US" sz="900" dirty="0" smtClean="0"/>
              <a:t> </a:t>
            </a:r>
            <a:r>
              <a:rPr lang="ko-KR" altLang="en-US" sz="900" b="1" dirty="0" smtClean="0"/>
              <a:t>함수화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76287" y="1945949"/>
            <a:ext cx="46259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#</a:t>
            </a:r>
            <a:r>
              <a:rPr lang="ko-KR" altLang="en-US" sz="900" dirty="0" smtClean="0"/>
              <a:t> </a:t>
            </a:r>
            <a:r>
              <a:rPr lang="ko-KR" altLang="en-US" sz="900" b="1" dirty="0" err="1" smtClean="0"/>
              <a:t>모형학습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7" y="4004005"/>
            <a:ext cx="3505200" cy="277323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87" y="2181984"/>
            <a:ext cx="2971800" cy="1599441"/>
          </a:xfrm>
          <a:prstGeom prst="rect">
            <a:avLst/>
          </a:prstGeom>
        </p:spPr>
      </p:pic>
      <p:sp>
        <p:nvSpPr>
          <p:cNvPr id="25" name="오른쪽 화살표 24"/>
          <p:cNvSpPr/>
          <p:nvPr/>
        </p:nvSpPr>
        <p:spPr>
          <a:xfrm>
            <a:off x="4769287" y="3857625"/>
            <a:ext cx="502800" cy="12954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6887" y="2176781"/>
            <a:ext cx="4159700" cy="216579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4149" y="4587430"/>
            <a:ext cx="4159700" cy="2165795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7224349" y="2028825"/>
            <a:ext cx="14607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>
                <a:latin typeface="+mn-ea"/>
              </a:rPr>
              <a:t>전체 연령 운전자 기준</a:t>
            </a:r>
            <a:endParaRPr lang="en-US" altLang="ko-KR" sz="900" b="1" dirty="0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17685" y="4391025"/>
            <a:ext cx="13845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>
                <a:latin typeface="+mn-ea"/>
              </a:rPr>
              <a:t>노인 운전자 연령 기준</a:t>
            </a:r>
            <a:endParaRPr lang="en-US" altLang="ko-KR" sz="9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6974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9" name="그룹 8"/>
          <p:cNvGrpSpPr/>
          <p:nvPr/>
        </p:nvGrpSpPr>
        <p:grpSpPr>
          <a:xfrm>
            <a:off x="2071687" y="241726"/>
            <a:ext cx="8458200" cy="862519"/>
            <a:chOff x="2391001" y="241726"/>
            <a:chExt cx="8077200" cy="862519"/>
          </a:xfrm>
        </p:grpSpPr>
        <p:sp>
          <p:nvSpPr>
            <p:cNvPr id="10" name="Object 2"/>
            <p:cNvSpPr txBox="1"/>
            <p:nvPr/>
          </p:nvSpPr>
          <p:spPr>
            <a:xfrm>
              <a:off x="2391001" y="241726"/>
              <a:ext cx="8077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 </a:t>
              </a:r>
              <a:r>
                <a:rPr lang="ko-KR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과정 → </a:t>
              </a:r>
              <a:r>
                <a:rPr lang="en-US" altLang="ko-K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 </a:t>
              </a:r>
              <a:r>
                <a:rPr lang="ko-KR" altLang="en-US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머신러닝</a:t>
              </a:r>
              <a:r>
                <a:rPr lang="ko-KR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개선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Object 2"/>
            <p:cNvSpPr txBox="1"/>
            <p:nvPr/>
          </p:nvSpPr>
          <p:spPr>
            <a:xfrm>
              <a:off x="2391001" y="581025"/>
              <a:ext cx="80626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2800" b="1" dirty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타겟 값 변경</a:t>
              </a:r>
              <a:r>
                <a:rPr lang="en-US" altLang="ko-KR" sz="2800" b="1" dirty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(</a:t>
              </a:r>
              <a:r>
                <a:rPr lang="en-US" altLang="ko-KR" sz="2400" b="1" dirty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ECLO -&gt; Lethality</a:t>
              </a:r>
              <a:r>
                <a:rPr lang="en-US" altLang="ko-KR" sz="2800" b="1" dirty="0">
                  <a:solidFill>
                    <a:srgbClr val="1187CF"/>
                  </a:solidFill>
                  <a:latin typeface="맑은 고딕" panose="020B0503020000020004" pitchFamily="50" charset="-127"/>
                  <a:cs typeface="THELuxGoB" pitchFamily="34" charset="0"/>
                </a:rPr>
                <a:t>)</a:t>
              </a: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668104" y="1429425"/>
            <a:ext cx="9360183" cy="540000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68104" y="1495425"/>
            <a:ext cx="9360183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</a:rPr>
              <a:t>다항 회귀 </a:t>
            </a:r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</a:rPr>
              <a:t>분석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76288" y="3781425"/>
            <a:ext cx="46259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#</a:t>
            </a:r>
            <a:r>
              <a:rPr lang="ko-KR" altLang="en-US" sz="900" dirty="0" smtClean="0"/>
              <a:t> </a:t>
            </a:r>
            <a:r>
              <a:rPr lang="ko-KR" altLang="en-US" sz="900" b="1" dirty="0" smtClean="0"/>
              <a:t>함수화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76287" y="1876425"/>
            <a:ext cx="46259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#</a:t>
            </a:r>
            <a:r>
              <a:rPr lang="ko-KR" altLang="en-US" sz="900" dirty="0" smtClean="0"/>
              <a:t> </a:t>
            </a:r>
            <a:r>
              <a:rPr lang="ko-KR" altLang="en-US" sz="900" b="1" dirty="0" err="1" smtClean="0"/>
              <a:t>모형학습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4769287" y="3857625"/>
            <a:ext cx="502800" cy="12954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8" y="2087395"/>
            <a:ext cx="3505199" cy="16912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88" y="4024440"/>
            <a:ext cx="2819399" cy="24664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9287" y="4400667"/>
            <a:ext cx="2697600" cy="235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5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9966</TotalTime>
  <Words>411</Words>
  <Application>Microsoft Office PowerPoint</Application>
  <PresentationFormat>사용자 지정</PresentationFormat>
  <Paragraphs>95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Adobe 고딕 Std B</vt:lpstr>
      <vt:lpstr>THELuxGoB</vt:lpstr>
      <vt:lpstr>맑은 고딕</vt:lpstr>
      <vt:lpstr>맑은고딕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soyoung</cp:lastModifiedBy>
  <cp:revision>437</cp:revision>
  <dcterms:created xsi:type="dcterms:W3CDTF">2024-05-18T02:44:30Z</dcterms:created>
  <dcterms:modified xsi:type="dcterms:W3CDTF">2024-07-29T08:06:55Z</dcterms:modified>
</cp:coreProperties>
</file>