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5"/>
  </p:notesMasterIdLst>
  <p:sldIdLst>
    <p:sldId id="256" r:id="rId6"/>
    <p:sldId id="260" r:id="rId7"/>
    <p:sldId id="271" r:id="rId8"/>
    <p:sldId id="282" r:id="rId9"/>
    <p:sldId id="283" r:id="rId10"/>
    <p:sldId id="284" r:id="rId11"/>
    <p:sldId id="285" r:id="rId12"/>
    <p:sldId id="286" r:id="rId13"/>
    <p:sldId id="281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image" Target="../media/image4.jpeg"/><Relationship Id="rId15" Type="http://schemas.openxmlformats.org/officeDocument/2006/relationships/image" Target="../media/image3.png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7" Type="http://schemas.openxmlformats.org/officeDocument/2006/relationships/theme" Target="../theme/theme4.xml"/><Relationship Id="rId16" Type="http://schemas.openxmlformats.org/officeDocument/2006/relationships/image" Target="../media/image4.jpeg"/><Relationship Id="rId15" Type="http://schemas.openxmlformats.org/officeDocument/2006/relationships/image" Target="../media/image3.png"/><Relationship Id="rId14" Type="http://schemas.openxmlformats.org/officeDocument/2006/relationships/hyperlink" Target="https://wenku.baidu.com/p/cir201?from=wenku" TargetMode="External"/><Relationship Id="rId13" Type="http://schemas.openxmlformats.org/officeDocument/2006/relationships/hyperlink" Target="http://gzccidtr.yanj.cn/" TargetMode="External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/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/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>
            <a:fillRect/>
          </a:stretch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/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3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>
            <a:fillRect/>
          </a:stretch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file:///C:\Users\ASUS\Desktop\&#27605;&#35774;.&#22522;&#20110;&#24494;&#26381;&#21153;&#26550;&#26500;&#30340;&#20449;&#24687;&#20998;&#20139;&#31038;&#21306;&#30340;&#35774;&#35745;&#19982;&#23454;&#29616;\&#27605;&#19994;&#31572;&#36777;\&#28436;&#31034;.mp4" TargetMode="Externa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7880;&#20876;&#20013;&#24515;.mp4" TargetMode="Externa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6029;&#36335;&#22120;.mp4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/>
          <p:cNvSpPr txBox="1">
            <a:spLocks noChangeArrowheads="1"/>
          </p:cNvSpPr>
          <p:nvPr/>
        </p:nvSpPr>
        <p:spPr bwMode="auto">
          <a:xfrm>
            <a:off x="2001838" y="2633663"/>
            <a:ext cx="84946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4B649F"/>
                </a:solidFill>
              </a:rPr>
              <a:t>基</a:t>
            </a:r>
            <a:r>
              <a:rPr lang="zh-CN" altLang="en-US" sz="3600" b="1" dirty="0" smtClean="0">
                <a:solidFill>
                  <a:srgbClr val="4B649F"/>
                </a:solidFill>
              </a:rPr>
              <a:t>于微服务架构的信息分享社区</a:t>
            </a:r>
            <a:endParaRPr lang="en-US" altLang="zh-CN" sz="3600" b="1" dirty="0" smtClean="0">
              <a:solidFill>
                <a:srgbClr val="4B649F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	</a:t>
            </a:r>
            <a:r>
              <a:rPr lang="en-US" altLang="zh-CN" sz="3600" b="1" dirty="0" smtClean="0">
                <a:solidFill>
                  <a:srgbClr val="4B649F"/>
                </a:solidFill>
              </a:rPr>
              <a:t>					</a:t>
            </a:r>
            <a:r>
              <a:rPr lang="zh-CN" altLang="en-US" sz="3600" b="1" dirty="0" smtClean="0">
                <a:solidFill>
                  <a:srgbClr val="4B649F"/>
                </a:solidFill>
              </a:rPr>
              <a:t>的设计与实现</a:t>
            </a:r>
            <a:endParaRPr lang="zh-CN" altLang="en-US" sz="3600" b="1" dirty="0">
              <a:solidFill>
                <a:srgbClr val="4B649F"/>
              </a:solidFill>
            </a:endParaRPr>
          </a:p>
        </p:txBody>
      </p:sp>
      <p:grpSp>
        <p:nvGrpSpPr>
          <p:cNvPr id="26631" name="组合 1026"/>
          <p:cNvGrpSpPr/>
          <p:nvPr/>
        </p:nvGrpSpPr>
        <p:grpSpPr bwMode="auto">
          <a:xfrm>
            <a:off x="2095500" y="4060825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6632" name="组合 1025"/>
          <p:cNvGrpSpPr/>
          <p:nvPr/>
        </p:nvGrpSpPr>
        <p:grpSpPr bwMode="auto">
          <a:xfrm>
            <a:off x="4624388" y="4060825"/>
            <a:ext cx="315912" cy="317500"/>
            <a:chOff x="5253802" y="3856218"/>
            <a:chExt cx="317004" cy="317004"/>
          </a:xfrm>
        </p:grpSpPr>
        <p:sp>
          <p:nvSpPr>
            <p:cNvPr id="104" name="椭圆 103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/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/>
          <p:cNvSpPr txBox="1">
            <a:spLocks noChangeArrowheads="1"/>
          </p:cNvSpPr>
          <p:nvPr/>
        </p:nvSpPr>
        <p:spPr bwMode="auto">
          <a:xfrm>
            <a:off x="2411413" y="4008438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</a:t>
            </a:r>
            <a:r>
              <a:rPr lang="zh-CN" altLang="en-US" sz="1800" dirty="0" smtClean="0"/>
              <a:t>：王宇</a:t>
            </a:r>
            <a:endParaRPr lang="zh-CN" altLang="en-US" sz="1800" dirty="0"/>
          </a:p>
        </p:txBody>
      </p:sp>
      <p:sp>
        <p:nvSpPr>
          <p:cNvPr id="26634" name="文本框 112"/>
          <p:cNvSpPr txBox="1">
            <a:spLocks noChangeArrowheads="1"/>
          </p:cNvSpPr>
          <p:nvPr/>
        </p:nvSpPr>
        <p:spPr bwMode="auto">
          <a:xfrm>
            <a:off x="4940300" y="4008438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</a:t>
            </a:r>
            <a:r>
              <a:rPr lang="zh-CN" altLang="en-US" sz="1800" dirty="0" smtClean="0"/>
              <a:t>：</a:t>
            </a:r>
            <a:r>
              <a:rPr lang="zh-CN" altLang="zh-CN" sz="1800" dirty="0"/>
              <a:t>焦冬</a:t>
            </a:r>
            <a:r>
              <a:rPr lang="zh-CN" altLang="zh-CN" sz="1800" dirty="0" smtClean="0"/>
              <a:t>莉</a:t>
            </a:r>
            <a:endParaRPr lang="zh-CN" altLang="en-US" sz="1800" dirty="0"/>
          </a:p>
        </p:txBody>
      </p:sp>
      <p:sp>
        <p:nvSpPr>
          <p:cNvPr id="26635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solidFill>
                  <a:schemeClr val="bg1"/>
                </a:solidFill>
              </a:rPr>
              <a:t>太原工业学院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9588" y="2098675"/>
            <a:ext cx="5545137" cy="3009900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2000" noProof="1"/>
          </a:p>
        </p:txBody>
      </p:sp>
      <p:sp>
        <p:nvSpPr>
          <p:cNvPr id="11" name="任意多边形 10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/>
          <p:cNvSpPr txBox="1">
            <a:spLocks noChangeArrowheads="1"/>
          </p:cNvSpPr>
          <p:nvPr/>
        </p:nvSpPr>
        <p:spPr bwMode="auto">
          <a:xfrm>
            <a:off x="1738313" y="552450"/>
            <a:ext cx="24939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背景及意义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28679" name="图片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本框 13"/>
          <p:cNvSpPr txBox="1">
            <a:spLocks noChangeArrowheads="1"/>
          </p:cNvSpPr>
          <p:nvPr/>
        </p:nvSpPr>
        <p:spPr bwMode="auto">
          <a:xfrm>
            <a:off x="673100" y="2217339"/>
            <a:ext cx="516096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微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服务架构（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Microservice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Architect Pattern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）是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近两年在软件架构模式领域出现的新名词，区别于传统的单块架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构，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主张将单一应用程序拆分为一组小型服务，服务之间通过基于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RESTful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 API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进行通信协作。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81" name="矩形 14"/>
          <p:cNvSpPr>
            <a:spLocks noChangeArrowheads="1"/>
          </p:cNvSpPr>
          <p:nvPr/>
        </p:nvSpPr>
        <p:spPr bwMode="auto">
          <a:xfrm>
            <a:off x="6446044" y="2634129"/>
            <a:ext cx="47625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信息分享社区如国外早期成立的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Hacker News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，国内阮一峰于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月开始的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每周分享</a:t>
            </a:r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期刊，以及阿里出品的知识创作与分享工具语雀等。</a:t>
            </a:r>
            <a:endParaRPr lang="zh-CN" altLang="en-US" sz="2000" dirty="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4725" y="2098675"/>
            <a:ext cx="5545138" cy="3009900"/>
          </a:xfrm>
          <a:prstGeom prst="rect">
            <a:avLst/>
          </a:prstGeom>
          <a:noFill/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矩形 17"/>
          <p:cNvSpPr/>
          <p:nvPr/>
        </p:nvSpPr>
        <p:spPr>
          <a:xfrm>
            <a:off x="11272838" y="2106613"/>
            <a:ext cx="338137" cy="338137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矩形 18"/>
          <p:cNvSpPr/>
          <p:nvPr/>
        </p:nvSpPr>
        <p:spPr>
          <a:xfrm>
            <a:off x="11272838" y="4772025"/>
            <a:ext cx="338137" cy="3365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微服务架构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中期答辩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-357505"/>
            <a:ext cx="9695180" cy="7215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服务分布</a:t>
            </a:r>
            <a:endParaRPr lang="zh-CN" altLang="en-US" b="1" dirty="0" smtClean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86" name="燕尾形 85"/>
          <p:cNvSpPr/>
          <p:nvPr/>
        </p:nvSpPr>
        <p:spPr>
          <a:xfrm>
            <a:off x="6083525" y="3220650"/>
            <a:ext cx="1041400" cy="804416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图片 2" descr="项目结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90" y="1322705"/>
            <a:ext cx="4057650" cy="488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" y="1344295"/>
            <a:ext cx="5735320" cy="484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4B649F"/>
                </a:solidFill>
              </a:rPr>
              <a:t>API</a:t>
            </a:r>
            <a:r>
              <a:rPr lang="zh-CN" altLang="en-US" b="1" dirty="0" smtClean="0">
                <a:solidFill>
                  <a:srgbClr val="4B649F"/>
                </a:solidFill>
              </a:rPr>
              <a:t>设计</a:t>
            </a:r>
            <a:endParaRPr lang="zh-CN" altLang="en-US" b="1" dirty="0" smtClean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1006475"/>
            <a:ext cx="5619750" cy="5486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55" y="1366520"/>
            <a:ext cx="5824855" cy="5126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演示 </a:t>
            </a:r>
            <a:r>
              <a:rPr lang="en-US" altLang="zh-CN" b="1" dirty="0" smtClean="0">
                <a:solidFill>
                  <a:srgbClr val="4B649F"/>
                </a:solidFill>
              </a:rPr>
              <a:t>- </a:t>
            </a:r>
            <a:r>
              <a:rPr lang="zh-CN" altLang="en-US" b="1" dirty="0" smtClean="0">
                <a:solidFill>
                  <a:srgbClr val="4B649F"/>
                </a:solidFill>
              </a:rPr>
              <a:t>视频</a:t>
            </a:r>
            <a:endParaRPr lang="zh-CN" altLang="en-US" b="1" dirty="0" smtClean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" name="动作按钮: 影片 1">
            <a:hlinkClick r:id="rId2" action="ppaction://hlinkfile"/>
          </p:cNvPr>
          <p:cNvSpPr/>
          <p:nvPr/>
        </p:nvSpPr>
        <p:spPr>
          <a:xfrm>
            <a:off x="3991610" y="2023745"/>
            <a:ext cx="3790950" cy="206248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880" y="4700905"/>
            <a:ext cx="7081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整站功能的演示，包括页面布局和文章、微博内容的发布，自定义模块（圈子）中内容的发布等</a:t>
            </a:r>
            <a:endParaRPr lang="zh-CN" altLang="en-US" sz="2000" dirty="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注册中心 </a:t>
            </a:r>
            <a:r>
              <a:rPr lang="en-US" altLang="zh-CN" b="1" dirty="0" smtClean="0">
                <a:solidFill>
                  <a:srgbClr val="4B649F"/>
                </a:solidFill>
              </a:rPr>
              <a:t>- </a:t>
            </a:r>
            <a:r>
              <a:rPr lang="zh-CN" altLang="en-US" b="1" dirty="0" smtClean="0">
                <a:solidFill>
                  <a:srgbClr val="4B649F"/>
                </a:solidFill>
              </a:rPr>
              <a:t>视频</a:t>
            </a:r>
            <a:endParaRPr lang="zh-CN" altLang="en-US" b="1" dirty="0" smtClean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" name="动作按钮: 影片 1">
            <a:hlinkClick r:id="rId2" tooltip="" action="ppaction://hlinkfile"/>
          </p:cNvPr>
          <p:cNvSpPr/>
          <p:nvPr/>
        </p:nvSpPr>
        <p:spPr>
          <a:xfrm>
            <a:off x="3991610" y="2023745"/>
            <a:ext cx="3790950" cy="206248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04030" y="4728845"/>
            <a:ext cx="7081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注册中心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的演示</a:t>
            </a:r>
            <a:endParaRPr lang="zh-CN" altLang="en-US" sz="2000" dirty="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868363" y="25400"/>
            <a:ext cx="454183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4B649F"/>
                </a:solidFill>
              </a:rPr>
              <a:t>断路器 </a:t>
            </a:r>
            <a:r>
              <a:rPr lang="en-US" altLang="zh-CN" b="1" dirty="0" smtClean="0">
                <a:solidFill>
                  <a:srgbClr val="4B649F"/>
                </a:solidFill>
              </a:rPr>
              <a:t>- </a:t>
            </a:r>
            <a:r>
              <a:rPr lang="zh-CN" altLang="en-US" b="1" dirty="0" smtClean="0">
                <a:solidFill>
                  <a:srgbClr val="4B649F"/>
                </a:solidFill>
              </a:rPr>
              <a:t>视频</a:t>
            </a:r>
            <a:endParaRPr lang="zh-CN" altLang="en-US" b="1" dirty="0" smtClean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7894" name="组合 5"/>
          <p:cNvGrpSpPr/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" name="动作按钮: 影片 1">
            <a:hlinkClick r:id="rId2" tooltip="" action="ppaction://hlinkfile"/>
          </p:cNvPr>
          <p:cNvSpPr/>
          <p:nvPr/>
        </p:nvSpPr>
        <p:spPr>
          <a:xfrm>
            <a:off x="3991610" y="2023745"/>
            <a:ext cx="3790950" cy="206248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91610" y="4784725"/>
            <a:ext cx="7081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rgbClr val="4B649F"/>
                </a:solidFill>
                <a:latin typeface="微软雅黑" panose="020B0503020204020204" pitchFamily="34" charset="-122"/>
              </a:rPr>
              <a:t>断路器监控仪表盘的演示</a:t>
            </a:r>
            <a:endParaRPr lang="zh-CN" altLang="en-US" sz="2000" dirty="0">
              <a:solidFill>
                <a:srgbClr val="4B649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/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/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  <a:endParaRPr lang="zh-CN" altLang="en-US" sz="6600" b="1">
              <a:solidFill>
                <a:srgbClr val="4B649F"/>
              </a:solidFill>
            </a:endParaRPr>
          </a:p>
        </p:txBody>
      </p:sp>
      <p:grpSp>
        <p:nvGrpSpPr>
          <p:cNvPr id="50183" name="组合 1026"/>
          <p:cNvGrpSpPr/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组合 1025"/>
          <p:cNvGrpSpPr/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/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/>
          <p:cNvSpPr txBox="1">
            <a:spLocks noChangeArrowheads="1"/>
          </p:cNvSpPr>
          <p:nvPr/>
        </p:nvSpPr>
        <p:spPr bwMode="auto">
          <a:xfrm>
            <a:off x="2411413" y="3899554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</a:t>
            </a:r>
            <a:r>
              <a:rPr lang="zh-CN" altLang="en-US" sz="1800" dirty="0"/>
              <a:t>：王宇</a:t>
            </a:r>
            <a:endParaRPr lang="zh-CN" altLang="en-US" sz="1800" dirty="0"/>
          </a:p>
        </p:txBody>
      </p:sp>
      <p:sp>
        <p:nvSpPr>
          <p:cNvPr id="50186" name="文本框 112"/>
          <p:cNvSpPr txBox="1">
            <a:spLocks noChangeArrowheads="1"/>
          </p:cNvSpPr>
          <p:nvPr/>
        </p:nvSpPr>
        <p:spPr bwMode="auto">
          <a:xfrm>
            <a:off x="4940300" y="3893853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</a:t>
            </a:r>
            <a:r>
              <a:rPr lang="zh-CN" altLang="en-US" sz="1800" dirty="0" smtClean="0"/>
              <a:t>：</a:t>
            </a:r>
            <a:r>
              <a:rPr lang="zh-CN" altLang="zh-CN" sz="1800" dirty="0"/>
              <a:t>焦冬莉</a:t>
            </a:r>
            <a:endParaRPr lang="zh-CN" altLang="en-US" sz="1800" dirty="0"/>
          </a:p>
        </p:txBody>
      </p:sp>
      <p:sp>
        <p:nvSpPr>
          <p:cNvPr id="50187" name="文本框 1066"/>
          <p:cNvSpPr txBox="1">
            <a:spLocks noChangeArrowheads="1"/>
          </p:cNvSpPr>
          <p:nvPr/>
        </p:nvSpPr>
        <p:spPr bwMode="auto">
          <a:xfrm>
            <a:off x="1766888" y="598488"/>
            <a:ext cx="26212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太原工业学院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自定义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等线 Light</vt:lpstr>
      <vt:lpstr>Arial Black</vt:lpstr>
      <vt:lpstr>Office 主题</vt:lpstr>
      <vt:lpstr>1_自定义设计方案</vt:lpstr>
      <vt:lpstr>1_Office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smallyu</cp:lastModifiedBy>
  <cp:revision>51</cp:revision>
  <dcterms:created xsi:type="dcterms:W3CDTF">2016-01-15T03:19:00Z</dcterms:created>
  <dcterms:modified xsi:type="dcterms:W3CDTF">2019-06-02T06:40:55Z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