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1" r:id="rId5"/>
    <p:sldId id="336" r:id="rId6"/>
    <p:sldId id="312" r:id="rId7"/>
    <p:sldId id="324" r:id="rId8"/>
    <p:sldId id="323" r:id="rId9"/>
    <p:sldId id="313" r:id="rId10"/>
    <p:sldId id="314" r:id="rId11"/>
    <p:sldId id="315" r:id="rId12"/>
    <p:sldId id="316" r:id="rId13"/>
    <p:sldId id="350" r:id="rId14"/>
    <p:sldId id="308" r:id="rId15"/>
    <p:sldId id="357" r:id="rId16"/>
    <p:sldId id="362" r:id="rId17"/>
    <p:sldId id="364" r:id="rId18"/>
    <p:sldId id="369" r:id="rId19"/>
    <p:sldId id="318" r:id="rId20"/>
    <p:sldId id="370" r:id="rId21"/>
    <p:sldId id="371" r:id="rId22"/>
    <p:sldId id="309" r:id="rId23"/>
    <p:sldId id="377" r:id="rId24"/>
    <p:sldId id="322" r:id="rId25"/>
    <p:sldId id="378" r:id="rId26"/>
    <p:sldId id="376" r:id="rId27"/>
    <p:sldId id="382" r:id="rId28"/>
    <p:sldId id="279" r:id="rId29"/>
  </p:sldIdLst>
  <p:sldSz cx="9144000" cy="5143500"/>
  <p:notesSz cx="6858000" cy="9144000"/>
  <p:embeddedFontLst>
    <p:embeddedFont>
      <p:font typeface="Sniglet" charset="0"/>
      <p:regular r:id="rId33"/>
    </p:embeddedFont>
    <p:embeddedFont>
      <p:font typeface="Walter Turncoat" charset="0"/>
      <p:regular r:id="rId34"/>
    </p:embeddedFont>
    <p:embeddedFont>
      <p:font typeface="Montserrat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true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true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true"/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true"/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true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false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true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true"/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true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true"/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true"/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true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true"/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true"/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true"/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true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true"/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true"/>
          <p:nvPr>
            <p:ph type="ctrTitle"/>
          </p:nvPr>
        </p:nvSpPr>
        <p:spPr>
          <a:xfrm>
            <a:off x="537845" y="1739265"/>
            <a:ext cx="8068310" cy="137795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800"/>
              <a:t>All about</a:t>
            </a:r>
            <a:br>
              <a:rPr lang="en-US" altLang="en-US" sz="4800"/>
            </a:br>
            <a:r>
              <a:rPr lang="en-US" altLang="en-US" sz="4800"/>
              <a:t>Blockchain</a:t>
            </a:r>
            <a:r>
              <a:rPr lang="en-GB" sz="4800"/>
              <a:t> </a:t>
            </a:r>
            <a:r>
              <a:rPr lang="en-US" altLang="en-US" sz="4800"/>
              <a:t>Interoperability</a:t>
            </a:r>
            <a:r>
              <a:rPr lang="en-GB" sz="4800"/>
              <a:t> </a:t>
            </a:r>
            <a:endParaRPr lang="en-US" altLang="en-GB" sz="4800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6931025" y="4244340"/>
            <a:ext cx="1675130" cy="51879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Yu Wang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32410" y="213360"/>
            <a:ext cx="8678545" cy="555625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Pulic Connectors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</a:t>
            </a:r>
            <a:r>
              <a:rPr lang="en-US" altLang="en-US" sz="2400">
                <a:solidFill>
                  <a:srgbClr val="FFFF00"/>
                </a:solidFill>
              </a:rPr>
              <a:t>Hybird connectors</a:t>
            </a:r>
            <a:endParaRPr lang="en-US" altLang="en-US" sz="1800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232410" y="3689350"/>
            <a:ext cx="3990340" cy="114363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800">
                <a:solidFill>
                  <a:srgbClr val="FFFFFF"/>
                </a:solidFill>
                <a:sym typeface="+mn-ea"/>
              </a:rPr>
              <a:t>Trusted relays</a:t>
            </a:r>
            <a:endParaRPr lang="en-US" sz="18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800">
                <a:solidFill>
                  <a:srgbClr val="FFFFFF"/>
                </a:solidFill>
                <a:sym typeface="+mn-ea"/>
              </a:rPr>
              <a:t>Blockchain-agnostic protocols</a:t>
            </a:r>
            <a:endParaRPr lang="en-US" altLang="en-GB" sz="18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800">
                <a:solidFill>
                  <a:srgbClr val="FFFFFF"/>
                </a:solidFill>
                <a:sym typeface="+mn-ea"/>
              </a:rPr>
              <a:t>Blockchain migrators</a:t>
            </a:r>
            <a:endParaRPr lang="en-US" altLang="en-US" sz="1800">
              <a:solidFill>
                <a:srgbClr val="FFFFFF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907540"/>
            <a:ext cx="2462530" cy="782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0" y="1906905"/>
            <a:ext cx="2580005" cy="782955"/>
          </a:xfrm>
          <a:prstGeom prst="rect">
            <a:avLst/>
          </a:prstGeom>
        </p:spPr>
      </p:pic>
      <p:sp>
        <p:nvSpPr>
          <p:cNvPr id="4" name="Google Shape;81;p14"/>
          <p:cNvSpPr txBox="true"/>
          <p:nvPr/>
        </p:nvSpPr>
        <p:spPr>
          <a:xfrm>
            <a:off x="6703060" y="2056765"/>
            <a:ext cx="1769110" cy="4845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???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186690" y="122555"/>
            <a:ext cx="8769985" cy="702945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rgbClr val="FFFF00"/>
                </a:solidFill>
              </a:rPr>
              <a:t>vs</a:t>
            </a:r>
            <a:r>
              <a:rPr lang="en-US" altLang="en-US" sz="2000"/>
              <a:t>   </a:t>
            </a:r>
            <a:r>
              <a:rPr lang="en-US" altLang="en-US" sz="1800"/>
              <a:t>Blockchain of Blockchains   </a:t>
            </a:r>
            <a:r>
              <a:rPr lang="en-US" altLang="en-US" sz="1800">
                <a:solidFill>
                  <a:srgbClr val="FFFF00"/>
                </a:solidFill>
              </a:rPr>
              <a:t>vs</a:t>
            </a:r>
            <a:r>
              <a:rPr lang="en-US" altLang="en-US" sz="1800"/>
              <a:t>   Hybird connectors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25005" y="45288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1014730"/>
            <a:ext cx="2333625" cy="1945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60" y="1014730"/>
            <a:ext cx="2901315" cy="1946275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1014730"/>
            <a:ext cx="2303145" cy="1946275"/>
          </a:xfrm>
          <a:prstGeom prst="rect">
            <a:avLst/>
          </a:prstGeom>
        </p:spPr>
      </p:pic>
      <p:sp>
        <p:nvSpPr>
          <p:cNvPr id="9" name="Google Shape;81;p14"/>
          <p:cNvSpPr txBox="true"/>
          <p:nvPr/>
        </p:nvSpPr>
        <p:spPr>
          <a:xfrm>
            <a:off x="6123305" y="3265805"/>
            <a:ext cx="2883535" cy="1083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Future</a:t>
            </a:r>
            <a:endParaRPr lang="en-US" altLang="en-US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Coordination distance :  </a:t>
            </a:r>
            <a:r>
              <a:rPr lang="en-US" altLang="en-US" sz="1800">
                <a:sym typeface="+mn-ea"/>
              </a:rPr>
              <a:t>★★★</a:t>
            </a:r>
            <a:endParaRPr lang="en-US" alt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Interoperability            :  </a:t>
            </a:r>
            <a:r>
              <a:rPr lang="en-US" altLang="en-US" sz="1800">
                <a:sym typeface="+mn-ea"/>
              </a:rPr>
              <a:t>★★★</a:t>
            </a:r>
            <a:endParaRPr lang="en-US" altLang="en-US" sz="1800">
              <a:sym typeface="+mn-ea"/>
            </a:endParaRPr>
          </a:p>
        </p:txBody>
      </p:sp>
      <p:sp>
        <p:nvSpPr>
          <p:cNvPr id="10" name="Google Shape;81;p14"/>
          <p:cNvSpPr txBox="true"/>
          <p:nvPr/>
        </p:nvSpPr>
        <p:spPr>
          <a:xfrm>
            <a:off x="78105" y="3266440"/>
            <a:ext cx="2883535" cy="1083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Past</a:t>
            </a:r>
            <a:endParaRPr lang="en-US" altLang="en-US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Coordination distance :  </a:t>
            </a:r>
            <a:r>
              <a:rPr lang="en-US" altLang="en-US" sz="1800">
                <a:sym typeface="+mn-ea"/>
              </a:rPr>
              <a:t>★</a:t>
            </a:r>
            <a:endParaRPr lang="en-US" alt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Interoperability            :  </a:t>
            </a:r>
            <a:r>
              <a:rPr lang="en-US" altLang="en-US" sz="1800">
                <a:sym typeface="+mn-ea"/>
              </a:rPr>
              <a:t>★</a:t>
            </a:r>
            <a:endParaRPr lang="en-US" altLang="en-US" sz="1800">
              <a:sym typeface="+mn-ea"/>
            </a:endParaRPr>
          </a:p>
        </p:txBody>
      </p:sp>
      <p:sp>
        <p:nvSpPr>
          <p:cNvPr id="11" name="Google Shape;81;p14"/>
          <p:cNvSpPr txBox="true"/>
          <p:nvPr/>
        </p:nvSpPr>
        <p:spPr>
          <a:xfrm>
            <a:off x="3117850" y="3265805"/>
            <a:ext cx="2883535" cy="10839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Present</a:t>
            </a:r>
            <a:endParaRPr lang="en-US" altLang="en-US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Coordination distance :  </a:t>
            </a:r>
            <a:r>
              <a:rPr lang="en-US" altLang="en-US" sz="1800">
                <a:sym typeface="+mn-ea"/>
              </a:rPr>
              <a:t>★★</a:t>
            </a:r>
            <a:endParaRPr lang="en-US" alt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Interoperability            :  </a:t>
            </a:r>
            <a:r>
              <a:rPr lang="en-US" altLang="en-US" sz="1800">
                <a:sym typeface="+mn-ea"/>
              </a:rPr>
              <a:t>★★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438785" y="1485900"/>
            <a:ext cx="826643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</a:t>
            </a:r>
            <a:r>
              <a:rPr lang="en-US" altLang="en-US" sz="4400"/>
              <a:t>olutions</a:t>
            </a:r>
            <a:endParaRPr lang="en-US" altLang="en-US" sz="4400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685800" y="278036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Most representative solutions on the market</a:t>
            </a:r>
            <a:endParaRPr lang="en-US" altLang="en-US"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245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>
                <a:solidFill>
                  <a:srgbClr val="FFFF00"/>
                </a:solidFill>
              </a:rPr>
              <a:t>Polkadot </a:t>
            </a:r>
            <a:r>
              <a:rPr lang="en-US" altLang="en-US" sz="2000"/>
              <a:t>  ‧   </a:t>
            </a:r>
            <a:r>
              <a:rPr lang="en-US" altLang="en-US" sz="1800"/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sp>
        <p:nvSpPr>
          <p:cNvPr id="2" name="Google Shape;81;p14"/>
          <p:cNvSpPr txBox="true"/>
          <p:nvPr/>
        </p:nvSpPr>
        <p:spPr>
          <a:xfrm>
            <a:off x="3681730" y="880110"/>
            <a:ext cx="4580890" cy="19380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>
                <a:sym typeface="+mn-ea"/>
              </a:rPr>
              <a:t>Five key failure of present technology stacks:</a:t>
            </a:r>
            <a:endParaRPr lang="en-US" altLang="en-US" sz="1600">
              <a:sym typeface="+mn-e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Scalability</a:t>
            </a:r>
            <a:endParaRPr sz="1600"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Isolatability</a:t>
            </a:r>
            <a:endParaRPr lang="en-US" altLang="en-US" sz="1600">
              <a:sym typeface="+mn-e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Developability</a:t>
            </a:r>
            <a:endParaRPr lang="en-US" altLang="en-US" sz="1600">
              <a:sym typeface="+mn-e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Governance</a:t>
            </a:r>
            <a:endParaRPr lang="en-US" altLang="en-US" sz="1600">
              <a:sym typeface="+mn-e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Applicability</a:t>
            </a:r>
            <a:endParaRPr lang="en-US" altLang="en-US" sz="1600">
              <a:sym typeface="+mn-ea"/>
            </a:endParaRPr>
          </a:p>
        </p:txBody>
      </p:sp>
      <p:sp>
        <p:nvSpPr>
          <p:cNvPr id="4" name="Google Shape;81;p14"/>
          <p:cNvSpPr txBox="true"/>
          <p:nvPr/>
        </p:nvSpPr>
        <p:spPr>
          <a:xfrm>
            <a:off x="4147820" y="3558540"/>
            <a:ext cx="2093595" cy="10947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Polkadot aims to:</a:t>
            </a:r>
            <a:endParaRPr lang="en-US" altLang="en-US" sz="16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Scalability</a:t>
            </a:r>
            <a:endParaRPr sz="16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Isolatability</a:t>
            </a:r>
            <a:endParaRPr lang="en-US" altLang="en-US" sz="1600">
              <a:sym typeface="+mn-ea"/>
            </a:endParaRPr>
          </a:p>
        </p:txBody>
      </p:sp>
      <p:sp>
        <p:nvSpPr>
          <p:cNvPr id="5" name="Google Shape;81;p14"/>
          <p:cNvSpPr txBox="true"/>
          <p:nvPr/>
        </p:nvSpPr>
        <p:spPr>
          <a:xfrm>
            <a:off x="3422015" y="2897505"/>
            <a:ext cx="5100320" cy="496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Polkadot: A next-generation blockchain protocol</a:t>
            </a:r>
            <a:endParaRPr lang="en-US" altLang="en-US" sz="16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8060" y="991870"/>
            <a:ext cx="1714500" cy="1714500"/>
          </a:xfrm>
          <a:prstGeom prst="rect">
            <a:avLst/>
          </a:prstGeom>
        </p:spPr>
      </p:pic>
      <p:sp>
        <p:nvSpPr>
          <p:cNvPr id="147" name="Google Shape;147;p20"/>
          <p:cNvSpPr/>
          <p:nvPr/>
        </p:nvSpPr>
        <p:spPr>
          <a:xfrm>
            <a:off x="929640" y="924560"/>
            <a:ext cx="1772920" cy="1972945"/>
          </a:xfrm>
          <a:custGeom>
            <a:avLst/>
            <a:gdLst/>
            <a:ahLst/>
            <a:cxnLst/>
            <a:rect l="l" t="t" r="r" b="b"/>
            <a:pathLst>
              <a:path w="65189" h="62358" extrusionOk="false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81;p14"/>
          <p:cNvSpPr txBox="true"/>
          <p:nvPr/>
        </p:nvSpPr>
        <p:spPr>
          <a:xfrm>
            <a:off x="732155" y="2881630"/>
            <a:ext cx="2167255" cy="5219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Dr. Gavin James Wood</a:t>
            </a:r>
            <a:endParaRPr lang="en-US" altLang="en-US" sz="1400"/>
          </a:p>
        </p:txBody>
      </p:sp>
      <p:sp>
        <p:nvSpPr>
          <p:cNvPr id="7" name="Google Shape;81;p14"/>
          <p:cNvSpPr txBox="true"/>
          <p:nvPr/>
        </p:nvSpPr>
        <p:spPr>
          <a:xfrm>
            <a:off x="558165" y="4414520"/>
            <a:ext cx="251523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Yes, this guy did it.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245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>
                <a:solidFill>
                  <a:srgbClr val="FFFF00"/>
                </a:solidFill>
              </a:rPr>
              <a:t>Polkadot </a:t>
            </a:r>
            <a:r>
              <a:rPr lang="en-US" altLang="en-US" sz="2000"/>
              <a:t>  ‧   </a:t>
            </a:r>
            <a:r>
              <a:rPr lang="en-US" altLang="en-US" sz="1800"/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735" y="813435"/>
            <a:ext cx="5653405" cy="3420745"/>
          </a:xfrm>
          <a:prstGeom prst="rect">
            <a:avLst/>
          </a:prstGeom>
        </p:spPr>
      </p:pic>
      <p:sp>
        <p:nvSpPr>
          <p:cNvPr id="12" name="Google Shape;81;p14"/>
          <p:cNvSpPr txBox="true"/>
          <p:nvPr/>
        </p:nvSpPr>
        <p:spPr>
          <a:xfrm>
            <a:off x="399415" y="4414520"/>
            <a:ext cx="235775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lvl="0" algn="ctr"/>
            <a:r>
              <a:rPr lang="en-US" altLang="en-US" sz="1800">
                <a:sym typeface="+mn-ea"/>
              </a:rPr>
              <a:t>Four basic roles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245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>
                <a:solidFill>
                  <a:srgbClr val="FFFF00"/>
                </a:solidFill>
              </a:rPr>
              <a:t>Polkadot </a:t>
            </a:r>
            <a:r>
              <a:rPr lang="en-US" altLang="en-US" sz="2000"/>
              <a:t>  ‧   </a:t>
            </a:r>
            <a:r>
              <a:rPr lang="en-US" altLang="en-US" sz="1800"/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862330"/>
            <a:ext cx="2292985" cy="2073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85" y="862330"/>
            <a:ext cx="4594860" cy="3418840"/>
          </a:xfrm>
          <a:prstGeom prst="rect">
            <a:avLst/>
          </a:prstGeom>
        </p:spPr>
      </p:pic>
      <p:sp>
        <p:nvSpPr>
          <p:cNvPr id="12" name="Google Shape;81;p14"/>
          <p:cNvSpPr txBox="true"/>
          <p:nvPr/>
        </p:nvSpPr>
        <p:spPr>
          <a:xfrm>
            <a:off x="418465" y="4414520"/>
            <a:ext cx="432562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Hybrid Consensus (GRANDPA/BABE)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245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>
                <a:solidFill>
                  <a:srgbClr val="FFFF00"/>
                </a:solidFill>
              </a:rPr>
              <a:t>Polkadot </a:t>
            </a:r>
            <a:r>
              <a:rPr lang="en-US" altLang="en-US" sz="2000"/>
              <a:t>  ‧   </a:t>
            </a:r>
            <a:r>
              <a:rPr lang="en-US" altLang="en-US" sz="1800"/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" y="974090"/>
            <a:ext cx="9044305" cy="2636520"/>
          </a:xfrm>
          <a:prstGeom prst="rect">
            <a:avLst/>
          </a:prstGeom>
        </p:spPr>
      </p:pic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60045" y="3864610"/>
            <a:ext cx="5019040" cy="96837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0" lvl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en-US" sz="1600">
                <a:solidFill>
                  <a:srgbClr val="FFFFFF"/>
                </a:solidFill>
                <a:sym typeface="+mn-ea"/>
              </a:rPr>
              <a:t>Cross-chain Message Passing (XCMP)</a:t>
            </a:r>
            <a:endParaRPr lang="en-US" sz="1600">
              <a:solidFill>
                <a:srgbClr val="FFFFFF"/>
              </a:solidFill>
              <a:sym typeface="+mn-ea"/>
            </a:endParaRPr>
          </a:p>
          <a:p>
            <a:pPr marL="533400" lvl="0" indent="-31750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  <a:extLst>
                <a:ext uri="{35155182-B16C-46BC-9424-99874614C6A1}">
                  <wpsdc:marlchars xmlns:wpsdc="http://www.wps.cn/officeDocument/2017/drawingmlCustomData" val="300" checksum="3119584122"/>
                </a:ext>
              </a:extLst>
            </a:pPr>
            <a:r>
              <a:rPr lang="en-US" altLang="en-US" sz="1400">
                <a:solidFill>
                  <a:srgbClr val="FFFFFF"/>
                </a:solidFill>
                <a:sym typeface="+mn-ea"/>
              </a:rPr>
              <a:t>Horizontal Relay-routed Message Passing (HRMP)</a:t>
            </a:r>
            <a:endParaRPr lang="en-US" altLang="en-US" sz="1400">
              <a:solidFill>
                <a:srgbClr val="FFFFFF"/>
              </a:solidFill>
              <a:sym typeface="+mn-ea"/>
            </a:endParaRPr>
          </a:p>
          <a:p>
            <a:pPr marL="533400" lvl="0" indent="-31750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  <a:extLst>
                <a:ext uri="{35155182-B16C-46BC-9424-99874614C6A1}">
                  <wpsdc:marlchars xmlns:wpsdc="http://www.wps.cn/officeDocument/2017/drawingmlCustomData" val="300" checksum="3119584122"/>
                </a:ext>
              </a:extLst>
            </a:pPr>
            <a:r>
              <a:rPr lang="en-US" altLang="en-US" sz="1400">
                <a:solidFill>
                  <a:srgbClr val="FFFFFF"/>
                </a:solidFill>
                <a:sym typeface="+mn-ea"/>
              </a:rPr>
              <a:t>Vertical Message Passing (VMP)</a:t>
            </a:r>
            <a:endParaRPr lang="en-US" altLang="en-US" sz="140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880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Polkadot   </a:t>
            </a:r>
            <a:r>
              <a:rPr lang="en-US" altLang="en-US" sz="2000"/>
              <a:t>‧   </a:t>
            </a:r>
            <a:r>
              <a:rPr lang="en-US" altLang="en-US" sz="2000">
                <a:solidFill>
                  <a:srgbClr val="FFFF00"/>
                </a:solidFill>
              </a:rPr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35475"/>
            <a:ext cx="1755140" cy="3975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1216025"/>
            <a:ext cx="2357755" cy="2260600"/>
          </a:xfrm>
          <a:prstGeom prst="rect">
            <a:avLst/>
          </a:prstGeom>
        </p:spPr>
      </p:pic>
      <p:sp>
        <p:nvSpPr>
          <p:cNvPr id="3" name="Google Shape;81;p14"/>
          <p:cNvSpPr txBox="true"/>
          <p:nvPr/>
        </p:nvSpPr>
        <p:spPr>
          <a:xfrm>
            <a:off x="494030" y="3625850"/>
            <a:ext cx="3258185" cy="6661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Cosmos Hub : Proof of Stake</a:t>
            </a:r>
            <a:endParaRPr lang="en-US" alt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Zones            : Tendermint BFT</a:t>
            </a:r>
            <a:endParaRPr lang="en-US" altLang="en-US" sz="1600"/>
          </a:p>
        </p:txBody>
      </p:sp>
      <p:sp>
        <p:nvSpPr>
          <p:cNvPr id="4" name="Google Shape;81;p14"/>
          <p:cNvSpPr txBox="true"/>
          <p:nvPr/>
        </p:nvSpPr>
        <p:spPr>
          <a:xfrm>
            <a:off x="4032885" y="908050"/>
            <a:ext cx="4506595" cy="975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Inter-blockchain Communication (IBC)</a:t>
            </a:r>
            <a:endParaRPr lang="en-US" altLang="en-US" sz="1800"/>
          </a:p>
          <a:p>
            <a:pPr marL="533400" lvl="0" indent="-31750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  <a:extLst>
                <a:ext uri="{35155182-B16C-46BC-9424-99874614C6A1}">
                  <wpsdc:marlchars xmlns:wpsdc="http://www.wps.cn/officeDocument/2017/drawingmlCustomData" val="300" checksum="3119584122"/>
                </a:ext>
              </a:extLst>
            </a:pPr>
            <a:r>
              <a:rPr lang="en-US" altLang="en-US" sz="1600">
                <a:solidFill>
                  <a:srgbClr val="FFFFFF"/>
                </a:solidFill>
                <a:sym typeface="+mn-ea"/>
              </a:rPr>
              <a:t>IBCBlockCommitTx</a:t>
            </a:r>
            <a:endParaRPr lang="en-US" altLang="en-US" sz="1600">
              <a:solidFill>
                <a:srgbClr val="FFFFFF"/>
              </a:solidFill>
              <a:sym typeface="+mn-ea"/>
            </a:endParaRPr>
          </a:p>
          <a:p>
            <a:pPr marL="533400" lvl="0" indent="-31750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  <a:extLst>
                <a:ext uri="{35155182-B16C-46BC-9424-99874614C6A1}">
                  <wpsdc:marlchars xmlns:wpsdc="http://www.wps.cn/officeDocument/2017/drawingmlCustomData" val="300" checksum="3119584122"/>
                </a:ext>
              </a:extLst>
            </a:pPr>
            <a:r>
              <a:rPr lang="en-US" altLang="en-US" sz="1600">
                <a:solidFill>
                  <a:srgbClr val="FFFFFF"/>
                </a:solidFill>
                <a:sym typeface="+mn-ea"/>
              </a:rPr>
              <a:t>IBCPacketTx</a:t>
            </a:r>
            <a:endParaRPr lang="en-US" altLang="en-US" sz="180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05" y="2026920"/>
            <a:ext cx="4592320" cy="22142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245" y="13589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Polkadot   </a:t>
            </a:r>
            <a:r>
              <a:rPr lang="en-US" altLang="en-US" sz="2000">
                <a:solidFill>
                  <a:srgbClr val="FFFF00"/>
                </a:solidFill>
              </a:rPr>
              <a:t>vs   </a:t>
            </a:r>
            <a:r>
              <a:rPr lang="en-US" altLang="en-US" sz="1800"/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35475"/>
            <a:ext cx="1755140" cy="3975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798195"/>
            <a:ext cx="6699885" cy="3460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880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Polkadot   </a:t>
            </a:r>
            <a:r>
              <a:rPr lang="en-US" altLang="en-US" sz="2000"/>
              <a:t>‧   </a:t>
            </a:r>
            <a:r>
              <a:rPr lang="en-US" altLang="en-US" sz="2000">
                <a:solidFill>
                  <a:srgbClr val="FFFF00"/>
                </a:solidFill>
              </a:rPr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35475"/>
            <a:ext cx="1755140" cy="3975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797810" y="1176655"/>
            <a:ext cx="6116320" cy="2790825"/>
          </a:xfrm>
          <a:prstGeom prst="rect">
            <a:avLst/>
          </a:prstGeom>
        </p:spPr>
      </p:pic>
      <p:sp>
        <p:nvSpPr>
          <p:cNvPr id="4" name="Google Shape;81;p14"/>
          <p:cNvSpPr txBox="true"/>
          <p:nvPr/>
        </p:nvSpPr>
        <p:spPr>
          <a:xfrm>
            <a:off x="245745" y="1176655"/>
            <a:ext cx="2360295" cy="27895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Transaction type:</a:t>
            </a:r>
            <a:endParaRPr lang="en-US" altLang="en-US" sz="16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SendTx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BondTx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UnbondTx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ReportHackTx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SlashTx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BurnAtomTx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ProposalCreateTx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ProposalVoteTx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685800" y="147920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400"/>
              <a:t>Overview</a:t>
            </a:r>
            <a:endParaRPr lang="en-US" altLang="en-US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685800" y="278036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Overview of Blockchain Interoperability Approaches</a:t>
            </a:r>
            <a:endParaRPr lang="en-GB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685800" y="147920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400"/>
              <a:t>Plan</a:t>
            </a:r>
            <a:endParaRPr lang="en-US" altLang="en-US" sz="4400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685800" y="278036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Out plan to implement an inter-blockchain.</a:t>
            </a:r>
            <a:endParaRPr lang="en-US" altLang="en-US"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2015490" y="219075"/>
            <a:ext cx="5112385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About </a:t>
            </a:r>
            <a:r>
              <a:rPr altLang="en-US" sz="2400">
                <a:sym typeface="+mn-ea"/>
              </a:rPr>
              <a:t>PolyNetwork</a:t>
            </a:r>
            <a:endParaRPr altLang="en-US" sz="2400"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023620"/>
            <a:ext cx="6453505" cy="3509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" y="953135"/>
            <a:ext cx="1688465" cy="36499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;p14"/>
          <p:cNvSpPr txBox="true"/>
          <p:nvPr/>
        </p:nvSpPr>
        <p:spPr>
          <a:xfrm>
            <a:off x="1759585" y="186055"/>
            <a:ext cx="5245100" cy="2324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6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Wide range of support and strong versatility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Easy to join in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Support atomic transaction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Support cross-chain of arbitrary information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Security Enhancement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Eco Friendly</a:t>
            </a:r>
            <a:endParaRPr lang="en-US" altLang="en-US" sz="1600">
              <a:sym typeface="+mn-ea"/>
            </a:endParaRPr>
          </a:p>
        </p:txBody>
      </p:sp>
      <p:sp>
        <p:nvSpPr>
          <p:cNvPr id="81" name="Google Shape;81;p14"/>
          <p:cNvSpPr txBox="true"/>
          <p:nvPr>
            <p:ph type="ctrTitle"/>
          </p:nvPr>
        </p:nvSpPr>
        <p:spPr>
          <a:xfrm>
            <a:off x="3268980" y="227965"/>
            <a:ext cx="22256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algn="ctr" rtl="0">
              <a:spcBef>
                <a:spcPts val="0"/>
              </a:spcBef>
              <a:spcAft>
                <a:spcPts val="0"/>
              </a:spcAft>
              <a:buFont typeface="Sniglet"/>
              <a:buNone/>
            </a:pPr>
            <a:r>
              <a:rPr lang="en-US" altLang="en-US" sz="2400">
                <a:latin typeface="Sniglet"/>
                <a:ea typeface="Sniglet"/>
                <a:cs typeface="Sniglet"/>
              </a:rPr>
              <a:t>Advantage</a:t>
            </a:r>
            <a:endParaRPr lang="en-US" altLang="en-US" sz="2400">
              <a:latin typeface="Sniglet"/>
              <a:ea typeface="Sniglet"/>
              <a:cs typeface="Sniglet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2673985"/>
            <a:ext cx="7817485" cy="21094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330835"/>
            <a:ext cx="8729345" cy="4315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2016125" y="492125"/>
            <a:ext cx="5112385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lvl="0" algn="ctr"/>
            <a:r>
              <a:rPr lang="en-US" altLang="en-US" sz="2400">
                <a:sym typeface="+mn-ea"/>
              </a:rPr>
              <a:t>Make results with the least effort</a:t>
            </a:r>
            <a:endParaRPr lang="en-US" sz="2400">
              <a:sym typeface="+mn-ea"/>
            </a:endParaRPr>
          </a:p>
        </p:txBody>
      </p:sp>
      <p:sp>
        <p:nvSpPr>
          <p:cNvPr id="4" name="Google Shape;81;p14"/>
          <p:cNvSpPr txBox="true"/>
          <p:nvPr/>
        </p:nvSpPr>
        <p:spPr>
          <a:xfrm>
            <a:off x="794385" y="2581910"/>
            <a:ext cx="2524125" cy="1762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Keep it simple enough:</a:t>
            </a:r>
            <a:endParaRPr lang="en-US" altLang="en-US" sz="160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HTTP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JSON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{</a:t>
            </a:r>
            <a:r>
              <a:rPr lang="" altLang="en-US" sz="1600">
                <a:sym typeface="+mn-ea"/>
              </a:rPr>
              <a:t> </a:t>
            </a:r>
            <a:r>
              <a:rPr lang="" sz="1600">
                <a:sym typeface="+mn-ea"/>
              </a:rPr>
              <a:t>type</a:t>
            </a:r>
            <a:r>
              <a:rPr lang="en-US" altLang="en-US" sz="1600">
                <a:sym typeface="+mn-ea"/>
              </a:rPr>
              <a:t>, payload}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......</a:t>
            </a:r>
            <a:endParaRPr lang="en-US" altLang="en-US" sz="1600">
              <a:sym typeface="+mn-ea"/>
            </a:endParaRPr>
          </a:p>
        </p:txBody>
      </p:sp>
      <p:sp>
        <p:nvSpPr>
          <p:cNvPr id="5" name="Google Shape;81;p14"/>
          <p:cNvSpPr txBox="true"/>
          <p:nvPr/>
        </p:nvSpPr>
        <p:spPr>
          <a:xfrm>
            <a:off x="1920875" y="1307465"/>
            <a:ext cx="5303520" cy="926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The biggest unanswerable problem</a:t>
            </a:r>
            <a:endParaRPr lang="en-US" altLang="en-US" sz="18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solidFill>
                  <a:srgbClr val="FFFF00"/>
                </a:solidFill>
                <a:sym typeface="+mn-ea"/>
              </a:rPr>
              <a:t>What is interoperability for?</a:t>
            </a:r>
            <a:endParaRPr lang="en-US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1" name="Google Shape;81;p14"/>
          <p:cNvSpPr txBox="true"/>
          <p:nvPr/>
        </p:nvSpPr>
        <p:spPr>
          <a:xfrm>
            <a:off x="3613785" y="2581910"/>
            <a:ext cx="4816475" cy="1762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" sz="1600"/>
              <a:t>The</a:t>
            </a:r>
            <a:r>
              <a:rPr lang="" altLang="en-US" sz="1600"/>
              <a:t> basic function we should provide</a:t>
            </a:r>
            <a:r>
              <a:rPr lang="en-US" altLang="" sz="1600"/>
              <a:t> </a:t>
            </a:r>
            <a:r>
              <a:rPr lang="" altLang="en-US" sz="1600"/>
              <a:t>at least</a:t>
            </a:r>
            <a:r>
              <a:rPr lang="en-US" altLang="en-US" sz="1600"/>
              <a:t>:</a:t>
            </a:r>
            <a:endParaRPr lang="en-US" altLang="en-US" sz="160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" altLang="en-US" sz="1600">
                <a:sym typeface="+mn-ea"/>
              </a:rPr>
              <a:t>Regist</a:t>
            </a:r>
            <a:r>
              <a:rPr lang="en-US" altLang="" sz="1600">
                <a:sym typeface="+mn-ea"/>
              </a:rPr>
              <a:t>er</a:t>
            </a:r>
            <a:r>
              <a:rPr lang="" altLang="en-US" sz="1600">
                <a:sym typeface="+mn-ea"/>
              </a:rPr>
              <a:t> / Logout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" altLang="en-US" sz="1600">
                <a:sym typeface="+mn-ea"/>
              </a:rPr>
              <a:t>Cross-chain message </a:t>
            </a:r>
            <a:r>
              <a:rPr lang="en-US" altLang="" sz="1600">
                <a:sym typeface="+mn-ea"/>
              </a:rPr>
              <a:t>routing</a:t>
            </a:r>
            <a:endParaRPr lang="en-US" altLang="" sz="1600">
              <a:sym typeface="+mn-e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" sz="1600">
                <a:sym typeface="+mn-ea"/>
              </a:rPr>
              <a:t>Asy</a:t>
            </a:r>
            <a:r>
              <a:rPr lang="" altLang="en-US" sz="1600">
                <a:sym typeface="+mn-ea"/>
              </a:rPr>
              <a:t>nchronous notification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......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2016125" y="283845"/>
            <a:ext cx="5112385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lvl="0" algn="ctr"/>
            <a:r>
              <a:rPr lang="en-US" altLang="en-US" sz="2400">
                <a:sym typeface="+mn-ea"/>
              </a:rPr>
              <a:t>Min</a:t>
            </a:r>
            <a:r>
              <a:rPr lang="" altLang="en-US" sz="2400">
                <a:sym typeface="+mn-ea"/>
              </a:rPr>
              <a:t>imal Protocal</a:t>
            </a:r>
            <a:endParaRPr lang="" altLang="en-US" sz="2400">
              <a:sym typeface="+mn-ea"/>
            </a:endParaRPr>
          </a:p>
        </p:txBody>
      </p:sp>
      <p:sp>
        <p:nvSpPr>
          <p:cNvPr id="7" name="Google Shape;81;p14"/>
          <p:cNvSpPr txBox="true"/>
          <p:nvPr/>
        </p:nvSpPr>
        <p:spPr>
          <a:xfrm>
            <a:off x="6618605" y="2143760"/>
            <a:ext cx="2240915" cy="14789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 sz="1600"/>
              <a:t>For parachains</a:t>
            </a:r>
            <a:r>
              <a:rPr lang="en-US" altLang="en-US" sz="1600"/>
              <a:t>:</a:t>
            </a:r>
            <a:endParaRPr lang="en-US" altLang="en-US" sz="160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" altLang="en-US" sz="1600">
                <a:sym typeface="+mn-ea"/>
              </a:rPr>
              <a:t>Send </a:t>
            </a:r>
            <a:r>
              <a:rPr lang="en-US" altLang="en-US" sz="1600">
                <a:sym typeface="+mn-ea"/>
              </a:rPr>
              <a:t>type</a:t>
            </a:r>
            <a:r>
              <a:rPr lang="" altLang="en-US" sz="1600">
                <a:sym typeface="+mn-ea"/>
              </a:rPr>
              <a:t>:</a:t>
            </a:r>
            <a:r>
              <a:rPr lang="en-US" altLang="en-US" sz="1600">
                <a:sym typeface="+mn-ea"/>
              </a:rPr>
              <a:t> </a:t>
            </a:r>
            <a:r>
              <a:rPr lang="" altLang="en-US" sz="1600">
                <a:sym typeface="+mn-ea"/>
              </a:rPr>
              <a:t>5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" altLang="en-US" sz="1600">
                <a:sym typeface="+mn-ea"/>
              </a:rPr>
              <a:t>Receive </a:t>
            </a:r>
            <a:r>
              <a:rPr lang="en-US" altLang="en-US" sz="1600">
                <a:sym typeface="+mn-ea"/>
              </a:rPr>
              <a:t>type</a:t>
            </a:r>
            <a:r>
              <a:rPr lang="" altLang="en-US" sz="1600">
                <a:sym typeface="+mn-ea"/>
              </a:rPr>
              <a:t>:</a:t>
            </a:r>
            <a:r>
              <a:rPr lang="en-US" altLang="en-US" sz="1600">
                <a:sym typeface="+mn-ea"/>
              </a:rPr>
              <a:t> </a:t>
            </a:r>
            <a:r>
              <a:rPr lang="" altLang="en-US" sz="1600">
                <a:sym typeface="+mn-ea"/>
              </a:rPr>
              <a:t>6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......</a:t>
            </a:r>
            <a:endParaRPr lang="en-US" altLang="en-US" sz="1600">
              <a:sym typeface="+mn-ea"/>
            </a:endParaRPr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101725"/>
            <a:ext cx="6052820" cy="35623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true"/>
          <p:nvPr>
            <p:ph type="ctrTitle" idx="4294967295"/>
          </p:nvPr>
        </p:nvSpPr>
        <p:spPr>
          <a:xfrm>
            <a:off x="1822500" y="987085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T</a:t>
            </a:r>
            <a:r>
              <a:rPr lang="en-GB" sz="4800"/>
              <a:t>hanks!</a:t>
            </a:r>
            <a:endParaRPr sz="4800"/>
          </a:p>
        </p:txBody>
      </p:sp>
      <p:sp>
        <p:nvSpPr>
          <p:cNvPr id="298" name="Google Shape;298;p34"/>
          <p:cNvSpPr txBox="true"/>
          <p:nvPr>
            <p:ph type="subTitle" idx="4294967295"/>
          </p:nvPr>
        </p:nvSpPr>
        <p:spPr>
          <a:xfrm>
            <a:off x="1275150" y="2161414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</a:rPr>
              <a:t>dev.wangyu</a:t>
            </a:r>
            <a:r>
              <a:rPr lang="en-GB">
                <a:solidFill>
                  <a:schemeClr val="lt1"/>
                </a:solidFill>
              </a:rPr>
              <a:t>@</a:t>
            </a:r>
            <a:r>
              <a:rPr lang="en-US" altLang="en-US">
                <a:solidFill>
                  <a:schemeClr val="lt1"/>
                </a:solidFill>
              </a:rPr>
              <a:t>gmail.com</a:t>
            </a:r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301" name="Google Shape;301;p3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2015490" y="219075"/>
            <a:ext cx="5112385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Sepcial thanks for this paper</a:t>
            </a:r>
            <a:endParaRPr lang="en-US" altLang="en-US" sz="2400"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图片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946785"/>
            <a:ext cx="8759190" cy="38296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57810" y="122555"/>
            <a:ext cx="8629015" cy="702945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FFFF00"/>
                </a:solidFill>
              </a:rPr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Hybird connectors</a:t>
            </a:r>
            <a:endParaRPr lang="en-US" altLang="en-US" sz="1800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41630" y="3893820"/>
            <a:ext cx="3314065" cy="93916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sz="1800">
                <a:solidFill>
                  <a:srgbClr val="FFFF00"/>
                </a:solidFill>
                <a:sym typeface="+mn-ea"/>
              </a:rPr>
              <a:t>Side</a:t>
            </a:r>
            <a:r>
              <a:rPr lang="en-US" altLang="en-US" sz="1800">
                <a:solidFill>
                  <a:srgbClr val="FFFF00"/>
                </a:solidFill>
                <a:sym typeface="+mn-ea"/>
              </a:rPr>
              <a:t>chain</a:t>
            </a:r>
            <a:endParaRPr lang="en-US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Notary schemes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Hashed time-lock connectors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sp>
        <p:nvSpPr>
          <p:cNvPr id="2" name="Google Shape;81;p14"/>
          <p:cNvSpPr txBox="true"/>
          <p:nvPr/>
        </p:nvSpPr>
        <p:spPr>
          <a:xfrm>
            <a:off x="2765425" y="1946910"/>
            <a:ext cx="3521075" cy="1635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n>
                  <a:noFill/>
                </a:ln>
              </a:rPr>
              <a:t>	    BTC                  ETH</a:t>
            </a:r>
            <a:endParaRPr lang="en-US" altLang="en-US" sz="1800">
              <a:ln>
                <a:noFill/>
              </a:ln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>
              <a:ln>
                <a:noFill/>
              </a:ln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n>
                  <a:noFill/>
                </a:ln>
              </a:rPr>
              <a:t>State1        10                     0</a:t>
            </a:r>
            <a:endParaRPr lang="en-US" altLang="en-US" sz="1800">
              <a:ln>
                <a:noFill/>
              </a:ln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>
              <a:ln>
                <a:noFill/>
              </a:ln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n>
                  <a:noFill/>
                </a:ln>
              </a:rPr>
              <a:t>State2        0             	   10</a:t>
            </a:r>
            <a:endParaRPr lang="en-US" altLang="en-US" sz="1800">
              <a:ln>
                <a:noFill/>
              </a:ln>
            </a:endParaRPr>
          </a:p>
        </p:txBody>
      </p:sp>
      <p:grpSp>
        <p:nvGrpSpPr>
          <p:cNvPr id="5" name="Google Shape;330;p37"/>
          <p:cNvGrpSpPr/>
          <p:nvPr/>
        </p:nvGrpSpPr>
        <p:grpSpPr>
          <a:xfrm>
            <a:off x="4724400" y="2111375"/>
            <a:ext cx="692785" cy="181610"/>
            <a:chOff x="271125" y="812725"/>
            <a:chExt cx="766525" cy="221725"/>
          </a:xfrm>
        </p:grpSpPr>
        <p:sp>
          <p:nvSpPr>
            <p:cNvPr id="6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false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false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Google Shape;81;p14"/>
          <p:cNvSpPr txBox="true"/>
          <p:nvPr/>
        </p:nvSpPr>
        <p:spPr>
          <a:xfrm>
            <a:off x="3559810" y="1329690"/>
            <a:ext cx="2023110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How to do this?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41630" y="3893820"/>
            <a:ext cx="3314065" cy="93916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sz="1800">
                <a:solidFill>
                  <a:srgbClr val="FFFF00"/>
                </a:solidFill>
                <a:sym typeface="+mn-ea"/>
              </a:rPr>
              <a:t>Side</a:t>
            </a:r>
            <a:r>
              <a:rPr lang="en-US" altLang="en-US" sz="1800">
                <a:solidFill>
                  <a:srgbClr val="FFFF00"/>
                </a:solidFill>
                <a:sym typeface="+mn-ea"/>
              </a:rPr>
              <a:t>chain</a:t>
            </a:r>
            <a:endParaRPr lang="en-US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Notary schemes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Hashed time-lock connectors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sp>
        <p:nvSpPr>
          <p:cNvPr id="9" name="Google Shape;81;p14"/>
          <p:cNvSpPr txBox="true"/>
          <p:nvPr/>
        </p:nvSpPr>
        <p:spPr>
          <a:xfrm>
            <a:off x="1156335" y="1229995"/>
            <a:ext cx="2023110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one-way peg</a:t>
            </a:r>
            <a:endParaRPr lang="en-US" altLang="en-US" sz="1800"/>
          </a:p>
        </p:txBody>
      </p:sp>
      <p:sp>
        <p:nvSpPr>
          <p:cNvPr id="10" name="Google Shape;81;p14"/>
          <p:cNvSpPr txBox="true"/>
          <p:nvPr/>
        </p:nvSpPr>
        <p:spPr>
          <a:xfrm>
            <a:off x="5459095" y="1229995"/>
            <a:ext cx="2023110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two-way peg</a:t>
            </a:r>
            <a:endParaRPr lang="en-US" altLang="en-US" sz="18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1814830"/>
            <a:ext cx="3173095" cy="1711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1814830"/>
            <a:ext cx="4345305" cy="1938655"/>
          </a:xfrm>
          <a:prstGeom prst="rect">
            <a:avLst/>
          </a:prstGeom>
        </p:spPr>
      </p:pic>
      <p:sp>
        <p:nvSpPr>
          <p:cNvPr id="5" name="Google Shape;81;p14"/>
          <p:cNvSpPr txBox="true"/>
          <p:nvPr/>
        </p:nvSpPr>
        <p:spPr>
          <a:xfrm>
            <a:off x="257810" y="122555"/>
            <a:ext cx="8629015" cy="702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FFFF00"/>
                </a:solidFill>
              </a:rPr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Hybird connectors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41630" y="3893820"/>
            <a:ext cx="3314065" cy="93916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sz="1800">
                <a:solidFill>
                  <a:srgbClr val="FFFF00"/>
                </a:solidFill>
                <a:sym typeface="+mn-ea"/>
              </a:rPr>
              <a:t>Side</a:t>
            </a:r>
            <a:r>
              <a:rPr lang="en-US" altLang="en-US" sz="1800">
                <a:solidFill>
                  <a:srgbClr val="FFFF00"/>
                </a:solidFill>
                <a:sym typeface="+mn-ea"/>
              </a:rPr>
              <a:t>chain</a:t>
            </a:r>
            <a:endParaRPr lang="en-US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Notary schemes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Hashed time-lock connectors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15540" y="897255"/>
            <a:ext cx="6314440" cy="3343910"/>
          </a:xfrm>
          <a:prstGeom prst="rect">
            <a:avLst/>
          </a:prstGeom>
        </p:spPr>
      </p:pic>
      <p:sp>
        <p:nvSpPr>
          <p:cNvPr id="9" name="Google Shape;81;p14"/>
          <p:cNvSpPr txBox="true"/>
          <p:nvPr/>
        </p:nvSpPr>
        <p:spPr>
          <a:xfrm>
            <a:off x="199390" y="2119630"/>
            <a:ext cx="2023110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Maybe like this:</a:t>
            </a:r>
            <a:endParaRPr lang="en-US" altLang="en-US" sz="1800"/>
          </a:p>
        </p:txBody>
      </p:sp>
      <p:sp>
        <p:nvSpPr>
          <p:cNvPr id="5" name="Google Shape;81;p14"/>
          <p:cNvSpPr txBox="true"/>
          <p:nvPr/>
        </p:nvSpPr>
        <p:spPr>
          <a:xfrm>
            <a:off x="257810" y="122555"/>
            <a:ext cx="8629015" cy="702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FFFF00"/>
                </a:solidFill>
              </a:rPr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Hybird connectors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41630" y="3893820"/>
            <a:ext cx="3314065" cy="93916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Sidechain</a:t>
            </a:r>
            <a:endParaRPr lang="en-US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sz="1800">
                <a:solidFill>
                  <a:srgbClr val="FFFF00"/>
                </a:solidFill>
                <a:sym typeface="+mn-ea"/>
              </a:rPr>
              <a:t>Notary schemes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Hashed time-lock connectors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1353820"/>
            <a:ext cx="2209800" cy="6477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85" y="1320800"/>
            <a:ext cx="2057400" cy="71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0" y="1306195"/>
            <a:ext cx="3162300" cy="7429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45" y="2484120"/>
            <a:ext cx="1790700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215" y="2436495"/>
            <a:ext cx="16383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175" y="2452370"/>
            <a:ext cx="1971675" cy="796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925" y="3715385"/>
            <a:ext cx="2148840" cy="68707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Google Shape;81;p14"/>
          <p:cNvSpPr txBox="true"/>
          <p:nvPr/>
        </p:nvSpPr>
        <p:spPr>
          <a:xfrm>
            <a:off x="257810" y="122555"/>
            <a:ext cx="8629015" cy="702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FFFF00"/>
                </a:solidFill>
              </a:rPr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Hybird connectors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41630" y="3893820"/>
            <a:ext cx="3905250" cy="93916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Sidechain</a:t>
            </a:r>
            <a:endParaRPr lang="en-US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Notary schemes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800">
                <a:solidFill>
                  <a:srgbClr val="FFFF00"/>
                </a:solidFill>
                <a:sym typeface="+mn-ea"/>
              </a:rPr>
              <a:t>Hashed time-lock connectors</a:t>
            </a:r>
            <a:endParaRPr lang="en-US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110" y="1073785"/>
            <a:ext cx="4334510" cy="2995930"/>
          </a:xfrm>
          <a:prstGeom prst="rect">
            <a:avLst/>
          </a:prstGeom>
        </p:spPr>
      </p:pic>
      <p:sp>
        <p:nvSpPr>
          <p:cNvPr id="5" name="Google Shape;81;p14"/>
          <p:cNvSpPr txBox="true"/>
          <p:nvPr/>
        </p:nvSpPr>
        <p:spPr>
          <a:xfrm>
            <a:off x="257810" y="122555"/>
            <a:ext cx="8629015" cy="702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FFFF00"/>
                </a:solidFill>
              </a:rPr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Hybird connectors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186690" y="122555"/>
            <a:ext cx="8769985" cy="702945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Pulic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2400">
                <a:solidFill>
                  <a:srgbClr val="FFFF00"/>
                </a:solidFill>
              </a:rPr>
              <a:t>Blockchain of Blockchains</a:t>
            </a:r>
            <a:r>
              <a:rPr lang="en-US" altLang="en-US" sz="1800"/>
              <a:t>   ‧   Hybird connectors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88565" y="1010285"/>
            <a:ext cx="4165600" cy="364109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2972</Words>
  <Application>WPS 演示</Application>
  <PresentationFormat/>
  <Paragraphs>265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Arial</vt:lpstr>
      <vt:lpstr>Nimbus Roman No9 L</vt:lpstr>
      <vt:lpstr>Walter Turncoat</vt:lpstr>
      <vt:lpstr>微软雅黑</vt:lpstr>
      <vt:lpstr>Sniglet</vt:lpstr>
      <vt:lpstr>Wingdings</vt:lpstr>
      <vt:lpstr>宋体</vt:lpstr>
      <vt:lpstr>Arial Unicode MS</vt:lpstr>
      <vt:lpstr>文泉驿微米黑</vt:lpstr>
      <vt:lpstr>Noto Sans CJK JP Bold</vt:lpstr>
      <vt:lpstr>Ursula template</vt:lpstr>
      <vt:lpstr>All about Blockchain Interoperability </vt:lpstr>
      <vt:lpstr>Overview</vt:lpstr>
      <vt:lpstr>PowerPoint 演示文稿</vt:lpstr>
      <vt:lpstr>Public Connectors   ‧   Blockchain of Blockchains   ‧   Hybird connectors</vt:lpstr>
      <vt:lpstr>PowerPoint 演示文稿</vt:lpstr>
      <vt:lpstr>PowerPoint 演示文稿</vt:lpstr>
      <vt:lpstr>PowerPoint 演示文稿</vt:lpstr>
      <vt:lpstr>PowerPoint 演示文稿</vt:lpstr>
      <vt:lpstr>Pulic Connectors   ‧   Blockchain of Blockchains   ‧   Hybird connectors</vt:lpstr>
      <vt:lpstr>Pulic Connectors   ‧   Blockchain of Blockchains   ‧   Hybird connectors</vt:lpstr>
      <vt:lpstr>Public Connectors   vs   Blockchain of Blockchains   vs   Hybird connectors</vt:lpstr>
      <vt:lpstr>Solutions</vt:lpstr>
      <vt:lpstr>Polkadot   ‧   Cosmos</vt:lpstr>
      <vt:lpstr>Polkadot   ‧   Cosmos</vt:lpstr>
      <vt:lpstr>Polkadot   ‧   Cosmos</vt:lpstr>
      <vt:lpstr>Polkadot   ‧   Cosmos</vt:lpstr>
      <vt:lpstr>Polkadot   ‧   Cosmos</vt:lpstr>
      <vt:lpstr>Polkadot   vs   Cosmos</vt:lpstr>
      <vt:lpstr>Polkadot   ‧   Cosmos</vt:lpstr>
      <vt:lpstr>Plan</vt:lpstr>
      <vt:lpstr>PowerPoint 演示文稿</vt:lpstr>
      <vt:lpstr>Advantage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Overview</dc:title>
  <dc:creator/>
  <cp:lastModifiedBy>smallyu</cp:lastModifiedBy>
  <cp:revision>323</cp:revision>
  <dcterms:created xsi:type="dcterms:W3CDTF">2021-05-11T06:04:50Z</dcterms:created>
  <dcterms:modified xsi:type="dcterms:W3CDTF">2021-05-11T06:04:50Z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