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  <p:sldMasterId id="2147483672" r:id="rId4"/>
    <p:sldMasterId id="2147483681" r:id="rId5"/>
  </p:sldMasterIdLst>
  <p:notesMasterIdLst>
    <p:notesMasterId r:id="rId7"/>
  </p:notesMasterIdLst>
  <p:sldIdLst>
    <p:sldId id="290" r:id="rId6"/>
    <p:sldId id="303" r:id="rId8"/>
    <p:sldId id="306" r:id="rId9"/>
    <p:sldId id="307" r:id="rId10"/>
    <p:sldId id="308" r:id="rId11"/>
    <p:sldId id="309" r:id="rId12"/>
    <p:sldId id="310" r:id="rId13"/>
    <p:sldId id="327" r:id="rId14"/>
    <p:sldId id="311" r:id="rId15"/>
    <p:sldId id="349" r:id="rId16"/>
    <p:sldId id="362" r:id="rId17"/>
    <p:sldId id="375" r:id="rId18"/>
    <p:sldId id="312" r:id="rId19"/>
    <p:sldId id="316" r:id="rId20"/>
    <p:sldId id="317" r:id="rId21"/>
    <p:sldId id="318" r:id="rId22"/>
    <p:sldId id="341" r:id="rId23"/>
    <p:sldId id="340" r:id="rId24"/>
    <p:sldId id="319" r:id="rId25"/>
    <p:sldId id="320" r:id="rId26"/>
    <p:sldId id="321" r:id="rId27"/>
    <p:sldId id="322" r:id="rId28"/>
    <p:sldId id="323" r:id="rId29"/>
    <p:sldId id="291" r:id="rId30"/>
  </p:sldIdLst>
  <p:sldSz cx="13439775" cy="755967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F1515"/>
    <a:srgbClr val="DE1F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38" autoAdjust="0"/>
    <p:restoredTop sz="91115" autoAdjust="0"/>
  </p:normalViewPr>
  <p:slideViewPr>
    <p:cSldViewPr snapToGrid="0">
      <p:cViewPr varScale="1">
        <p:scale>
          <a:sx n="61" d="100"/>
          <a:sy n="61" d="100"/>
        </p:scale>
        <p:origin x="480" y="48"/>
      </p:cViewPr>
      <p:guideLst>
        <p:guide orient="horz" pos="2386"/>
        <p:guide pos="4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80001" y="2044000"/>
            <a:ext cx="10080008" cy="1825251"/>
          </a:xfrm>
        </p:spPr>
        <p:txBody>
          <a:bodyPr anchor="b">
            <a:normAutofit/>
          </a:bodyPr>
          <a:lstStyle>
            <a:lvl1pPr algn="ctr">
              <a:defRPr sz="997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0001" y="3970752"/>
            <a:ext cx="10080008" cy="1825249"/>
          </a:xfrm>
        </p:spPr>
        <p:txBody>
          <a:bodyPr>
            <a:normAutofit/>
          </a:bodyPr>
          <a:lstStyle>
            <a:lvl1pPr marL="0" indent="0" algn="ctr">
              <a:buNone/>
              <a:defRPr sz="2495"/>
            </a:lvl1pPr>
            <a:lvl2pPr marL="633730" indent="0" algn="ctr">
              <a:buNone/>
              <a:defRPr sz="2770"/>
            </a:lvl2pPr>
            <a:lvl3pPr marL="1266825" indent="0" algn="ctr">
              <a:buNone/>
              <a:defRPr sz="2495"/>
            </a:lvl3pPr>
            <a:lvl4pPr marL="1900555" indent="0" algn="ctr">
              <a:buNone/>
              <a:defRPr sz="2220"/>
            </a:lvl4pPr>
            <a:lvl5pPr marL="2534285" indent="0" algn="ctr">
              <a:buNone/>
              <a:defRPr sz="2220"/>
            </a:lvl5pPr>
            <a:lvl6pPr marL="3168015" indent="0" algn="ctr">
              <a:buNone/>
              <a:defRPr sz="2220"/>
            </a:lvl6pPr>
            <a:lvl7pPr marL="3801110" indent="0" algn="ctr">
              <a:buNone/>
              <a:defRPr sz="2220"/>
            </a:lvl7pPr>
            <a:lvl8pPr marL="4434840" indent="0" algn="ctr">
              <a:buNone/>
              <a:defRPr sz="2220"/>
            </a:lvl8pPr>
            <a:lvl9pPr marL="5068570" indent="0" algn="ctr">
              <a:buNone/>
              <a:defRPr sz="22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24001" y="608001"/>
            <a:ext cx="11592009" cy="61279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19680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1615" indent="0" algn="ctr">
              <a:buNone/>
              <a:defRPr sz="176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5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5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19680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1615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19680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1615" indent="0">
              <a:buNone/>
              <a:defRPr sz="11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325"/>
            </a:lvl1pPr>
            <a:lvl2pPr>
              <a:defRPr sz="2770"/>
            </a:lvl2pPr>
            <a:lvl3pPr>
              <a:defRPr sz="2495"/>
            </a:lvl3pPr>
            <a:lvl4pPr>
              <a:defRPr sz="2495"/>
            </a:lvl4pPr>
            <a:lvl5pPr>
              <a:defRPr sz="2495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:\2019设计工作\京交会展示内容\门头LOGO-01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5" y="120405"/>
            <a:ext cx="6655875" cy="20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ster37_image016====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27206" y="0"/>
            <a:ext cx="13460775" cy="7559675"/>
          </a:xfrm>
          <a:prstGeom prst="rect">
            <a:avLst/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4660" hangingPunct="0">
              <a:defRPr/>
            </a:pPr>
            <a:endParaRPr lang="zh-CN" altLang="en-US" sz="1545" kern="0">
              <a:solidFill>
                <a:prstClr val="white"/>
              </a:solidFill>
              <a:sym typeface="Helvetica"/>
            </a:endParaRPr>
          </a:p>
        </p:txBody>
      </p:sp>
      <p:pic>
        <p:nvPicPr>
          <p:cNvPr id="5" name="图片 4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29950" y="128565"/>
            <a:ext cx="1757653" cy="540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3_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ster30_image00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grpSp>
        <p:nvGrpSpPr>
          <p:cNvPr id="2" name="组合 12"/>
          <p:cNvGrpSpPr/>
          <p:nvPr userDrawn="1"/>
        </p:nvGrpSpPr>
        <p:grpSpPr>
          <a:xfrm>
            <a:off x="8744015" y="6132320"/>
            <a:ext cx="4366580" cy="1866665"/>
            <a:chOff x="15648384" y="294280"/>
            <a:chExt cx="7922356" cy="3386810"/>
          </a:xfrm>
        </p:grpSpPr>
        <p:sp>
          <p:nvSpPr>
            <p:cNvPr id="17" name="Shape 15"/>
            <p:cNvSpPr/>
            <p:nvPr/>
          </p:nvSpPr>
          <p:spPr>
            <a:xfrm>
              <a:off x="15720392" y="294280"/>
              <a:ext cx="7704856" cy="33868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defTabSz="454660" hangingPunct="0">
                <a:defRPr sz="5200"/>
              </a:pPr>
              <a:r>
                <a:rPr sz="2865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To create a happy lifestyle enjoyed by all people through technology</a:t>
              </a:r>
              <a:endParaRPr sz="2865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5648384" y="1032501"/>
              <a:ext cx="7922356" cy="84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defTabSz="454660" hangingPunct="0"/>
              <a:r>
                <a:rPr lang="zh-CN" altLang="en-US" sz="237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用科技创造人人乐享的生活方式</a:t>
              </a:r>
              <a:endParaRPr lang="zh-CN" altLang="en-US" sz="237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</p:grpSp>
      <p:pic>
        <p:nvPicPr>
          <p:cNvPr id="1026" name="Picture 2" descr="C:\Users\hp\Desktop\5545454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9371" y="446068"/>
            <a:ext cx="3962845" cy="9844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1323.pn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553353" y="759076"/>
            <a:ext cx="5886423" cy="6800599"/>
          </a:xfrm>
          <a:prstGeom prst="rect">
            <a:avLst/>
          </a:prstGeom>
        </p:spPr>
      </p:pic>
      <p:pic>
        <p:nvPicPr>
          <p:cNvPr id="4" name="Picture 3" descr="D:\品牌\联动优势LOGO\最新LOGO0920\横版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49998" y="0"/>
            <a:ext cx="1889777" cy="7937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品牌\联动优势LOGO\最新LOGO0920\横版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49998" y="0"/>
            <a:ext cx="1889777" cy="7937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master37_image0167767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206" y="0"/>
            <a:ext cx="13460775" cy="755967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4660" hangingPunct="0">
              <a:defRPr/>
            </a:pPr>
            <a:endParaRPr lang="zh-CN" altLang="en-US" sz="1545" kern="0">
              <a:solidFill>
                <a:prstClr val="white"/>
              </a:solidFill>
              <a:sym typeface="Helvetica"/>
            </a:endParaRPr>
          </a:p>
        </p:txBody>
      </p:sp>
      <p:pic>
        <p:nvPicPr>
          <p:cNvPr id="4" name="图片 3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29950" y="128565"/>
            <a:ext cx="1757653" cy="540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aster37_image01677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13439775" cy="75596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4660" hangingPunct="0">
              <a:defRPr/>
            </a:pPr>
            <a:endParaRPr lang="zh-CN" altLang="en-US" sz="1545" kern="0" dirty="0">
              <a:solidFill>
                <a:prstClr val="white"/>
              </a:solidFill>
              <a:sym typeface="Helvetica"/>
            </a:endParaRPr>
          </a:p>
        </p:txBody>
      </p:sp>
      <p:pic>
        <p:nvPicPr>
          <p:cNvPr id="4" name="图片 3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29950" y="128565"/>
            <a:ext cx="1757653" cy="540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2625" y="1835138"/>
            <a:ext cx="13442400" cy="4162141"/>
          </a:xfrm>
          <a:prstGeom prst="rect">
            <a:avLst/>
          </a:prstGeom>
          <a:solidFill>
            <a:srgbClr val="EE1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4660" hangingPunct="0">
              <a:defRPr/>
            </a:pPr>
            <a:endParaRPr lang="zh-CN" altLang="en-US" sz="1545" kern="0">
              <a:solidFill>
                <a:prstClr val="white"/>
              </a:solidFill>
              <a:sym typeface="Helvetica"/>
            </a:endParaRPr>
          </a:p>
        </p:txBody>
      </p:sp>
      <p:pic>
        <p:nvPicPr>
          <p:cNvPr id="18" name="图片 17" descr="master35_image009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38954" y="842945"/>
            <a:ext cx="5376376" cy="6434681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7831173" y="3837178"/>
            <a:ext cx="3333858" cy="480635"/>
          </a:xfrm>
          <a:prstGeom prst="rect">
            <a:avLst/>
          </a:prstGeom>
          <a:solidFill>
            <a:srgbClr val="EE1C39"/>
          </a:solidFill>
          <a:ln w="25400" cap="flat">
            <a:noFill/>
            <a:prstDash val="solid"/>
            <a:bevel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7999" tIns="27999" rIns="27999" bIns="27999" numCol="1" spcCol="38100" rtlCol="0" anchor="ctr">
            <a:spAutoFit/>
          </a:bodyPr>
          <a:lstStyle/>
          <a:p>
            <a:pPr algn="ctr" defTabSz="454660" hangingPunct="0"/>
            <a:endParaRPr lang="zh-CN" altLang="en-US" sz="2755" kern="0">
              <a:solidFill>
                <a:srgbClr val="000000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3" name="组合 8"/>
          <p:cNvGrpSpPr/>
          <p:nvPr userDrawn="1"/>
        </p:nvGrpSpPr>
        <p:grpSpPr bwMode="auto">
          <a:xfrm>
            <a:off x="8030413" y="2867020"/>
            <a:ext cx="2964144" cy="1667219"/>
            <a:chOff x="16661068" y="5022400"/>
            <a:chExt cx="5719519" cy="3217182"/>
          </a:xfrm>
        </p:grpSpPr>
        <p:grpSp>
          <p:nvGrpSpPr>
            <p:cNvPr id="4" name="Group 81"/>
            <p:cNvGrpSpPr/>
            <p:nvPr/>
          </p:nvGrpSpPr>
          <p:grpSpPr bwMode="auto">
            <a:xfrm>
              <a:off x="16890815" y="7648767"/>
              <a:ext cx="5489772" cy="590815"/>
              <a:chOff x="1018501" y="3297163"/>
              <a:chExt cx="5489769" cy="590815"/>
            </a:xfrm>
          </p:grpSpPr>
          <p:sp>
            <p:nvSpPr>
              <p:cNvPr id="11" name="Shape 77"/>
              <p:cNvSpPr/>
              <p:nvPr/>
            </p:nvSpPr>
            <p:spPr>
              <a:xfrm>
                <a:off x="1018501" y="3297165"/>
                <a:ext cx="2242501" cy="5908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spcBef>
                    <a:spcPts val="45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pPr defTabSz="454660" hangingPunct="0">
                  <a:defRPr b="0">
                    <a:solidFill>
                      <a:srgbClr val="000000"/>
                    </a:solidFill>
                  </a:defRPr>
                </a:pPr>
                <a:r>
                  <a:rPr lang="zh-CN" altLang="en-US" sz="1325" b="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微信</a:t>
                </a:r>
                <a:r>
                  <a:rPr sz="1325" b="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:</a:t>
                </a:r>
                <a:r>
                  <a:rPr lang="zh-CN" altLang="en-US" sz="1325" b="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联动优势</a:t>
                </a:r>
                <a:endParaRPr sz="1325" b="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</p:txBody>
          </p:sp>
          <p:sp>
            <p:nvSpPr>
              <p:cNvPr id="12" name="Shape 78"/>
              <p:cNvSpPr/>
              <p:nvPr/>
            </p:nvSpPr>
            <p:spPr>
              <a:xfrm>
                <a:off x="3928624" y="3297163"/>
                <a:ext cx="2579646" cy="5908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50800" tIns="50800" rIns="50800" bIns="50800" anchor="ctr">
                <a:spAutoFit/>
              </a:bodyPr>
              <a:lstStyle>
                <a:lvl1pPr>
                  <a:spcBef>
                    <a:spcPts val="45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pPr defTabSz="454660" hangingPunct="0">
                  <a:defRPr b="0">
                    <a:solidFill>
                      <a:srgbClr val="000000"/>
                    </a:solidFill>
                  </a:defRPr>
                </a:pPr>
                <a:r>
                  <a:rPr lang="zh-CN" altLang="en-US" sz="1325" b="0" kern="0" dirty="0" smtClean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Helvetica"/>
                    <a:sym typeface="Helvetica"/>
                  </a:rPr>
                  <a:t>微博:@联动优势</a:t>
                </a:r>
                <a:endParaRPr lang="zh-CN" altLang="en-US" sz="1325" b="0" kern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endParaRPr>
              </a:p>
            </p:txBody>
          </p:sp>
        </p:grpSp>
        <p:pic>
          <p:nvPicPr>
            <p:cNvPr id="9" name="Picture 2" descr="C:\Users\hp\Desktop\2016年微信微博二维码\微信二维码——无头像.png"/>
            <p:cNvPicPr>
              <a:picLocks noChangeAspect="1" noChangeArrowheads="1"/>
            </p:cNvPicPr>
            <p:nvPr userDrawn="1"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16661068" y="5022400"/>
              <a:ext cx="2592288" cy="2592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3" descr="C:\Users\hp\Desktop\2016年微信微博二维码\微博.png"/>
            <p:cNvPicPr>
              <a:picLocks noChangeAspect="1" noChangeArrowheads="1"/>
            </p:cNvPicPr>
            <p:nvPr userDrawn="1"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19724359" y="5022400"/>
              <a:ext cx="2602260" cy="2602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50" name="Picture 2" descr="C:\Users\hp\Desktop\未标题-1.png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11601608" y="287316"/>
            <a:ext cx="1574974" cy="619473"/>
          </a:xfrm>
          <a:prstGeom prst="rect">
            <a:avLst/>
          </a:prstGeom>
          <a:noFill/>
        </p:spPr>
      </p:pic>
      <p:grpSp>
        <p:nvGrpSpPr>
          <p:cNvPr id="27" name="组合 26"/>
          <p:cNvGrpSpPr/>
          <p:nvPr userDrawn="1"/>
        </p:nvGrpSpPr>
        <p:grpSpPr>
          <a:xfrm>
            <a:off x="4378249" y="139471"/>
            <a:ext cx="4366580" cy="1866665"/>
            <a:chOff x="15648384" y="294280"/>
            <a:chExt cx="7922356" cy="3386810"/>
          </a:xfrm>
        </p:grpSpPr>
        <p:sp>
          <p:nvSpPr>
            <p:cNvPr id="28" name="Shape 15"/>
            <p:cNvSpPr/>
            <p:nvPr/>
          </p:nvSpPr>
          <p:spPr>
            <a:xfrm>
              <a:off x="15720392" y="294280"/>
              <a:ext cx="7704856" cy="3386810"/>
            </a:xfrm>
            <a:prstGeom prst="rect">
              <a:avLst/>
            </a:prstGeom>
            <a:ln w="12700">
              <a:miter lim="400000"/>
            </a:ln>
          </p:spPr>
          <p:txBody>
            <a:bodyPr wrap="square" lIns="50800" tIns="50800" rIns="50800" bIns="50800" anchor="ctr">
              <a:spAutoFit/>
            </a:bodyPr>
            <a:lstStyle/>
            <a:p>
              <a:pPr defTabSz="454660" hangingPunct="0">
                <a:defRPr sz="5200"/>
              </a:pPr>
              <a:r>
                <a:rPr sz="2865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To create a happy lifestyle enjoyed by all people through technology</a:t>
              </a:r>
              <a:endParaRPr sz="2865" kern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  <p:sp>
          <p:nvSpPr>
            <p:cNvPr id="29" name="TextBox 28"/>
            <p:cNvSpPr txBox="1"/>
            <p:nvPr userDrawn="1"/>
          </p:nvSpPr>
          <p:spPr>
            <a:xfrm>
              <a:off x="15648384" y="1032501"/>
              <a:ext cx="7922356" cy="8478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defTabSz="454660" hangingPunct="0"/>
              <a:r>
                <a:rPr lang="zh-CN" altLang="en-US" sz="2370" kern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elvetica"/>
                  <a:sym typeface="Helvetica"/>
                </a:rPr>
                <a:t>用科技创造人人乐享的生活方式</a:t>
              </a:r>
              <a:endParaRPr lang="zh-CN" altLang="en-US" sz="2370" kern="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lvetica"/>
                <a:sym typeface="Helvetica"/>
              </a:endParaRPr>
            </a:p>
          </p:txBody>
        </p:sp>
      </p:grpSp>
      <p:pic>
        <p:nvPicPr>
          <p:cNvPr id="30" name="图片 29" descr="联动优势LOGO修改——立体版---副本.png"/>
          <p:cNvPicPr>
            <a:picLocks noChangeAspect="1"/>
          </p:cNvPicPr>
          <p:nvPr userDrawn="1"/>
        </p:nvPicPr>
        <p:blipFill>
          <a:blip r:embed="rId6" cstate="email"/>
          <a:stretch>
            <a:fillRect/>
          </a:stretch>
        </p:blipFill>
        <p:spPr>
          <a:xfrm>
            <a:off x="369682" y="327004"/>
            <a:ext cx="3728942" cy="10318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24001" y="2411354"/>
            <a:ext cx="11592009" cy="2737292"/>
          </a:xfrm>
        </p:spPr>
        <p:txBody>
          <a:bodyPr>
            <a:normAutofit/>
          </a:bodyPr>
          <a:lstStyle>
            <a:lvl1pPr algn="ctr">
              <a:defRPr sz="8315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master37_image016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439775" cy="75596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20929" y="0"/>
            <a:ext cx="13446052" cy="755967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4660" hangingPunct="0">
              <a:defRPr/>
            </a:pPr>
            <a:endParaRPr lang="zh-CN" altLang="en-US" sz="1545" kern="0">
              <a:solidFill>
                <a:prstClr val="white"/>
              </a:solidFill>
              <a:sym typeface="Helvetica"/>
            </a:endParaRPr>
          </a:p>
        </p:txBody>
      </p:sp>
      <p:pic>
        <p:nvPicPr>
          <p:cNvPr id="6" name="图片 5" descr="联动优势——logo屏显-015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629950" y="128565"/>
            <a:ext cx="1757653" cy="540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3518470" cy="755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:\2019设计工作\京交会展示内容\门头LOGO-01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5" y="120405"/>
            <a:ext cx="6655875" cy="207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24001" y="2012501"/>
            <a:ext cx="5712004" cy="4796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4005" y="2012501"/>
            <a:ext cx="5712004" cy="47967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5752" y="402501"/>
            <a:ext cx="11592009" cy="1461251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25752" y="1923580"/>
            <a:ext cx="5685754" cy="908249"/>
          </a:xfrm>
        </p:spPr>
        <p:txBody>
          <a:bodyPr anchor="b"/>
          <a:lstStyle>
            <a:lvl1pPr marL="0" indent="0">
              <a:buNone/>
              <a:defRPr sz="3325" b="1"/>
            </a:lvl1pPr>
            <a:lvl2pPr marL="633730" indent="0">
              <a:buNone/>
              <a:defRPr sz="2770" b="1"/>
            </a:lvl2pPr>
            <a:lvl3pPr marL="1266825" indent="0">
              <a:buNone/>
              <a:defRPr sz="2495" b="1"/>
            </a:lvl3pPr>
            <a:lvl4pPr marL="1900555" indent="0">
              <a:buNone/>
              <a:defRPr sz="2220" b="1"/>
            </a:lvl4pPr>
            <a:lvl5pPr marL="2534285" indent="0">
              <a:buNone/>
              <a:defRPr sz="2220" b="1"/>
            </a:lvl5pPr>
            <a:lvl6pPr marL="3168015" indent="0">
              <a:buNone/>
              <a:defRPr sz="2220" b="1"/>
            </a:lvl6pPr>
            <a:lvl7pPr marL="3801110" indent="0">
              <a:buNone/>
              <a:defRPr sz="2220" b="1"/>
            </a:lvl7pPr>
            <a:lvl8pPr marL="4434840" indent="0">
              <a:buNone/>
              <a:defRPr sz="2220" b="1"/>
            </a:lvl8pPr>
            <a:lvl9pPr marL="5068570" indent="0">
              <a:buNone/>
              <a:defRPr sz="22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25752" y="2883348"/>
            <a:ext cx="5685754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804006" y="1923580"/>
            <a:ext cx="5713755" cy="908249"/>
          </a:xfrm>
        </p:spPr>
        <p:txBody>
          <a:bodyPr anchor="b"/>
          <a:lstStyle>
            <a:lvl1pPr marL="0" indent="0">
              <a:buNone/>
              <a:defRPr sz="3325" b="1"/>
            </a:lvl1pPr>
            <a:lvl2pPr marL="633730" indent="0">
              <a:buNone/>
              <a:defRPr sz="2770" b="1"/>
            </a:lvl2pPr>
            <a:lvl3pPr marL="1266825" indent="0">
              <a:buNone/>
              <a:defRPr sz="2495" b="1"/>
            </a:lvl3pPr>
            <a:lvl4pPr marL="1900555" indent="0">
              <a:buNone/>
              <a:defRPr sz="2220" b="1"/>
            </a:lvl4pPr>
            <a:lvl5pPr marL="2534285" indent="0">
              <a:buNone/>
              <a:defRPr sz="2220" b="1"/>
            </a:lvl5pPr>
            <a:lvl6pPr marL="3168015" indent="0">
              <a:buNone/>
              <a:defRPr sz="2220" b="1"/>
            </a:lvl6pPr>
            <a:lvl7pPr marL="3801110" indent="0">
              <a:buNone/>
              <a:defRPr sz="2220" b="1"/>
            </a:lvl7pPr>
            <a:lvl8pPr marL="4434840" indent="0">
              <a:buNone/>
              <a:defRPr sz="2220" b="1"/>
            </a:lvl8pPr>
            <a:lvl9pPr marL="5068570" indent="0">
              <a:buNone/>
              <a:defRPr sz="222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804006" y="2883348"/>
            <a:ext cx="5713755" cy="393990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70003" y="2380001"/>
            <a:ext cx="6300005" cy="1523961"/>
          </a:xfrm>
        </p:spPr>
        <p:txBody>
          <a:bodyPr anchor="b" anchorCtr="0">
            <a:normAutofit/>
          </a:bodyPr>
          <a:lstStyle>
            <a:lvl1pPr algn="ctr">
              <a:defRPr sz="11085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570003" y="4115340"/>
            <a:ext cx="6300005" cy="1307332"/>
          </a:xfrm>
        </p:spPr>
        <p:txBody>
          <a:bodyPr>
            <a:normAutofit/>
          </a:bodyPr>
          <a:lstStyle>
            <a:lvl1pPr marL="0" indent="0" algn="ctr">
              <a:buNone/>
              <a:defRPr sz="4435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4001" y="786727"/>
            <a:ext cx="5160882" cy="1574351"/>
          </a:xfrm>
        </p:spPr>
        <p:txBody>
          <a:bodyPr anchor="t" anchorCtr="0">
            <a:normAutofit/>
          </a:bodyPr>
          <a:lstStyle>
            <a:lvl1pPr>
              <a:defRPr sz="49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220103" y="786726"/>
            <a:ext cx="6296568" cy="5956724"/>
          </a:xfrm>
        </p:spPr>
        <p:txBody>
          <a:bodyPr/>
          <a:lstStyle>
            <a:lvl1pPr marL="0" indent="0">
              <a:buNone/>
              <a:defRPr sz="4435"/>
            </a:lvl1pPr>
            <a:lvl2pPr marL="633730" indent="0">
              <a:buNone/>
              <a:defRPr sz="3880"/>
            </a:lvl2pPr>
            <a:lvl3pPr marL="1266825" indent="0">
              <a:buNone/>
              <a:defRPr sz="3325"/>
            </a:lvl3pPr>
            <a:lvl4pPr marL="1900555" indent="0">
              <a:buNone/>
              <a:defRPr sz="2770"/>
            </a:lvl4pPr>
            <a:lvl5pPr marL="2534285" indent="0">
              <a:buNone/>
              <a:defRPr sz="2770"/>
            </a:lvl5pPr>
            <a:lvl6pPr marL="3168015" indent="0">
              <a:buNone/>
              <a:defRPr sz="2770"/>
            </a:lvl6pPr>
            <a:lvl7pPr marL="3801110" indent="0">
              <a:buNone/>
              <a:defRPr sz="2770"/>
            </a:lvl7pPr>
            <a:lvl8pPr marL="4434840" indent="0">
              <a:buNone/>
              <a:defRPr sz="2770"/>
            </a:lvl8pPr>
            <a:lvl9pPr marL="5068570" indent="0">
              <a:buNone/>
              <a:defRPr sz="277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24001" y="2550727"/>
            <a:ext cx="5160882" cy="4201751"/>
          </a:xfrm>
        </p:spPr>
        <p:txBody>
          <a:bodyPr>
            <a:normAutofit/>
          </a:bodyPr>
          <a:lstStyle>
            <a:lvl1pPr marL="0" indent="0">
              <a:buNone/>
              <a:defRPr sz="2495"/>
            </a:lvl1pPr>
            <a:lvl2pPr marL="633730" indent="0">
              <a:buNone/>
              <a:defRPr sz="1940"/>
            </a:lvl2pPr>
            <a:lvl3pPr marL="1266825" indent="0">
              <a:buNone/>
              <a:defRPr sz="1665"/>
            </a:lvl3pPr>
            <a:lvl4pPr marL="1900555" indent="0">
              <a:buNone/>
              <a:defRPr sz="1385"/>
            </a:lvl4pPr>
            <a:lvl5pPr marL="2534285" indent="0">
              <a:buNone/>
              <a:defRPr sz="1385"/>
            </a:lvl5pPr>
            <a:lvl6pPr marL="3168015" indent="0">
              <a:buNone/>
              <a:defRPr sz="1385"/>
            </a:lvl6pPr>
            <a:lvl7pPr marL="3801110" indent="0">
              <a:buNone/>
              <a:defRPr sz="1385"/>
            </a:lvl7pPr>
            <a:lvl8pPr marL="4434840" indent="0">
              <a:buNone/>
              <a:defRPr sz="1385"/>
            </a:lvl8pPr>
            <a:lvl9pPr marL="5068570" indent="0">
              <a:buNone/>
              <a:defRPr sz="138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1514069" y="402501"/>
            <a:ext cx="1001939" cy="6406751"/>
          </a:xfrm>
        </p:spPr>
        <p:txBody>
          <a:bodyPr vert="eaVert">
            <a:normAutofit/>
          </a:bodyPr>
          <a:lstStyle>
            <a:lvl1pPr>
              <a:defRPr sz="609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24000" y="402501"/>
            <a:ext cx="10413410" cy="640675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4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924001" y="402501"/>
            <a:ext cx="11592009" cy="146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924001" y="2012501"/>
            <a:ext cx="11592009" cy="47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924001" y="7007000"/>
            <a:ext cx="3024002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65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452004" y="7007000"/>
            <a:ext cx="4536003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65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92007" y="7007000"/>
            <a:ext cx="3024002" cy="40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665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1266190" rtl="0" eaLnBrk="1" latinLnBrk="0" hangingPunct="1">
        <a:lnSpc>
          <a:spcPct val="90000"/>
        </a:lnSpc>
        <a:spcBef>
          <a:spcPct val="0"/>
        </a:spcBef>
        <a:buNone/>
        <a:defRPr sz="6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865" indent="-316865" algn="l" defTabSz="1266190" rtl="0" eaLnBrk="1" latinLnBrk="0" hangingPunct="1">
        <a:lnSpc>
          <a:spcPct val="90000"/>
        </a:lnSpc>
        <a:spcBef>
          <a:spcPct val="221000"/>
        </a:spcBef>
        <a:buFont typeface="Arial" panose="02080604020202020204" pitchFamily="34" charset="0"/>
        <a:buChar char="•"/>
        <a:defRPr sz="3325" kern="1200">
          <a:solidFill>
            <a:schemeClr val="tx1"/>
          </a:solidFill>
          <a:latin typeface="+mn-lt"/>
          <a:ea typeface="+mn-ea"/>
          <a:cs typeface="+mn-cs"/>
        </a:defRPr>
      </a:lvl1pPr>
      <a:lvl2pPr marL="950595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2pPr>
      <a:lvl3pPr marL="1583690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3pPr>
      <a:lvl4pPr marL="2217420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851150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484245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4117975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751705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384800" indent="-316865" algn="l" defTabSz="1266190" rtl="0" eaLnBrk="1" latinLnBrk="0" hangingPunct="1">
        <a:lnSpc>
          <a:spcPct val="90000"/>
        </a:lnSpc>
        <a:spcBef>
          <a:spcPts val="690"/>
        </a:spcBef>
        <a:buFont typeface="Arial" panose="02080604020202020204" pitchFamily="34" charset="0"/>
        <a:buChar char="•"/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1pPr>
      <a:lvl2pPr marL="633730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2pPr>
      <a:lvl3pPr marL="1266825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3pPr>
      <a:lvl4pPr marL="1900555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4pPr>
      <a:lvl5pPr marL="2534285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5pPr>
      <a:lvl6pPr marL="3168015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6pPr>
      <a:lvl7pPr marL="3801110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7pPr>
      <a:lvl8pPr marL="4434840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8pPr>
      <a:lvl9pPr marL="5068570" algn="l" defTabSz="1266190" rtl="0" eaLnBrk="1" latinLnBrk="0" hangingPunct="1">
        <a:defRPr sz="2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ts val="1100"/>
        </a:spcBef>
        <a:buFont typeface="Arial" panose="0208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565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75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930985" y="64282"/>
            <a:ext cx="11577806" cy="218133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965014" y="2245618"/>
            <a:ext cx="5263912" cy="525234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1pPr>
      <a:lvl2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17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349885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1pPr>
      <a:lvl2pPr marL="699770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2pPr>
      <a:lvl3pPr marL="1050290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3pPr>
      <a:lvl4pPr marL="1400175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4pPr>
      <a:lvl5pPr marL="1750060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Helvetica Light"/>
        </a:defRPr>
      </a:lvl5pPr>
      <a:lvl6pPr marL="2099945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2449830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2800350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150235" marR="0" indent="-349885" algn="l" defTabSz="454660" rtl="0" latinLnBrk="0">
        <a:lnSpc>
          <a:spcPct val="100000"/>
        </a:lnSpc>
        <a:spcBef>
          <a:spcPts val="3250"/>
        </a:spcBef>
        <a:spcAft>
          <a:spcPts val="0"/>
        </a:spcAft>
        <a:buClrTx/>
        <a:buSzPct val="75000"/>
        <a:buFontTx/>
        <a:buChar char="•"/>
        <a:defRPr sz="2865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r" defTabSz="45466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6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759920" y="3275859"/>
            <a:ext cx="3919934" cy="2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3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3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6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8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8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36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40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41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42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21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3"/>
          <p:cNvSpPr txBox="1"/>
          <p:nvPr/>
        </p:nvSpPr>
        <p:spPr>
          <a:xfrm>
            <a:off x="1659717" y="1456457"/>
            <a:ext cx="9840864" cy="1689735"/>
          </a:xfrm>
          <a:prstGeom prst="rect">
            <a:avLst/>
          </a:prstGeom>
          <a:ln w="12700">
            <a:miter lim="400000"/>
          </a:ln>
        </p:spPr>
        <p:txBody>
          <a:bodyPr wrap="square" lIns="98762" tIns="98762" rIns="98762" bIns="9876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lnSpc>
                <a:spcPct val="150000"/>
              </a:lnSpc>
              <a:defRPr sz="3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465" b="1" kern="0" spc="220" dirty="0">
                <a:ln w="11430">
                  <a:solidFill>
                    <a:schemeClr val="bg1"/>
                  </a:solidFill>
                </a:ln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比特币探针实践分享</a:t>
            </a:r>
            <a:endParaRPr lang="zh-CN" altLang="en-US" sz="6465" b="1" kern="0" spc="220" dirty="0">
              <a:ln w="11430">
                <a:solidFill>
                  <a:schemeClr val="bg1"/>
                </a:solidFill>
              </a:ln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14344" y="808790"/>
            <a:ext cx="4488295" cy="557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74663" tIns="74663" rIns="74663" bIns="74663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sz="26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  技  赋  能  普  惠  金  融</a:t>
            </a:r>
            <a:endParaRPr sz="26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 txBox="1"/>
          <p:nvPr/>
        </p:nvSpPr>
        <p:spPr>
          <a:xfrm>
            <a:off x="4424680" y="3146501"/>
            <a:ext cx="3889612" cy="1489075"/>
          </a:xfrm>
          <a:prstGeom prst="rect">
            <a:avLst/>
          </a:prstGeom>
          <a:ln w="12700">
            <a:miter lim="400000"/>
          </a:ln>
        </p:spPr>
        <p:txBody>
          <a:bodyPr wrap="square" lIns="98762" tIns="98762" rIns="98762" bIns="98762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lnSpc>
                <a:spcPct val="150000"/>
              </a:lnSpc>
              <a:defRPr sz="37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技术发展部 </a:t>
            </a:r>
            <a:r>
              <a:rPr lang="en-US" altLang="zh-CN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- </a:t>
            </a:r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王宇</a:t>
            </a:r>
            <a:endParaRPr lang="en-US" altLang="zh-CN" sz="28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ea"/>
            </a:endParaRPr>
          </a:p>
          <a:p>
            <a:pPr algn="ctr"/>
            <a:r>
              <a:rPr lang="zh-CN" altLang="en-US" sz="2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ea"/>
              </a:rPr>
              <a:t>2020-06-04</a:t>
            </a:r>
            <a:endParaRPr lang="en-US" sz="2800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8542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整体思路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8125" y="1972310"/>
            <a:ext cx="272796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跨境交易的几种可能：</a:t>
            </a:r>
            <a:endParaRPr lang="en-US" alt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12060" y="3145155"/>
            <a:ext cx="4519295" cy="17519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单笔交易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国内转国外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两笔交易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国内转国内，国外转国外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多笔交易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 ...</a:t>
            </a:r>
            <a:endPara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86675" y="3477260"/>
            <a:ext cx="1899920" cy="10877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连续两笔交易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不连续两笔交易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左大括号 42"/>
          <p:cNvSpPr/>
          <p:nvPr/>
        </p:nvSpPr>
        <p:spPr>
          <a:xfrm>
            <a:off x="7151370" y="3618230"/>
            <a:ext cx="471170" cy="8064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8542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整体思路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604645" y="1833245"/>
            <a:ext cx="10739755" cy="418846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全网广播的交易数据大概是：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一天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 笔交易，一个探针监控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3000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个节点，一共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亿 条数据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估算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一个块确定下来的交易数量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多，平均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2000/10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/60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= 30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笔交易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个节点，一个探针每秒会收到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3000x30 = 90000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笔交易广播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一个探针一天收到的数据量是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90000 x 60 x 60 x 24 = 72 0000 0000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笔交易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我们机器上的探针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48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小时收到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 次交易广播，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 笔交易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系统架构设计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1585" y="339090"/>
            <a:ext cx="9547225" cy="704342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8542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整体思路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220472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en-US" altLang="zh-CN" sz="339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bitnodes</a:t>
            </a:r>
            <a:endParaRPr lang="zh-CN" altLang="en-US" sz="3395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27860" y="1903730"/>
            <a:ext cx="215011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个核心脚本：</a:t>
            </a:r>
            <a:endParaRPr lang="en-US" alt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52295" y="2653030"/>
            <a:ext cx="8936355" cy="299974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procotol.py   —— 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核心工具类，消息序列化、反序列化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crawler.py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获取节点列表和块高度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ping.py   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维护和节点的通信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resolve.py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解析出节点的国家等信息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export.py 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导出数据到文件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seeders.py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.zone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pcap.py       ——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分析广播消息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220472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en-US" altLang="zh-CN" sz="339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protocol</a:t>
            </a:r>
            <a:endParaRPr lang="en-US" altLang="zh-CN" sz="3395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0" y="1721485"/>
            <a:ext cx="8197850" cy="18815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72515" y="1211580"/>
            <a:ext cx="3622040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比特币协议的消息类型、报文格式：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05" y="1910080"/>
            <a:ext cx="2893060" cy="481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405" y="3744595"/>
            <a:ext cx="6810375" cy="3564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9405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algn="l" defTabSz="388620" hangingPunct="0"/>
            <a:r>
              <a:rPr lang="en-US" altLang="zh-CN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crawler</a:t>
            </a:r>
            <a:endParaRPr lang="zh-CN" altLang="en-US" sz="33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0580" y="1390650"/>
            <a:ext cx="1963420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整体流程：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95" y="606425"/>
            <a:ext cx="6610350" cy="6762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9405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algn="l" defTabSz="388620" hangingPunct="0"/>
            <a:r>
              <a:rPr lang="en-US" altLang="zh-CN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crawler</a:t>
            </a:r>
            <a:endParaRPr lang="zh-CN" altLang="en-US" sz="33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15" y="1395095"/>
            <a:ext cx="3524250" cy="5410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96535" y="1507490"/>
            <a:ext cx="7287260" cy="6813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version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消息返回了节点的块高度，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getaddr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消息返回了节点的节点列表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crawler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这个文件最后生成的数据格式：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15" y="2276475"/>
            <a:ext cx="6308725" cy="1015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515" y="5146040"/>
            <a:ext cx="7418070" cy="20085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390515" y="3524250"/>
            <a:ext cx="7287260" cy="127127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比特币节点的地址有三类：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ipv4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10.10.144.72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ipv6:   2001:DB8:2de::e13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onion:  http://4mtu5pl6yp3fmvny.onion</a:t>
            </a:r>
            <a:endParaRPr lang="en-US" altLang="zh-CN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9405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algn="l" defTabSz="388620" hangingPunct="0"/>
            <a:r>
              <a:rPr lang="en-US" altLang="zh-CN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crawler</a:t>
            </a:r>
            <a:endParaRPr lang="zh-CN" altLang="en-US" sz="33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01595" y="2048510"/>
            <a:ext cx="9239885" cy="326644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crawler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需要多少生产者和消费者？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程序默认是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个生产者，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个消费者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crawler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获取到的主要信息是块高度，所以要保证在一个块的时间内遍历所有节点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实际过程中待处理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列表里的节点数量在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25000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多线程消费同一队列，如何保证不重复消费？</a:t>
            </a:r>
            <a:endParaRPr lang="en-US" alt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1658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en-US" altLang="zh-CN" sz="339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ping</a:t>
            </a:r>
            <a:endParaRPr lang="en-US" altLang="zh-CN" sz="3395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1685" y="1512570"/>
            <a:ext cx="7976870" cy="4741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脚本主要维持和所有比特币节点的连接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向节点发送的消息类型：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ping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判断节点是否可连通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inv   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发送最新的块信息给其他节点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   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发送节点列表给其他节点，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小时不发其他节点就会忽略你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目前节点数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左右，可以用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个线程去处理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源程序把节点地址用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CIDR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的格式存下来了，但是没有使用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脚本最终结果：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维护和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6000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个节点的连接，并且把处于维护状态的节点存到一个列表里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1611630"/>
            <a:ext cx="3352800" cy="454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375412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algn="l" defTabSz="388620" hangingPunct="0"/>
            <a:r>
              <a:rPr lang="en-US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resolve </a:t>
            </a:r>
            <a:r>
              <a:rPr lang="en-US" altLang="zh-CN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export</a:t>
            </a:r>
            <a:endParaRPr lang="zh-CN" altLang="en-US" sz="33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2660" y="1933575"/>
            <a:ext cx="7240905" cy="208407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resolve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从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maxmind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数据库拿数据，拿到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对应的国家信息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遍历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ping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脚本在维护的处于连接状态的节点列表，匹配信息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导出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resolve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的结果到文件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2660" y="4897120"/>
            <a:ext cx="6269990" cy="75565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源程序用了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channel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，有没有替代方案？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45" y="1766570"/>
            <a:ext cx="4361815" cy="4196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9906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概述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4" name="图片 3" descr="yuque_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505585"/>
            <a:ext cx="2877185" cy="51212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247255" y="3123565"/>
            <a:ext cx="3480435" cy="53403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比特币有很多特性</a:t>
            </a:r>
            <a:endParaRPr lang="zh-CN" altLang="en-US" sz="24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68148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algn="l" defTabSz="388620" hangingPunct="0"/>
            <a:r>
              <a:rPr lang="en-US" sz="339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seeder</a:t>
            </a:r>
            <a:endParaRPr lang="zh-CN" altLang="en-US" sz="339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07450" y="2722245"/>
            <a:ext cx="3940810" cy="17519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seeder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脚本根据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export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脚本的结果，生成了很多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.zone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这些文件对我们来说没什么用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" y="1195705"/>
            <a:ext cx="7762875" cy="571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755264" y="404967"/>
            <a:ext cx="11658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en-US" altLang="zh-CN" sz="339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pcap</a:t>
            </a:r>
            <a:endParaRPr lang="en-US" altLang="zh-CN" sz="3395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7245" y="1403985"/>
            <a:ext cx="6307455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补充一下，程序刚启动的时候，就会开始用 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tcpdump 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抓包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1988185"/>
            <a:ext cx="7557135" cy="4974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920" y="692150"/>
            <a:ext cx="4511040" cy="6343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16586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en-US" altLang="zh-CN" sz="3395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pcap</a:t>
            </a:r>
            <a:endParaRPr lang="en-US" altLang="zh-CN" sz="3395" b="1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6060" y="1366520"/>
            <a:ext cx="2273300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数据包的具体内容：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85" y="1882775"/>
            <a:ext cx="8404225" cy="5045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30" y="1790065"/>
            <a:ext cx="2756535" cy="31349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846310" y="5424805"/>
            <a:ext cx="2670175" cy="6813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getdata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可以根据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拿到具体的内容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395442"/>
            <a:ext cx="9906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其他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48535" y="1518285"/>
            <a:ext cx="9389745" cy="45231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其他问题：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</a:t>
            </a: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用什么方式拿具体的交易内容合理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用解析全节点日志的方式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直接发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getdata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请求的方式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rpc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getdata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请求的方式，是不是能做关于比特币数据的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 C 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的界面？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如何判断一笔交易是第一次出现？</a:t>
            </a: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多节点怎么同步数据、日志怎么记录、系统架构怎么设计？</a:t>
            </a:r>
            <a:endParaRPr lang="en-US" altLang="zh-CN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192270" y="2070100"/>
            <a:ext cx="5631180" cy="3068320"/>
            <a:chOff x="3498071" y="1491630"/>
            <a:chExt cx="4209223" cy="2087610"/>
          </a:xfrm>
        </p:grpSpPr>
        <p:sp>
          <p:nvSpPr>
            <p:cNvPr id="7" name="文本框 6"/>
            <p:cNvSpPr txBox="1"/>
            <p:nvPr/>
          </p:nvSpPr>
          <p:spPr>
            <a:xfrm>
              <a:off x="3498071" y="1491630"/>
              <a:ext cx="4209223" cy="73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6465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646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461637" y="2285323"/>
              <a:ext cx="125688" cy="12939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lang="zh-CN" altLang="en-US" sz="11760" dirty="0">
                <a:solidFill>
                  <a:schemeClr val="bg1"/>
                </a:solidFill>
                <a:latin typeface="Edwardian Script ITC" panose="030303020407070D0804" pitchFamily="66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TextBox 7"/>
          <p:cNvSpPr txBox="1"/>
          <p:nvPr/>
        </p:nvSpPr>
        <p:spPr>
          <a:xfrm>
            <a:off x="8314344" y="808790"/>
            <a:ext cx="4488295" cy="557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74663" tIns="74663" rIns="74663" bIns="74663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r>
              <a:rPr lang="zh-CN" altLang="en-US" sz="2645" dirty="0"/>
              <a:t>科  技  赋  能  普  惠  金  融</a:t>
            </a:r>
            <a:endParaRPr sz="264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91" y="3038739"/>
            <a:ext cx="3526271" cy="14834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9906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目标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4" name="图片 3" descr="yuque_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" y="1505585"/>
            <a:ext cx="2877185" cy="5121275"/>
          </a:xfrm>
          <a:prstGeom prst="rect">
            <a:avLst/>
          </a:prstGeom>
        </p:spPr>
      </p:pic>
      <p:sp>
        <p:nvSpPr>
          <p:cNvPr id="5" name="乘号 4"/>
          <p:cNvSpPr/>
          <p:nvPr/>
        </p:nvSpPr>
        <p:spPr>
          <a:xfrm>
            <a:off x="3137535" y="2035810"/>
            <a:ext cx="753745" cy="962025"/>
          </a:xfrm>
          <a:prstGeom prst="mathMultiply">
            <a:avLst/>
          </a:prstGeom>
          <a:solidFill>
            <a:srgbClr val="FF1515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燕尾形箭头 2"/>
          <p:cNvSpPr/>
          <p:nvPr/>
        </p:nvSpPr>
        <p:spPr>
          <a:xfrm>
            <a:off x="4541520" y="2380615"/>
            <a:ext cx="842010" cy="273050"/>
          </a:xfrm>
          <a:prstGeom prst="notchedRightArrow">
            <a:avLst/>
          </a:prstGeom>
          <a:solidFill>
            <a:srgbClr val="4F81BD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40705" y="2286635"/>
            <a:ext cx="1011555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实名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4541520" y="3949065"/>
            <a:ext cx="600075" cy="11131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83530" y="4293870"/>
            <a:ext cx="2308225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资产转移、跨境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洗钱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乘号 9"/>
          <p:cNvSpPr/>
          <p:nvPr/>
        </p:nvSpPr>
        <p:spPr>
          <a:xfrm>
            <a:off x="6160770" y="4024630"/>
            <a:ext cx="753745" cy="962025"/>
          </a:xfrm>
          <a:prstGeom prst="mathMultiply">
            <a:avLst/>
          </a:prstGeom>
          <a:solidFill>
            <a:srgbClr val="FF1515">
              <a:alpha val="3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97190" y="2555875"/>
            <a:ext cx="41116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挑战比特币的匿名性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从交易中识别出跨境交易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42300" y="1948815"/>
            <a:ext cx="3480435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比特币探针的两个小目标：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26705" y="4717415"/>
            <a:ext cx="41116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两个小目标的实现思路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bitnodes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的代码实现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71815" y="4110355"/>
            <a:ext cx="3480435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今天分享的两部分内容：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9906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场景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2505" y="1233805"/>
            <a:ext cx="2048510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 儿童节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20" y="1820545"/>
            <a:ext cx="10172700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9906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场景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2505" y="1233805"/>
            <a:ext cx="3009265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号 儿童节第二天</a:t>
            </a:r>
            <a:endParaRPr lang="zh-CN" altLang="en-US" sz="20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85" y="1943735"/>
            <a:ext cx="11496675" cy="4991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990" y="160020"/>
            <a:ext cx="9896475" cy="723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494030"/>
            <a:ext cx="2905125" cy="19335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657715" y="1365885"/>
            <a:ext cx="3408045" cy="108775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因为节点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在中国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所以认为</a:t>
            </a: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交易的发起地点是中国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所以认为交易的发起人在中国</a:t>
            </a:r>
            <a:endParaRPr lang="zh-CN" altLang="en-US" dirty="0" err="1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90779" y="6727980"/>
            <a:ext cx="2616200" cy="557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监控到节点数据</a:t>
            </a:r>
            <a:endParaRPr lang="zh-CN" altLang="en-US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1620" y="227330"/>
            <a:ext cx="9867900" cy="710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0" y="433070"/>
            <a:ext cx="2905125" cy="1885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140" y="433070"/>
            <a:ext cx="2857500" cy="17907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539979" y="6680355"/>
            <a:ext cx="2616200" cy="557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监控到节点数据</a:t>
            </a:r>
            <a:endParaRPr lang="zh-CN" altLang="en-US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546100"/>
            <a:ext cx="11029950" cy="646747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76194" y="546255"/>
            <a:ext cx="2260600" cy="557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网络延时问题</a:t>
            </a:r>
            <a:endParaRPr lang="zh-CN" altLang="en-US" sz="28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E:\2019年工作\公司LOGO\联动优势-股票代码-03.png"/>
          <p:cNvPicPr>
            <a:picLocks noChangeAspect="1"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767" y="124414"/>
            <a:ext cx="2084765" cy="100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55264" y="404967"/>
            <a:ext cx="1854200" cy="6496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63856" tIns="63856" rIns="63856" bIns="63856" numCol="1" spcCol="38100" rtlCol="0" anchor="ctr">
            <a:spAutoFit/>
          </a:bodyPr>
          <a:p>
            <a:pPr defTabSz="388620" hangingPunct="0"/>
            <a:r>
              <a:rPr lang="zh-CN" altLang="en-US" sz="339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/>
              </a:rPr>
              <a:t>整体思路</a:t>
            </a:r>
            <a:endParaRPr lang="zh-CN" altLang="en-US" sz="3395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70" y="2463800"/>
            <a:ext cx="2990850" cy="1028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470" y="2497455"/>
            <a:ext cx="2895600" cy="1057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17420" y="1485900"/>
            <a:ext cx="1925320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买比特币的交易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89875" y="1485900"/>
            <a:ext cx="2057400" cy="42354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卖比特币的交易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3005455" y="1993265"/>
            <a:ext cx="216535" cy="386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717915" y="2091690"/>
            <a:ext cx="216535" cy="386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13535" y="4318000"/>
            <a:ext cx="728980" cy="4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443470" y="4318000"/>
            <a:ext cx="728980" cy="423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外国</a:t>
            </a:r>
            <a:endParaRPr 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850" y="4072890"/>
            <a:ext cx="3552825" cy="10096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4865" y="4072890"/>
            <a:ext cx="3848100" cy="1038225"/>
          </a:xfrm>
          <a:prstGeom prst="rect">
            <a:avLst/>
          </a:prstGeom>
        </p:spPr>
      </p:pic>
      <p:sp>
        <p:nvSpPr>
          <p:cNvPr id="19" name="下箭头 18"/>
          <p:cNvSpPr/>
          <p:nvPr/>
        </p:nvSpPr>
        <p:spPr>
          <a:xfrm rot="19500000">
            <a:off x="3321050" y="3599180"/>
            <a:ext cx="216535" cy="386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 rot="18600000">
            <a:off x="9067165" y="3545205"/>
            <a:ext cx="216535" cy="4324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13535" y="5727700"/>
            <a:ext cx="5483860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中国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—— txid-1 ——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address-1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36180" y="5727700"/>
            <a:ext cx="4892040" cy="386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外国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 </a:t>
            </a:r>
            <a:r>
              <a:rPr lang="zh-CN" altLang="en-US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节点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 —— txid-2 —— </a:t>
            </a: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address-1</a:t>
            </a:r>
            <a:endParaRPr lang="zh-CN" altLang="en-US" sz="1600" dirty="0" err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下箭头 26"/>
          <p:cNvSpPr/>
          <p:nvPr/>
        </p:nvSpPr>
        <p:spPr>
          <a:xfrm rot="1440000">
            <a:off x="7827645" y="3602355"/>
            <a:ext cx="216535" cy="386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rot="1860000">
            <a:off x="2110740" y="3595370"/>
            <a:ext cx="216535" cy="38671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1804670" y="3235960"/>
            <a:ext cx="1969770" cy="1088390"/>
          </a:xfrm>
          <a:custGeom>
            <a:avLst/>
            <a:gdLst>
              <a:gd name="connisteX0" fmla="*/ 0 w 1969770"/>
              <a:gd name="connsiteY0" fmla="*/ 1088619 h 1088619"/>
              <a:gd name="connisteX1" fmla="*/ 508635 w 1969770"/>
              <a:gd name="connsiteY1" fmla="*/ 183744 h 1088619"/>
              <a:gd name="connisteX2" fmla="*/ 1404620 w 1969770"/>
              <a:gd name="connsiteY2" fmla="*/ 108179 h 1088619"/>
              <a:gd name="connisteX3" fmla="*/ 1969770 w 1969770"/>
              <a:gd name="connsiteY3" fmla="*/ 1088619 h 1088619"/>
              <a:gd name="connisteX4" fmla="*/ 1734185 w 1969770"/>
              <a:gd name="connsiteY4" fmla="*/ 1041629 h 108861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1969770" h="1088619">
                <a:moveTo>
                  <a:pt x="0" y="1088619"/>
                </a:moveTo>
                <a:cubicBezTo>
                  <a:pt x="83820" y="908914"/>
                  <a:pt x="227965" y="379959"/>
                  <a:pt x="508635" y="183744"/>
                </a:cubicBezTo>
                <a:cubicBezTo>
                  <a:pt x="789305" y="-12471"/>
                  <a:pt x="1112520" y="-72796"/>
                  <a:pt x="1404620" y="108179"/>
                </a:cubicBezTo>
                <a:cubicBezTo>
                  <a:pt x="1696720" y="289154"/>
                  <a:pt x="1903730" y="901929"/>
                  <a:pt x="1969770" y="1088619"/>
                </a:cubicBezTo>
              </a:path>
            </a:pathLst>
          </a:cu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WPS 演示</Application>
  <PresentationFormat>自定义</PresentationFormat>
  <Paragraphs>197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6" baseType="lpstr">
      <vt:lpstr>Arial</vt:lpstr>
      <vt:lpstr>宋体</vt:lpstr>
      <vt:lpstr>Wingdings</vt:lpstr>
      <vt:lpstr>黑体</vt:lpstr>
      <vt:lpstr>Unifont</vt:lpstr>
      <vt:lpstr>DejaVu Sans</vt:lpstr>
      <vt:lpstr>Helvetica Light</vt:lpstr>
      <vt:lpstr>Bitstream Vera Sans</vt:lpstr>
      <vt:lpstr>Helvetica</vt:lpstr>
      <vt:lpstr>微软雅黑</vt:lpstr>
      <vt:lpstr>Monospace</vt:lpstr>
      <vt:lpstr>Edwardian Script ITC</vt:lpstr>
      <vt:lpstr>宋体</vt:lpstr>
      <vt:lpstr>Noto Sans CJK JP</vt:lpstr>
      <vt:lpstr>等线 Light</vt:lpstr>
      <vt:lpstr>Arial Unicode MS</vt:lpstr>
      <vt:lpstr>Calibri</vt:lpstr>
      <vt:lpstr>等线</vt:lpstr>
      <vt:lpstr>Office 主题</vt:lpstr>
      <vt:lpstr>1_Office 主题</vt:lpstr>
      <vt:lpstr>1_Default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smallyu</cp:lastModifiedBy>
  <cp:revision>488</cp:revision>
  <dcterms:created xsi:type="dcterms:W3CDTF">2020-06-05T10:52:35Z</dcterms:created>
  <dcterms:modified xsi:type="dcterms:W3CDTF">2020-06-05T10:52:35Z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2052-11.1.0.8392</vt:lpwstr>
  </property>
  <property fmtid="{D5CDD505-2E9C-101B-9397-08002B2CF9AE}" pid="3" name="KSORubyTemplateID">
    <vt:lpwstr>2</vt:lpwstr>
  </property>
</Properties>
</file>