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39"/>
  </p:notesMasterIdLst>
  <p:handoutMasterIdLst>
    <p:handoutMasterId r:id="rId40"/>
  </p:handoutMasterIdLst>
  <p:sldIdLst>
    <p:sldId id="256" r:id="rId4"/>
    <p:sldId id="547" r:id="rId5"/>
    <p:sldId id="561" r:id="rId6"/>
    <p:sldId id="549" r:id="rId7"/>
    <p:sldId id="550" r:id="rId8"/>
    <p:sldId id="551" r:id="rId9"/>
    <p:sldId id="552" r:id="rId10"/>
    <p:sldId id="553" r:id="rId11"/>
    <p:sldId id="555" r:id="rId12"/>
    <p:sldId id="556" r:id="rId13"/>
    <p:sldId id="557" r:id="rId14"/>
    <p:sldId id="558" r:id="rId15"/>
    <p:sldId id="562" r:id="rId16"/>
    <p:sldId id="563" r:id="rId17"/>
    <p:sldId id="586" r:id="rId18"/>
    <p:sldId id="570" r:id="rId19"/>
    <p:sldId id="564" r:id="rId20"/>
    <p:sldId id="567" r:id="rId21"/>
    <p:sldId id="568" r:id="rId22"/>
    <p:sldId id="569" r:id="rId23"/>
    <p:sldId id="565" r:id="rId24"/>
    <p:sldId id="571" r:id="rId25"/>
    <p:sldId id="572" r:id="rId26"/>
    <p:sldId id="599" r:id="rId27"/>
    <p:sldId id="601" r:id="rId28"/>
    <p:sldId id="566" r:id="rId29"/>
    <p:sldId id="559" r:id="rId30"/>
    <p:sldId id="600" r:id="rId31"/>
    <p:sldId id="606" r:id="rId32"/>
    <p:sldId id="608" r:id="rId33"/>
    <p:sldId id="609" r:id="rId34"/>
    <p:sldId id="605" r:id="rId35"/>
    <p:sldId id="560" r:id="rId36"/>
    <p:sldId id="604" r:id="rId37"/>
    <p:sldId id="510" r:id="rId3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17145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34290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51435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68580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85725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102870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120015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137160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33"/>
    <a:srgbClr val="000000"/>
    <a:srgbClr val="0D0D0D"/>
    <a:srgbClr val="9999FF"/>
    <a:srgbClr val="ECEAFC"/>
    <a:srgbClr val="26103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595" autoAdjust="0"/>
  </p:normalViewPr>
  <p:slideViewPr>
    <p:cSldViewPr snapToGrid="0" snapToObjects="1">
      <p:cViewPr varScale="1">
        <p:scale>
          <a:sx n="89" d="100"/>
          <a:sy n="89" d="100"/>
        </p:scale>
        <p:origin x="339" y="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19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B124E-18D1-41FC-BC4F-FF9E982C4F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41F9E-F772-4F5A-9B91-48AA7BA777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1pPr>
    <a:lvl2pPr indent="2286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2pPr>
    <a:lvl3pPr indent="4572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3pPr>
    <a:lvl4pPr indent="6858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4pPr>
    <a:lvl5pPr indent="9144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5pPr>
    <a:lvl6pPr indent="11430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6pPr>
    <a:lvl7pPr indent="13716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7pPr>
    <a:lvl8pPr indent="16002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8pPr>
    <a:lvl9pPr indent="18288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/>
          <p:cNvGrpSpPr/>
          <p:nvPr/>
        </p:nvGrpSpPr>
        <p:grpSpPr>
          <a:xfrm>
            <a:off x="5948957" y="4417218"/>
            <a:ext cx="2959101" cy="491533"/>
            <a:chOff x="0" y="0"/>
            <a:chExt cx="2959100" cy="491532"/>
          </a:xfrm>
        </p:grpSpPr>
        <p:sp>
          <p:nvSpPr>
            <p:cNvPr id="43" name="Rectangle 3"/>
            <p:cNvSpPr txBox="1"/>
            <p:nvPr/>
          </p:nvSpPr>
          <p:spPr>
            <a:xfrm>
              <a:off x="26789" y="288331"/>
              <a:ext cx="2889649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7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To create a happy lifestyle enjoyed by all people through technology</a:t>
              </a:r>
            </a:p>
          </p:txBody>
        </p:sp>
        <p:sp>
          <p:nvSpPr>
            <p:cNvPr id="44" name="Rectangle 4"/>
            <p:cNvSpPr txBox="1"/>
            <p:nvPr/>
          </p:nvSpPr>
          <p:spPr>
            <a:xfrm>
              <a:off x="0" y="-1"/>
              <a:ext cx="29591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用科技创造人人乐享的生活方式</a:t>
              </a:r>
            </a:p>
          </p:txBody>
        </p:sp>
      </p:grpSp>
      <p:sp>
        <p:nvSpPr>
          <p:cNvPr id="10" name="矩形 1"/>
          <p:cNvSpPr/>
          <p:nvPr userDrawn="1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</a:p>
        </p:txBody>
      </p:sp>
      <p:pic>
        <p:nvPicPr>
          <p:cNvPr id="12" name="Picture 3" descr="E:\2019年工作\公司LOGO\联动优势-股票代码-03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7486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两栏内容 拷贝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2019年工作\公司LOGO\联动优势-股票代码-03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7486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 userDrawn="1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10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7_两栏内容 拷贝 1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2019年工作\公司LOGO\联动优势-股票代码-04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 userDrawn="1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10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6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019年工作\公司LOGO\联动优势-股票代码-04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9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019年工作\公司LOGO\联动优势-股票代码-04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1"/>
          <p:cNvSpPr/>
          <p:nvPr userDrawn="1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10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8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两栏内容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两栏内容 拷贝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2019年工作\公司LOGO\联动优势-股票代码-03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7486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 userDrawn="1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7_两栏内容 拷贝 1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2019年工作\公司LOGO\联动优势-股票代码-04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 userDrawn="1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6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019年工作\公司LOGO\联动优势-股票代码-04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9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019年工作\公司LOGO\联动优势-股票代码-04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1"/>
          <p:cNvSpPr/>
          <p:nvPr userDrawn="1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8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/>
          <p:cNvGrpSpPr/>
          <p:nvPr/>
        </p:nvGrpSpPr>
        <p:grpSpPr>
          <a:xfrm>
            <a:off x="5948957" y="4417218"/>
            <a:ext cx="2959101" cy="491533"/>
            <a:chOff x="0" y="0"/>
            <a:chExt cx="2959100" cy="491532"/>
          </a:xfrm>
        </p:grpSpPr>
        <p:sp>
          <p:nvSpPr>
            <p:cNvPr id="43" name="Rectangle 3"/>
            <p:cNvSpPr txBox="1"/>
            <p:nvPr/>
          </p:nvSpPr>
          <p:spPr>
            <a:xfrm>
              <a:off x="26789" y="288331"/>
              <a:ext cx="2889649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7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To create a happy lifestyle enjoyed by all people through technology</a:t>
              </a:r>
            </a:p>
          </p:txBody>
        </p:sp>
        <p:sp>
          <p:nvSpPr>
            <p:cNvPr id="44" name="Rectangle 4"/>
            <p:cNvSpPr txBox="1"/>
            <p:nvPr/>
          </p:nvSpPr>
          <p:spPr>
            <a:xfrm>
              <a:off x="0" y="-1"/>
              <a:ext cx="29591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用科技创造人人乐享的生活方式</a:t>
              </a:r>
            </a:p>
          </p:txBody>
        </p:sp>
      </p:grpSp>
      <p:sp>
        <p:nvSpPr>
          <p:cNvPr id="10" name="矩形 1"/>
          <p:cNvSpPr/>
          <p:nvPr userDrawn="1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100"/>
          </a:p>
        </p:txBody>
      </p:sp>
      <p:pic>
        <p:nvPicPr>
          <p:cNvPr id="12" name="Picture 3" descr="E:\2019年工作\公司LOGO\联动优势-股票代码-03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7486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两栏内容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image" Target="../media/image4.png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5948957" y="4417218"/>
            <a:ext cx="2959101" cy="491533"/>
            <a:chOff x="0" y="0"/>
            <a:chExt cx="2959100" cy="491532"/>
          </a:xfrm>
        </p:grpSpPr>
        <p:sp>
          <p:nvSpPr>
            <p:cNvPr id="2" name="Rectangle 3"/>
            <p:cNvSpPr txBox="1"/>
            <p:nvPr/>
          </p:nvSpPr>
          <p:spPr>
            <a:xfrm>
              <a:off x="26789" y="288331"/>
              <a:ext cx="2889649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7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To create a happy lifestyle enjoyed by all people through technology</a:t>
              </a:r>
            </a:p>
          </p:txBody>
        </p:sp>
        <p:sp>
          <p:nvSpPr>
            <p:cNvPr id="3" name="Rectangle 4"/>
            <p:cNvSpPr txBox="1"/>
            <p:nvPr/>
          </p:nvSpPr>
          <p:spPr>
            <a:xfrm>
              <a:off x="0" y="-1"/>
              <a:ext cx="29591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用科技创造人人乐享的生活方式</a:t>
              </a:r>
            </a:p>
          </p:txBody>
        </p:sp>
      </p:grpSp>
      <p:pic>
        <p:nvPicPr>
          <p:cNvPr id="5" name="Picture 5" descr="Picture 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278011" y="303015"/>
            <a:ext cx="2696170" cy="66972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17145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4290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51435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68580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23812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47625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71437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95250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119062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110236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127381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144526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161671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1714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3429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5143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6858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8572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10287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12001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13716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5948957" y="4417218"/>
            <a:ext cx="2959101" cy="491533"/>
            <a:chOff x="0" y="0"/>
            <a:chExt cx="2959100" cy="491532"/>
          </a:xfrm>
        </p:grpSpPr>
        <p:sp>
          <p:nvSpPr>
            <p:cNvPr id="2" name="Rectangle 3"/>
            <p:cNvSpPr txBox="1"/>
            <p:nvPr/>
          </p:nvSpPr>
          <p:spPr>
            <a:xfrm>
              <a:off x="26789" y="288331"/>
              <a:ext cx="2889649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7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To create a happy lifestyle enjoyed by all people through technology</a:t>
              </a:r>
            </a:p>
          </p:txBody>
        </p:sp>
        <p:sp>
          <p:nvSpPr>
            <p:cNvPr id="3" name="Rectangle 4"/>
            <p:cNvSpPr txBox="1"/>
            <p:nvPr/>
          </p:nvSpPr>
          <p:spPr>
            <a:xfrm>
              <a:off x="0" y="-1"/>
              <a:ext cx="29591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用科技创造人人乐享的生活方式</a:t>
              </a:r>
            </a:p>
          </p:txBody>
        </p:sp>
      </p:grpSp>
      <p:pic>
        <p:nvPicPr>
          <p:cNvPr id="5" name="Picture 5" descr="Picture 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278011" y="303015"/>
            <a:ext cx="2696170" cy="66972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ransition spd="med"/>
  <p:txStyles>
    <p:titleStyle>
      <a:lvl1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17145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4290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51435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68580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23812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47625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71437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95250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119062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110236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127381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144526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161671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1714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3429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5143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6858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8572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10287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12001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13716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hyperlink" Target="/home/smallyu/Documents/umf/f_&#20998;&#20139;PPT/SSI/Meet_the_European_Blockchain_Services_Infrastructure_EBSI.webm.480p.vp9.webm" TargetMode="External"/><Relationship Id="rId1" Type="http://schemas.openxmlformats.org/officeDocument/2006/relationships/hyperlink" Target="https://ec.europa.eu/cefdigital/wiki/display/CEFDIGITAL/ebs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标题 3"/>
          <p:cNvSpPr txBox="1"/>
          <p:nvPr/>
        </p:nvSpPr>
        <p:spPr>
          <a:xfrm>
            <a:off x="1016635" y="1401445"/>
            <a:ext cx="7110730" cy="153035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4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eaLnBrk="1">
              <a:lnSpc>
                <a:spcPct val="130000"/>
              </a:lnSpc>
            </a:pPr>
            <a:r>
              <a:rPr lang="en-US" altLang="en-US" sz="3600" spc="100" dirty="0">
                <a:solidFill>
                  <a:srgbClr val="FFFFFF"/>
                </a:solidFill>
                <a:uFillTx/>
                <a:latin typeface="微软雅黑" panose="020B0503020204020204" charset="-122"/>
              </a:rPr>
              <a:t>UMID去中心化身份认证平台</a:t>
            </a:r>
            <a:endParaRPr lang="en-US" altLang="en-US" sz="3600" spc="100" dirty="0">
              <a:solidFill>
                <a:srgbClr val="FFFFFF"/>
              </a:solidFill>
              <a:uFillTx/>
              <a:latin typeface="微软雅黑" panose="020B0503020204020204" charset="-122"/>
            </a:endParaRPr>
          </a:p>
          <a:p>
            <a:pPr eaLnBrk="1">
              <a:lnSpc>
                <a:spcPct val="130000"/>
              </a:lnSpc>
            </a:pPr>
            <a:r>
              <a:rPr lang="en-US" altLang="en-US" sz="3600" spc="100" dirty="0">
                <a:solidFill>
                  <a:srgbClr val="FFFFFF"/>
                </a:solidFill>
                <a:uFillTx/>
                <a:latin typeface="微软雅黑" panose="020B0503020204020204" charset="-122"/>
              </a:rPr>
              <a:t>预研</a:t>
            </a:r>
            <a:endParaRPr lang="en-US" altLang="en-US" sz="3600" spc="100" dirty="0">
              <a:solidFill>
                <a:srgbClr val="FFFFFF"/>
              </a:solidFill>
              <a:uFillTx/>
              <a:latin typeface="微软雅黑" panose="020B0503020204020204" charset="-122"/>
            </a:endParaRPr>
          </a:p>
        </p:txBody>
      </p:sp>
      <p:pic>
        <p:nvPicPr>
          <p:cNvPr id="5" name="Picture 7" descr="G:\2019设计工作\京交会展示内容\门头LOGO-01.png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75" y="-7613"/>
            <a:ext cx="4528448" cy="140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7"/>
          <p:cNvSpPr txBox="1"/>
          <p:nvPr/>
        </p:nvSpPr>
        <p:spPr>
          <a:xfrm>
            <a:off x="6019800" y="458470"/>
            <a:ext cx="2670810" cy="3473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spAutoFit/>
          </a:bodyPr>
          <a:lstStyle>
            <a:lvl1pPr defTabSz="825500">
              <a:defRPr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dist"/>
            <a:r>
              <a:rPr lang="zh-CN" altLang="en-US" sz="1600" dirty="0">
                <a:solidFill>
                  <a:schemeClr val="bg1"/>
                </a:solidFill>
                <a:sym typeface="helvetica"/>
              </a:rPr>
              <a:t>科技赋能普惠金融</a:t>
            </a:r>
            <a:endParaRPr kumimoji="0" lang="zh-CN" altLang="en-US" sz="16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"/>
            </a:endParaRPr>
          </a:p>
        </p:txBody>
      </p:sp>
      <p:sp>
        <p:nvSpPr>
          <p:cNvPr id="2" name="标题 3"/>
          <p:cNvSpPr txBox="1"/>
          <p:nvPr/>
        </p:nvSpPr>
        <p:spPr>
          <a:xfrm>
            <a:off x="5617210" y="3265805"/>
            <a:ext cx="898525" cy="39751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4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l" eaLnBrk="1">
              <a:lnSpc>
                <a:spcPct val="100000"/>
              </a:lnSpc>
            </a:pPr>
            <a:r>
              <a:rPr lang="en-US" altLang="en-US" sz="2000" dirty="0">
                <a:solidFill>
                  <a:srgbClr val="FFFFFF"/>
                </a:solidFill>
                <a:uFillTx/>
                <a:latin typeface="微软雅黑" panose="020B0503020204020204" charset="-122"/>
              </a:rPr>
              <a:t>王  宇</a:t>
            </a:r>
            <a:endParaRPr lang="en-US" altLang="en-US" sz="1400" dirty="0">
              <a:solidFill>
                <a:srgbClr val="FFFFFF"/>
              </a:solidFill>
              <a:uFillTx/>
              <a:latin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1"/>
          <p:nvPr/>
        </p:nvSpPr>
        <p:spPr>
          <a:xfrm>
            <a:off x="1877695" y="1027748"/>
            <a:ext cx="5543550" cy="107061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SSI 是数字身份运动下的概念：</a:t>
            </a:r>
            <a:endParaRPr lang="en-US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1. 只有自己拥有全部的数字身份信息</a:t>
            </a:r>
            <a:endParaRPr lang="en-US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2. 自己可以完全控制数字身份下的可验证证明</a:t>
            </a:r>
            <a:endParaRPr lang="en-US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1" name="矩形 21"/>
          <p:cNvSpPr txBox="1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sym typeface="+mn-ea"/>
              </a:rPr>
              <a:t>背景与现状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5090" y="2379345"/>
            <a:ext cx="3517265" cy="23469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1"/>
          <p:nvPr/>
        </p:nvSpPr>
        <p:spPr>
          <a:xfrm>
            <a:off x="1309370" y="2380298"/>
            <a:ext cx="669226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可验证的证明 和 去中心化的身份标识 结合使用，实现了 SSI 的理念。</a:t>
            </a:r>
            <a:endParaRPr lang="en-US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1" name="矩形 21"/>
          <p:cNvSpPr txBox="1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sym typeface="+mn-ea"/>
              </a:rPr>
              <a:t>背景与现状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1"/>
          <p:nvPr/>
        </p:nvSpPr>
        <p:spPr>
          <a:xfrm>
            <a:off x="2677160" y="1690688"/>
            <a:ext cx="4124325" cy="176149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第一部分    </a:t>
            </a: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背景与现状</a:t>
            </a: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第二部分    </a:t>
            </a:r>
            <a:r>
              <a:rPr lang="en-US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可验证的证明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第三部分    </a:t>
            </a: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去中心化的身份标识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第四部分    接下来的计划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1" name="矩形 21"/>
          <p:cNvSpPr txBox="1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目录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1"/>
          <p:nvPr/>
        </p:nvSpPr>
        <p:spPr>
          <a:xfrm>
            <a:off x="4351655" y="2414905"/>
            <a:ext cx="4125595" cy="72644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Veriable Credentils       可验证的证明</a:t>
            </a:r>
            <a:endParaRPr lang="en-US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Veriable Claims             可验证的声明</a:t>
            </a:r>
            <a:endParaRPr lang="en-US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1" name="矩形 21"/>
          <p:cNvSpPr txBox="1"/>
          <p:nvPr/>
        </p:nvSpPr>
        <p:spPr>
          <a:xfrm>
            <a:off x="556260" y="292735"/>
            <a:ext cx="572706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sym typeface="+mn-ea"/>
              </a:rPr>
              <a:t>可验证的证明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235" y="1605280"/>
            <a:ext cx="3206115" cy="26498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1"/>
          <p:nvPr/>
        </p:nvSpPr>
        <p:spPr>
          <a:xfrm>
            <a:off x="556260" y="299085"/>
            <a:ext cx="572706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sym typeface="+mn-ea"/>
              </a:rPr>
              <a:t>可验证的证明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Picture 1" descr="DeepinScreenshot_select-area_20201121233544"/>
          <p:cNvPicPr>
            <a:picLocks noChangeAspect="1"/>
          </p:cNvPicPr>
          <p:nvPr/>
        </p:nvPicPr>
        <p:blipFill>
          <a:blip r:embed="rId1"/>
          <a:srcRect t="-683"/>
          <a:stretch>
            <a:fillRect/>
          </a:stretch>
        </p:blipFill>
        <p:spPr>
          <a:xfrm>
            <a:off x="370840" y="1154430"/>
            <a:ext cx="8558530" cy="35579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1"/>
          <p:nvPr/>
        </p:nvSpPr>
        <p:spPr>
          <a:xfrm>
            <a:off x="2893060" y="2175510"/>
            <a:ext cx="3544570" cy="4248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Baas 怎么使用可验证的证明</a:t>
            </a:r>
            <a:endParaRPr lang="en-US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1" name="矩形 21"/>
          <p:cNvSpPr txBox="1"/>
          <p:nvPr/>
        </p:nvSpPr>
        <p:spPr>
          <a:xfrm>
            <a:off x="556260" y="292735"/>
            <a:ext cx="572706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sym typeface="+mn-ea"/>
              </a:rPr>
              <a:t>可验证的证明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1"/>
          <p:nvPr/>
        </p:nvSpPr>
        <p:spPr>
          <a:xfrm>
            <a:off x="2700020" y="1891030"/>
            <a:ext cx="3544570" cy="11995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Baas 目前的数字身份机制：</a:t>
            </a:r>
            <a:endParaRPr lang="en-US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endParaRPr lang="en-US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手机号码 + 密码</a:t>
            </a:r>
            <a:endParaRPr lang="en-US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1" name="矩形 21"/>
          <p:cNvSpPr txBox="1"/>
          <p:nvPr/>
        </p:nvSpPr>
        <p:spPr>
          <a:xfrm>
            <a:off x="556260" y="292735"/>
            <a:ext cx="572706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sym typeface="+mn-ea"/>
              </a:rPr>
              <a:t>可验证的证明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1"/>
          <p:nvPr/>
        </p:nvSpPr>
        <p:spPr>
          <a:xfrm>
            <a:off x="556260" y="292735"/>
            <a:ext cx="572706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sym typeface="+mn-ea"/>
              </a:rPr>
              <a:t>可验证的证明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1577975"/>
            <a:ext cx="4066540" cy="2642870"/>
          </a:xfrm>
          <a:prstGeom prst="rect">
            <a:avLst/>
          </a:prstGeom>
        </p:spPr>
      </p:pic>
      <p:sp>
        <p:nvSpPr>
          <p:cNvPr id="6" name="Rectangle 1"/>
          <p:cNvSpPr txBox="1"/>
          <p:nvPr/>
        </p:nvSpPr>
        <p:spPr>
          <a:xfrm>
            <a:off x="1877060" y="4331653"/>
            <a:ext cx="1093470" cy="33909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（1）</a:t>
            </a:r>
            <a:endParaRPr lang="en-US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Rectangle 1"/>
          <p:cNvSpPr txBox="1"/>
          <p:nvPr/>
        </p:nvSpPr>
        <p:spPr>
          <a:xfrm>
            <a:off x="6283325" y="4435793"/>
            <a:ext cx="1093470" cy="33909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（2）</a:t>
            </a:r>
            <a:endParaRPr lang="en-US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ectangle 1"/>
          <p:cNvSpPr txBox="1"/>
          <p:nvPr/>
        </p:nvSpPr>
        <p:spPr>
          <a:xfrm>
            <a:off x="4050030" y="910590"/>
            <a:ext cx="1043305" cy="4248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注册</a:t>
            </a:r>
            <a:endParaRPr lang="en-US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850" y="1466850"/>
            <a:ext cx="3658235" cy="28651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1"/>
          <p:nvPr/>
        </p:nvSpPr>
        <p:spPr>
          <a:xfrm>
            <a:off x="556260" y="292735"/>
            <a:ext cx="572706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sym typeface="+mn-ea"/>
              </a:rPr>
              <a:t>可验证的证明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Rectangle 1"/>
          <p:cNvSpPr txBox="1"/>
          <p:nvPr/>
        </p:nvSpPr>
        <p:spPr>
          <a:xfrm>
            <a:off x="1500505" y="4335463"/>
            <a:ext cx="1093470" cy="33909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（3）</a:t>
            </a:r>
            <a:endParaRPr lang="en-US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Rectangle 1"/>
          <p:cNvSpPr txBox="1"/>
          <p:nvPr/>
        </p:nvSpPr>
        <p:spPr>
          <a:xfrm>
            <a:off x="6283325" y="4427538"/>
            <a:ext cx="1093470" cy="33909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（4）</a:t>
            </a:r>
            <a:endParaRPr lang="en-US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ectangle 1"/>
          <p:cNvSpPr txBox="1"/>
          <p:nvPr/>
        </p:nvSpPr>
        <p:spPr>
          <a:xfrm>
            <a:off x="3714750" y="917575"/>
            <a:ext cx="1488440" cy="4248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签发证书</a:t>
            </a:r>
            <a:endParaRPr lang="en-US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" y="1593215"/>
            <a:ext cx="4540250" cy="2384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45" y="1656715"/>
            <a:ext cx="4239895" cy="25342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1"/>
          <p:nvPr/>
        </p:nvSpPr>
        <p:spPr>
          <a:xfrm>
            <a:off x="556260" y="292735"/>
            <a:ext cx="572706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sym typeface="+mn-ea"/>
              </a:rPr>
              <a:t>可验证的证明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Rectangle 1"/>
          <p:cNvSpPr txBox="1"/>
          <p:nvPr/>
        </p:nvSpPr>
        <p:spPr>
          <a:xfrm>
            <a:off x="1428750" y="4292283"/>
            <a:ext cx="1093470" cy="33909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（5）</a:t>
            </a:r>
            <a:endParaRPr lang="en-US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Rectangle 1"/>
          <p:cNvSpPr txBox="1"/>
          <p:nvPr/>
        </p:nvSpPr>
        <p:spPr>
          <a:xfrm>
            <a:off x="6155055" y="4292283"/>
            <a:ext cx="1093470" cy="33909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（6）</a:t>
            </a:r>
            <a:endParaRPr lang="en-US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ectangle 1"/>
          <p:cNvSpPr txBox="1"/>
          <p:nvPr/>
        </p:nvSpPr>
        <p:spPr>
          <a:xfrm>
            <a:off x="3630930" y="813435"/>
            <a:ext cx="1488440" cy="4248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申请登录</a:t>
            </a:r>
            <a:endParaRPr lang="en-US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350" y="1421130"/>
            <a:ext cx="3289935" cy="26790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285" y="1420495"/>
            <a:ext cx="5214620" cy="2679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1"/>
          <p:nvPr/>
        </p:nvSpPr>
        <p:spPr>
          <a:xfrm>
            <a:off x="2341245" y="1778318"/>
            <a:ext cx="4867910" cy="158686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1、我们说的 DID 是指什么？</a:t>
            </a:r>
            <a:endParaRPr 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2、DID 能解决什么问题？</a:t>
            </a:r>
            <a:endParaRPr lang="en-US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3、DID 不能解决什么问题？</a:t>
            </a:r>
            <a:endParaRPr lang="en-US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4、我们怎么解决 DID 解决不了的问题？</a:t>
            </a:r>
            <a:endParaRPr lang="en-US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1" name="矩形 21"/>
          <p:cNvSpPr txBox="1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</a:rPr>
              <a:t>核心问题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1"/>
          <p:nvPr/>
        </p:nvSpPr>
        <p:spPr>
          <a:xfrm>
            <a:off x="556260" y="292735"/>
            <a:ext cx="572706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sym typeface="+mn-ea"/>
              </a:rPr>
              <a:t>可验证的证明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Rectangle 1"/>
          <p:cNvSpPr txBox="1"/>
          <p:nvPr/>
        </p:nvSpPr>
        <p:spPr>
          <a:xfrm>
            <a:off x="1604645" y="4418013"/>
            <a:ext cx="1093470" cy="33909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（7）</a:t>
            </a:r>
            <a:endParaRPr lang="en-US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Rectangle 1"/>
          <p:cNvSpPr txBox="1"/>
          <p:nvPr/>
        </p:nvSpPr>
        <p:spPr>
          <a:xfrm>
            <a:off x="6185535" y="4418013"/>
            <a:ext cx="1093470" cy="33909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（8）</a:t>
            </a:r>
            <a:endParaRPr lang="en-US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ectangle 1"/>
          <p:cNvSpPr txBox="1"/>
          <p:nvPr/>
        </p:nvSpPr>
        <p:spPr>
          <a:xfrm>
            <a:off x="2792095" y="865505"/>
            <a:ext cx="3639820" cy="4248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验证 DID 所有权（DID Auth）</a:t>
            </a:r>
            <a:endParaRPr lang="en-US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845" y="1527175"/>
            <a:ext cx="3477895" cy="28054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985" y="1564640"/>
            <a:ext cx="5144135" cy="26460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1"/>
          <p:nvPr/>
        </p:nvSpPr>
        <p:spPr>
          <a:xfrm>
            <a:off x="2054860" y="2337118"/>
            <a:ext cx="5391785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为什么用户不直接告诉 Baas 手机号是多少？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1" name="矩形 21"/>
          <p:cNvSpPr txBox="1"/>
          <p:nvPr/>
        </p:nvSpPr>
        <p:spPr>
          <a:xfrm>
            <a:off x="556260" y="292735"/>
            <a:ext cx="572706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sym typeface="+mn-ea"/>
              </a:rPr>
              <a:t>可验证的证明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1"/>
          <p:nvPr/>
        </p:nvSpPr>
        <p:spPr>
          <a:xfrm>
            <a:off x="2306320" y="1778635"/>
            <a:ext cx="4254500" cy="133032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公钥/私钥 机制是必要的吗？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为什么不再用账号密码？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1" name="矩形 21"/>
          <p:cNvSpPr txBox="1"/>
          <p:nvPr/>
        </p:nvSpPr>
        <p:spPr>
          <a:xfrm>
            <a:off x="556260" y="292735"/>
            <a:ext cx="572706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sym typeface="+mn-ea"/>
              </a:rPr>
              <a:t>可验证的证明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1"/>
          <p:nvPr/>
        </p:nvSpPr>
        <p:spPr>
          <a:xfrm>
            <a:off x="1316355" y="2052955"/>
            <a:ext cx="6938010" cy="89979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可验证数据的数据中心（Verifiable Data Registry）使用区块链，区块链起到了什么作用？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1" name="矩形 21"/>
          <p:cNvSpPr txBox="1"/>
          <p:nvPr/>
        </p:nvSpPr>
        <p:spPr>
          <a:xfrm>
            <a:off x="556260" y="292735"/>
            <a:ext cx="572706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sym typeface="+mn-ea"/>
              </a:rPr>
              <a:t>可验证的证明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1"/>
          <p:nvPr/>
        </p:nvSpPr>
        <p:spPr>
          <a:xfrm>
            <a:off x="4829175" y="2285048"/>
            <a:ext cx="3893185" cy="81216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Baas 需要和政府直接通信，验证证明有效性吗？</a:t>
            </a:r>
            <a:endParaRPr lang="en-US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1" name="矩形 21"/>
          <p:cNvSpPr txBox="1"/>
          <p:nvPr/>
        </p:nvSpPr>
        <p:spPr>
          <a:xfrm>
            <a:off x="556260" y="292735"/>
            <a:ext cx="572706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sym typeface="+mn-ea"/>
              </a:rPr>
              <a:t>可验证的证明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1162050"/>
            <a:ext cx="4053840" cy="35553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1"/>
          <p:nvPr/>
        </p:nvSpPr>
        <p:spPr>
          <a:xfrm>
            <a:off x="3183255" y="1446848"/>
            <a:ext cx="2900045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私钥丢了怎么办？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1" name="矩形 21"/>
          <p:cNvSpPr txBox="1"/>
          <p:nvPr/>
        </p:nvSpPr>
        <p:spPr>
          <a:xfrm>
            <a:off x="556260" y="292735"/>
            <a:ext cx="572706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sym typeface="+mn-ea"/>
              </a:rPr>
              <a:t>可验证的证明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Rectangle 1"/>
          <p:cNvSpPr txBox="1"/>
          <p:nvPr/>
        </p:nvSpPr>
        <p:spPr>
          <a:xfrm>
            <a:off x="1830705" y="2720340"/>
            <a:ext cx="5482590" cy="72644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 algn="ctr">
              <a:lnSpc>
                <a:spcPct val="14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Decentralied Key Management System （DKMS） </a:t>
            </a:r>
            <a:endParaRPr lang="en-US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 algn="ctr">
              <a:lnSpc>
                <a:spcPct val="14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去中心化的密钥管理系统</a:t>
            </a:r>
            <a:endParaRPr lang="en-US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1"/>
          <p:nvPr/>
        </p:nvSpPr>
        <p:spPr>
          <a:xfrm>
            <a:off x="556260" y="292735"/>
            <a:ext cx="572706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sym typeface="+mn-ea"/>
              </a:rPr>
              <a:t>可验证的证明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Rectangle 1"/>
          <p:cNvSpPr txBox="1"/>
          <p:nvPr/>
        </p:nvSpPr>
        <p:spPr>
          <a:xfrm>
            <a:off x="2303145" y="1690688"/>
            <a:ext cx="4994275" cy="176149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可验证的证明解决了什么问题：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1、权威机构背书，签发了数字证明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2、数字证明是机器可读、机器可验证的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1"/>
          <p:nvPr/>
        </p:nvSpPr>
        <p:spPr>
          <a:xfrm>
            <a:off x="2677160" y="1690688"/>
            <a:ext cx="4124325" cy="176149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第一部分    </a:t>
            </a: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背景与现状</a:t>
            </a: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第二部分    </a:t>
            </a: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可验证的证明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第三部分    </a:t>
            </a:r>
            <a:r>
              <a:rPr lang="en-US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去中心化的身份标识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第四部分    接下来的计划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1" name="矩形 21"/>
          <p:cNvSpPr txBox="1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目录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1"/>
          <p:nvPr/>
        </p:nvSpPr>
        <p:spPr>
          <a:xfrm>
            <a:off x="550545" y="292735"/>
            <a:ext cx="572706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sym typeface="+mn-ea"/>
              </a:rPr>
              <a:t>去中心化的身份标识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Rectangle 1"/>
          <p:cNvSpPr txBox="1"/>
          <p:nvPr/>
        </p:nvSpPr>
        <p:spPr>
          <a:xfrm>
            <a:off x="1261745" y="2122170"/>
            <a:ext cx="6754495" cy="89979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Decentralized</a:t>
            </a: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Identifiers (DIDs)     去中心化的标识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Digital Identity                                数字身份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1"/>
          <p:nvPr/>
        </p:nvSpPr>
        <p:spPr>
          <a:xfrm>
            <a:off x="550545" y="292735"/>
            <a:ext cx="572706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sym typeface="+mn-ea"/>
              </a:rPr>
              <a:t>去中心化的身份标识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Rectangle 1"/>
          <p:cNvSpPr txBox="1"/>
          <p:nvPr/>
        </p:nvSpPr>
        <p:spPr>
          <a:xfrm>
            <a:off x="3931285" y="1235075"/>
            <a:ext cx="92011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DID </a:t>
            </a:r>
            <a:endParaRPr lang="en-US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350" y="2216150"/>
            <a:ext cx="5829935" cy="16929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1"/>
          <p:nvPr/>
        </p:nvSpPr>
        <p:spPr>
          <a:xfrm>
            <a:off x="2677160" y="1690688"/>
            <a:ext cx="4124325" cy="176149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第一部分    </a:t>
            </a:r>
            <a:r>
              <a:rPr lang="en-US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背景与现状</a:t>
            </a: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第二部分    </a:t>
            </a: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可验证的证明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第三部分    </a:t>
            </a: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去中心化的身份标识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第四部分    接下来的计划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1" name="矩形 21"/>
          <p:cNvSpPr txBox="1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目录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1"/>
          <p:nvPr/>
        </p:nvSpPr>
        <p:spPr>
          <a:xfrm>
            <a:off x="550545" y="292735"/>
            <a:ext cx="572706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sym typeface="+mn-ea"/>
              </a:rPr>
              <a:t>去中心化的身份标识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953770"/>
            <a:ext cx="6609080" cy="3909060"/>
          </a:xfrm>
          <a:prstGeom prst="rect">
            <a:avLst/>
          </a:prstGeom>
        </p:spPr>
      </p:pic>
      <p:sp>
        <p:nvSpPr>
          <p:cNvPr id="5" name="Rectangle 1"/>
          <p:cNvSpPr txBox="1"/>
          <p:nvPr/>
        </p:nvSpPr>
        <p:spPr>
          <a:xfrm>
            <a:off x="7353935" y="2476818"/>
            <a:ext cx="1376680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DID 文档 </a:t>
            </a:r>
            <a:endParaRPr lang="en-US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1"/>
          <p:nvPr/>
        </p:nvSpPr>
        <p:spPr>
          <a:xfrm>
            <a:off x="550545" y="292735"/>
            <a:ext cx="572706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sym typeface="+mn-ea"/>
              </a:rPr>
              <a:t>去中心化的身份标识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Rectangle 1"/>
          <p:cNvSpPr txBox="1"/>
          <p:nvPr/>
        </p:nvSpPr>
        <p:spPr>
          <a:xfrm>
            <a:off x="1153795" y="2121218"/>
            <a:ext cx="6938010" cy="89979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Linded Data                                             有连接的数据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JSON-LD （JSON for Linking Data）       DIDs默认选用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DeepinScreenshot_select-area_202011230957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540" y="1170940"/>
            <a:ext cx="8122285" cy="3363595"/>
          </a:xfrm>
          <a:prstGeom prst="rect">
            <a:avLst/>
          </a:prstGeom>
        </p:spPr>
      </p:pic>
      <p:sp>
        <p:nvSpPr>
          <p:cNvPr id="161" name="矩形 21"/>
          <p:cNvSpPr txBox="1"/>
          <p:nvPr/>
        </p:nvSpPr>
        <p:spPr>
          <a:xfrm>
            <a:off x="556260" y="292735"/>
            <a:ext cx="292608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</a:rPr>
              <a:t>SSI的相关规范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1"/>
          <p:nvPr/>
        </p:nvSpPr>
        <p:spPr>
          <a:xfrm>
            <a:off x="2677160" y="1690688"/>
            <a:ext cx="4124325" cy="176149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第一部分    </a:t>
            </a: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背景与现状</a:t>
            </a: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第二部分    </a:t>
            </a: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可验证的证明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第三部分    </a:t>
            </a: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去中心化的身份标识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第四部分    接下来的计划</a:t>
            </a:r>
            <a:endParaRPr lang="en-US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1" name="矩形 21"/>
          <p:cNvSpPr txBox="1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目录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1" name="矩形 21"/>
          <p:cNvSpPr txBox="1"/>
          <p:nvPr/>
        </p:nvSpPr>
        <p:spPr>
          <a:xfrm>
            <a:off x="556260" y="292735"/>
            <a:ext cx="292608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</a:rPr>
              <a:t>接下来的计划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645" y="946785"/>
            <a:ext cx="4312285" cy="3945890"/>
          </a:xfrm>
          <a:prstGeom prst="rect">
            <a:avLst/>
          </a:prstGeom>
        </p:spPr>
      </p:pic>
      <p:sp>
        <p:nvSpPr>
          <p:cNvPr id="4" name="Rectangle 1"/>
          <p:cNvSpPr txBox="1"/>
          <p:nvPr/>
        </p:nvSpPr>
        <p:spPr>
          <a:xfrm>
            <a:off x="5765165" y="2038985"/>
            <a:ext cx="2633345" cy="117856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要点：</a:t>
            </a:r>
            <a:endParaRPr lang="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文档大于代码</a:t>
            </a:r>
            <a:endParaRPr lang="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方案大于实现</a:t>
            </a:r>
            <a:endParaRPr lang="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endParaRPr lang="" altLang="en-US" sz="5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55265" y="2027555"/>
            <a:ext cx="372300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E600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感谢聆听    敬请指正</a:t>
            </a:r>
            <a:endParaRPr lang="en-US" altLang="zh-CN" sz="2800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1"/>
          <p:nvPr/>
        </p:nvSpPr>
        <p:spPr>
          <a:xfrm>
            <a:off x="3029585" y="2105660"/>
            <a:ext cx="2750185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身份          数字身份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1" name="矩形 21"/>
          <p:cNvSpPr txBox="1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sym typeface="+mn-ea"/>
              </a:rPr>
              <a:t>背景与现状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1"/>
          <p:nvPr/>
        </p:nvSpPr>
        <p:spPr>
          <a:xfrm>
            <a:off x="3029585" y="2105660"/>
            <a:ext cx="2750185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数字身份的三种模型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1" name="矩形 21"/>
          <p:cNvSpPr txBox="1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sym typeface="+mn-ea"/>
              </a:rPr>
              <a:t>背景与现状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1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sym typeface="+mn-ea"/>
              </a:rPr>
              <a:t>背景与现状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8210" y="1738630"/>
            <a:ext cx="5050790" cy="2895600"/>
          </a:xfrm>
          <a:prstGeom prst="rect">
            <a:avLst/>
          </a:prstGeom>
        </p:spPr>
      </p:pic>
      <p:sp>
        <p:nvSpPr>
          <p:cNvPr id="3" name="Rectangle 1"/>
          <p:cNvSpPr txBox="1"/>
          <p:nvPr/>
        </p:nvSpPr>
        <p:spPr>
          <a:xfrm>
            <a:off x="2842260" y="961073"/>
            <a:ext cx="3627120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一、中心化的数字身份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1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sym typeface="+mn-ea"/>
              </a:rPr>
              <a:t>背景与现状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1"/>
          <p:cNvSpPr txBox="1"/>
          <p:nvPr/>
        </p:nvSpPr>
        <p:spPr>
          <a:xfrm>
            <a:off x="2700020" y="912813"/>
            <a:ext cx="4110990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二、第三方数字身份服务（IDP）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r="385" b="770"/>
          <a:stretch>
            <a:fillRect/>
          </a:stretch>
        </p:blipFill>
        <p:spPr>
          <a:xfrm>
            <a:off x="1504950" y="1651635"/>
            <a:ext cx="6404610" cy="30651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1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sym typeface="+mn-ea"/>
              </a:rPr>
              <a:t>背景与现状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1"/>
          <p:cNvSpPr txBox="1"/>
          <p:nvPr/>
        </p:nvSpPr>
        <p:spPr>
          <a:xfrm>
            <a:off x="2625090" y="919798"/>
            <a:ext cx="4324985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三、</a:t>
            </a: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自主主权的</a:t>
            </a: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数字身份（SSI）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7325" y="1603375"/>
            <a:ext cx="6229985" cy="32315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1"/>
          <p:nvPr/>
        </p:nvSpPr>
        <p:spPr>
          <a:xfrm>
            <a:off x="2515870" y="1431290"/>
            <a:ext cx="3995420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Self-sovereign identity (SSI) 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1" name="矩形 21"/>
          <p:cNvSpPr txBox="1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sym typeface="+mn-ea"/>
              </a:rPr>
              <a:t>背景与现状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 txBox="1"/>
          <p:nvPr/>
        </p:nvSpPr>
        <p:spPr>
          <a:xfrm>
            <a:off x="1474470" y="3466148"/>
            <a:ext cx="6292850" cy="72644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European Union SSI</a:t>
            </a:r>
            <a:endParaRPr lang="en-US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    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The European Blockchain Services Infrastructure (EBSI)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 1">
            <a:hlinkClick r:id="rId2" action="ppaction://hlinkfile"/>
          </p:cNvPr>
          <p:cNvSpPr txBox="1"/>
          <p:nvPr/>
        </p:nvSpPr>
        <p:spPr>
          <a:xfrm>
            <a:off x="3761105" y="2337435"/>
            <a:ext cx="1414145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hlinkClick r:id="rId2" action="ppaction://hlinkfile"/>
              </a:rPr>
              <a:t>小视频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Default - 3_标题与副标题">
  <a:themeElements>
    <a:clrScheme name="1_Default - 3_标题与副标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1_Default - 3_标题与副标题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1_Default - 3_标题与副标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- 3_标题与副标题">
  <a:themeElements>
    <a:clrScheme name="1_Default - 3_标题与副标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1_Default - 3_标题与副标题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1_Default - 3_标题与副标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- 3_标题与副标题">
  <a:themeElements>
    <a:clrScheme name="1_Default - 3_标题与副标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1_Default - 3_标题与副标题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1_Default - 3_标题与副标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1457</Words>
  <Application>WPS Presentation</Application>
  <PresentationFormat>全屏显示(16:9)</PresentationFormat>
  <Paragraphs>191</Paragraphs>
  <Slides>35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9" baseType="lpstr">
      <vt:lpstr>Arial</vt:lpstr>
      <vt:lpstr>SimSun</vt:lpstr>
      <vt:lpstr>Wingdings</vt:lpstr>
      <vt:lpstr>helvetica</vt:lpstr>
      <vt:lpstr>Bitstream Vera Sans</vt:lpstr>
      <vt:lpstr>微软雅黑</vt:lpstr>
      <vt:lpstr>Helvetica Neue</vt:lpstr>
      <vt:lpstr>DejaVu Math TeX Gyre</vt:lpstr>
      <vt:lpstr>Arial Unicode MS</vt:lpstr>
      <vt:lpstr>DejaVu Sans</vt:lpstr>
      <vt:lpstr>Noto Sans CJK JP</vt:lpstr>
      <vt:lpstr>方正书宋_GBK</vt:lpstr>
      <vt:lpstr>1_Default - 3_标题与副标题</vt:lpstr>
      <vt:lpstr>2_Default - 3_标题与副标题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DX</dc:creator>
  <cp:lastModifiedBy>smallyu</cp:lastModifiedBy>
  <cp:revision>988</cp:revision>
  <dcterms:created xsi:type="dcterms:W3CDTF">2020-11-23T03:42:44Z</dcterms:created>
  <dcterms:modified xsi:type="dcterms:W3CDTF">2020-11-23T03:42:44Z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