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32"/>
  </p:notesMasterIdLst>
  <p:handoutMasterIdLst>
    <p:handoutMasterId r:id="rId33"/>
  </p:handoutMasterIdLst>
  <p:sldIdLst>
    <p:sldId id="256" r:id="rId4"/>
    <p:sldId id="571" r:id="rId5"/>
    <p:sldId id="570" r:id="rId6"/>
    <p:sldId id="565" r:id="rId7"/>
    <p:sldId id="547" r:id="rId8"/>
    <p:sldId id="569" r:id="rId9"/>
    <p:sldId id="572" r:id="rId10"/>
    <p:sldId id="573" r:id="rId11"/>
    <p:sldId id="574" r:id="rId12"/>
    <p:sldId id="575" r:id="rId13"/>
    <p:sldId id="584" r:id="rId14"/>
    <p:sldId id="583" r:id="rId15"/>
    <p:sldId id="576" r:id="rId16"/>
    <p:sldId id="585" r:id="rId17"/>
    <p:sldId id="577" r:id="rId18"/>
    <p:sldId id="590" r:id="rId19"/>
    <p:sldId id="591" r:id="rId20"/>
    <p:sldId id="593" r:id="rId21"/>
    <p:sldId id="594" r:id="rId22"/>
    <p:sldId id="596" r:id="rId23"/>
    <p:sldId id="592" r:id="rId24"/>
    <p:sldId id="598" r:id="rId25"/>
    <p:sldId id="600" r:id="rId26"/>
    <p:sldId id="601" r:id="rId27"/>
    <p:sldId id="602" r:id="rId28"/>
    <p:sldId id="605" r:id="rId29"/>
    <p:sldId id="604" r:id="rId30"/>
    <p:sldId id="510" r:id="rId3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1714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3429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5143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6858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8572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10287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12001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13716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33"/>
    <a:srgbClr val="0D0D0D"/>
    <a:srgbClr val="9999FF"/>
    <a:srgbClr val="ECEAFC"/>
    <a:srgbClr val="26103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595" autoAdjust="0"/>
  </p:normalViewPr>
  <p:slideViewPr>
    <p:cSldViewPr snapToGrid="0" snapToObjects="1">
      <p:cViewPr varScale="1">
        <p:scale>
          <a:sx n="89" d="100"/>
          <a:sy n="89" d="100"/>
        </p:scale>
        <p:origin x="339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879"/>
        <p:guide pos="19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124E-18D1-41FC-BC4F-FF9E982C4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1F9E-F772-4F5A-9B91-48AA7BA77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true" noRot="true" noChangeAspect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true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1pPr>
    <a:lvl2pPr indent="228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2pPr>
    <a:lvl3pPr indent="457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3pPr>
    <a:lvl4pPr indent="685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4pPr>
    <a:lvl5pPr indent="9144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5pPr>
    <a:lvl6pPr indent="11430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6pPr>
    <a:lvl7pPr indent="1371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7pPr>
    <a:lvl8pPr indent="1600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8pPr>
    <a:lvl9pPr indent="1828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3"/>
          <p:cNvSpPr txBox="true"/>
          <p:nvPr/>
        </p:nvSpPr>
        <p:spPr>
          <a:xfrm>
            <a:off x="861060" y="1745615"/>
            <a:ext cx="7421880" cy="72961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 eaLnBrk="1">
              <a:lnSpc>
                <a:spcPct val="130000"/>
              </a:lnSpc>
            </a:pPr>
            <a:r>
              <a:rPr lang="zh-CN" altLang="en-US" sz="3200" spc="200" dirty="0">
                <a:solidFill>
                  <a:srgbClr val="FFFFFF"/>
                </a:solidFill>
                <a:uFillTx/>
              </a:rPr>
              <a:t>分布式数字身份体系与密钥找回机制</a:t>
            </a:r>
            <a:endParaRPr lang="zh-CN" altLang="en-US" sz="3200" spc="200" dirty="0">
              <a:solidFill>
                <a:srgbClr val="FFFFFF"/>
              </a:solidFill>
              <a:uFillTx/>
            </a:endParaRPr>
          </a:p>
        </p:txBody>
      </p:sp>
      <p:pic>
        <p:nvPicPr>
          <p:cNvPr id="5" name="Picture 7" descr="G:\2019设计工作\京交会展示内容\门头LOGO-01.png"/>
          <p:cNvPicPr>
            <a:picLocks noChangeAspect="true" noChangeArrowheads="true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75" y="-7613"/>
            <a:ext cx="4528448" cy="14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/>
          <p:cNvSpPr txBox="true"/>
          <p:nvPr/>
        </p:nvSpPr>
        <p:spPr>
          <a:xfrm>
            <a:off x="6019800" y="458470"/>
            <a:ext cx="2670810" cy="347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sym typeface="helvetica"/>
              </a:rPr>
              <a:t>科技赋能普惠金融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sp>
        <p:nvSpPr>
          <p:cNvPr id="2" name="标题 3"/>
          <p:cNvSpPr txBox="true"/>
          <p:nvPr/>
        </p:nvSpPr>
        <p:spPr>
          <a:xfrm>
            <a:off x="5638165" y="3060700"/>
            <a:ext cx="898525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 eaLnBrk="1"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王  宇</a:t>
            </a:r>
            <a:endParaRPr lang="en-US" altLang="en-US" sz="14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477895" y="1906905"/>
            <a:ext cx="1812290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000"/>
              <a:t>钱包丢失：</a:t>
            </a:r>
            <a:endParaRPr lang="zh-CN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		1. </a:t>
            </a:r>
            <a:r>
              <a:rPr lang="zh-CN" altLang="en-US" sz="2000"/>
              <a:t>被偷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		2. </a:t>
            </a:r>
            <a:r>
              <a:rPr lang="zh-CN" altLang="en-US" sz="2000"/>
              <a:t>丢了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钱包丢失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107565" y="3572510"/>
            <a:ext cx="4929505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000"/>
              <a:t>在其他设备上，注销钱包（</a:t>
            </a:r>
            <a:r>
              <a:rPr lang="en-US" altLang="zh-CN" sz="2000"/>
              <a:t>by Sovrin</a:t>
            </a:r>
            <a:r>
              <a:rPr lang="zh-CN" sz="2000"/>
              <a:t>）</a:t>
            </a:r>
            <a:endParaRPr lang="zh-CN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钱包被偷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1"/>
          <p:cNvSpPr txBox="true"/>
          <p:nvPr/>
        </p:nvSpPr>
        <p:spPr>
          <a:xfrm>
            <a:off x="175260" y="1324928"/>
            <a:ext cx="225679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2000"/>
              <a:t>相关权限控制：</a:t>
            </a:r>
            <a:endParaRPr lang="zh-CN" sz="200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" y="2047240"/>
            <a:ext cx="8792210" cy="8597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576955" y="2097405"/>
            <a:ext cx="1784985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400"/>
              <a:t>删号重来</a:t>
            </a:r>
            <a:endParaRPr lang="zh-CN" sz="24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钱包丢失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37155" y="1636395"/>
            <a:ext cx="3870325" cy="158813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数字身份找回 </a:t>
            </a:r>
            <a:endParaRPr 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钱包找回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    密钥找回</a:t>
            </a:r>
            <a:endParaRPr lang="en-US" sz="24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281622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相关论文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541145"/>
            <a:ext cx="8712200" cy="25279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041400" y="1423035"/>
            <a:ext cx="7230745" cy="262318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zh-CN" sz="2000"/>
              <a:t>1. </a:t>
            </a:r>
            <a:r>
              <a:rPr lang="zh-CN" altLang="en-US" sz="2000"/>
              <a:t>安全模块和可信执行环境（</a:t>
            </a:r>
            <a:r>
              <a:rPr lang="en-US" altLang="zh-CN" sz="2000"/>
              <a:t>ARM</a:t>
            </a:r>
            <a:r>
              <a:rPr lang="en-US" altLang="en-US" sz="2000"/>
              <a:t> TrustZone</a:t>
            </a:r>
            <a:r>
              <a:rPr lang="zh-CN" altLang="en-US" sz="2000"/>
              <a:t>、</a:t>
            </a:r>
            <a:r>
              <a:rPr lang="en-US" altLang="zh-CN" sz="2000"/>
              <a:t>Intel SGX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2.</a:t>
            </a:r>
            <a:r>
              <a:rPr lang="en-US" altLang="en-US" sz="2000"/>
              <a:t> </a:t>
            </a:r>
            <a:r>
              <a:rPr lang="zh-CN" altLang="en-US" sz="2000"/>
              <a:t>生物信息保护（指纹、照片）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3. </a:t>
            </a:r>
            <a:r>
              <a:rPr lang="zh-CN" altLang="en-US" sz="2000"/>
              <a:t>云环境备份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4. </a:t>
            </a:r>
            <a:r>
              <a:rPr lang="zh-CN" altLang="en-US" sz="2000"/>
              <a:t>助记符和二维码（</a:t>
            </a:r>
            <a:r>
              <a:rPr lang="en-US" altLang="zh-CN" sz="2000"/>
              <a:t>CoinUs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5. </a:t>
            </a:r>
            <a:r>
              <a:rPr lang="zh-CN" altLang="en-US" sz="2000"/>
              <a:t>安全多方计算</a:t>
            </a:r>
            <a:r>
              <a:rPr lang="en-US" altLang="zh-CN" sz="2000"/>
              <a:t> + </a:t>
            </a:r>
            <a:r>
              <a:rPr lang="zh-CN" altLang="en-US" sz="2000"/>
              <a:t>阈值密钥分享（</a:t>
            </a:r>
            <a:r>
              <a:rPr lang="en-US" altLang="zh-CN" sz="2000"/>
              <a:t>Sha</a:t>
            </a:r>
            <a:r>
              <a:rPr lang="en-US" altLang="en-US" sz="2000"/>
              <a:t>mir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en-US" altLang="en-US" sz="2000"/>
              <a:t>lakley</a:t>
            </a:r>
            <a:r>
              <a:rPr lang="zh-CN" altLang="en-US" sz="2000"/>
              <a:t>、</a:t>
            </a:r>
            <a:r>
              <a:rPr lang="en-US" altLang="zh-CN" sz="2000"/>
              <a:t>Chin</a:t>
            </a:r>
            <a:r>
              <a:rPr lang="en-US" altLang="en-US" sz="2000"/>
              <a:t>ese remainder theorem</a:t>
            </a:r>
            <a:r>
              <a:rPr lang="zh-CN" altLang="en-US" sz="2000"/>
              <a:t>）</a:t>
            </a:r>
            <a:endParaRPr lang="en-US" altLang="zh-CN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密钥备份和找回方式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470150" y="2063750"/>
            <a:ext cx="420370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zh-CN" sz="2400"/>
              <a:t>Shamir's</a:t>
            </a:r>
            <a:r>
              <a:rPr lang="en-US" altLang="en-US" sz="2400"/>
              <a:t> Secrect Sharing</a:t>
            </a:r>
            <a:endParaRPr lang="en-US" altLang="en-US" sz="24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介绍一下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65100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1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59219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准备分享数据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" y="1123950"/>
            <a:ext cx="3592830" cy="31851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" name="直接箭头连接符 3"/>
          <p:cNvCxnSpPr/>
          <p:nvPr/>
        </p:nvCxnSpPr>
        <p:spPr>
          <a:xfrm flipV="true">
            <a:off x="4148455" y="2712720"/>
            <a:ext cx="50800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1"/>
          <p:cNvSpPr txBox="true"/>
          <p:nvPr/>
        </p:nvSpPr>
        <p:spPr>
          <a:xfrm>
            <a:off x="637921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2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465" y="970280"/>
            <a:ext cx="3961765" cy="34925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65100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3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59219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分享数据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true">
            <a:off x="4225925" y="2722880"/>
            <a:ext cx="50800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1"/>
          <p:cNvSpPr txBox="true"/>
          <p:nvPr/>
        </p:nvSpPr>
        <p:spPr>
          <a:xfrm>
            <a:off x="637921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4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1163955"/>
            <a:ext cx="3573780" cy="31248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 1"/>
          <p:cNvSpPr txBox="true"/>
          <p:nvPr/>
        </p:nvSpPr>
        <p:spPr>
          <a:xfrm>
            <a:off x="5350510" y="2276475"/>
            <a:ext cx="325628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2000"/>
              <a:t>把随机的取点</a:t>
            </a:r>
            <a:r>
              <a:rPr lang="en-US" altLang="zh-CN" sz="2000"/>
              <a:t> 166 </a:t>
            </a:r>
            <a:r>
              <a:rPr lang="zh-CN" altLang="en-US" sz="2000"/>
              <a:t>和</a:t>
            </a:r>
            <a:r>
              <a:rPr lang="en-US" altLang="zh-CN" sz="2000"/>
              <a:t> 94 </a:t>
            </a:r>
            <a:r>
              <a:rPr lang="zh-CN" altLang="en-US" sz="2000"/>
              <a:t>分别交给信任的人保存</a:t>
            </a:r>
            <a:endParaRPr lang="zh-CN" altLang="en-US" sz="200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65100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5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59219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准备找回数据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true">
            <a:off x="4211955" y="2712720"/>
            <a:ext cx="50800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1"/>
          <p:cNvSpPr txBox="true"/>
          <p:nvPr/>
        </p:nvSpPr>
        <p:spPr>
          <a:xfrm>
            <a:off x="6379210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6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1084580"/>
            <a:ext cx="3714750" cy="32639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90" y="937260"/>
            <a:ext cx="3924935" cy="34588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006090" y="2085340"/>
            <a:ext cx="313182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身份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数字身份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回顾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693545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7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59219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找回数据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V="true">
            <a:off x="4225925" y="2722880"/>
            <a:ext cx="508000" cy="698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Rectangle 1"/>
          <p:cNvSpPr txBox="true"/>
          <p:nvPr/>
        </p:nvSpPr>
        <p:spPr>
          <a:xfrm>
            <a:off x="6393815" y="4521200"/>
            <a:ext cx="101409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/>
              <a:t>（</a:t>
            </a:r>
            <a:r>
              <a:rPr lang="en-US" altLang="zh-CN" sz="1600"/>
              <a:t>8</a:t>
            </a:r>
            <a:r>
              <a:rPr lang="zh-CN" altLang="en-US" sz="1600"/>
              <a:t>）</a:t>
            </a:r>
            <a:endParaRPr lang="zh-CN" altLang="en-US" sz="1600"/>
          </a:p>
        </p:txBody>
      </p:sp>
      <p:sp>
        <p:nvSpPr>
          <p:cNvPr id="7" name="Rectangle 1"/>
          <p:cNvSpPr txBox="true"/>
          <p:nvPr/>
        </p:nvSpPr>
        <p:spPr>
          <a:xfrm>
            <a:off x="5350510" y="2276475"/>
            <a:ext cx="325628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2000"/>
              <a:t>根据找回的</a:t>
            </a:r>
            <a:r>
              <a:rPr lang="en-US" altLang="zh-CN" sz="2000"/>
              <a:t> 166 </a:t>
            </a:r>
            <a:r>
              <a:rPr lang="zh-CN" altLang="en-US" sz="2000"/>
              <a:t>和</a:t>
            </a:r>
            <a:r>
              <a:rPr lang="en-US" altLang="zh-CN" sz="2000"/>
              <a:t> 94</a:t>
            </a:r>
            <a:r>
              <a:rPr lang="zh-CN" altLang="en-US" sz="2000"/>
              <a:t>，画出曲线，找回密码</a:t>
            </a:r>
            <a:r>
              <a:rPr lang="en-US" altLang="zh-CN" sz="2000"/>
              <a:t> 1234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96240" y="1113155"/>
            <a:ext cx="3608705" cy="32264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949960" y="1812608"/>
            <a:ext cx="7412990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l" eaLnBrk="1">
              <a:lnSpc>
                <a:spcPct val="140000"/>
              </a:lnSpc>
            </a:pPr>
            <a:r>
              <a:rPr lang="en-US" sz="2000"/>
              <a:t>拉格朗日插值法</a:t>
            </a:r>
            <a:r>
              <a:rPr lang="zh-CN" altLang="en-US" sz="2000"/>
              <a:t>（</a:t>
            </a:r>
            <a:r>
              <a:rPr lang="en-US" sz="2000"/>
              <a:t>Lagrange polynomials</a:t>
            </a:r>
            <a:r>
              <a:rPr lang="zh-CN" altLang="en-US" sz="2000"/>
              <a:t>）：</a:t>
            </a:r>
            <a:endParaRPr lang="zh-CN" altLang="en-US" sz="2000"/>
          </a:p>
          <a:p>
            <a:pPr algn="l" eaLnBrk="1">
              <a:lnSpc>
                <a:spcPct val="140000"/>
              </a:lnSpc>
            </a:pPr>
            <a:endParaRPr lang="zh-CN" altLang="en-US" sz="2000"/>
          </a:p>
          <a:p>
            <a:pPr algn="l" eaLnBrk="1">
              <a:lnSpc>
                <a:spcPct val="140000"/>
              </a:lnSpc>
            </a:pPr>
            <a:r>
              <a:rPr lang="en-US" altLang="zh-CN" sz="2000"/>
              <a:t>		</a:t>
            </a:r>
            <a:r>
              <a:rPr lang="zh-CN" altLang="en-US" sz="2000"/>
              <a:t>对于给定的</a:t>
            </a:r>
            <a:r>
              <a:rPr lang="en-US" altLang="zh-CN" sz="2000"/>
              <a:t> </a:t>
            </a:r>
            <a:r>
              <a:rPr lang="zh-CN" altLang="en-US" sz="2000"/>
              <a:t>n+1</a:t>
            </a:r>
            <a:r>
              <a:rPr lang="en-US" altLang="zh-CN" sz="2000"/>
              <a:t> </a:t>
            </a:r>
            <a:r>
              <a:rPr lang="zh-CN" altLang="en-US" sz="2000"/>
              <a:t>个点，对应于它们的次数不超过</a:t>
            </a:r>
            <a:r>
              <a:rPr lang="en-US" altLang="zh-CN" sz="2000"/>
              <a:t> </a:t>
            </a:r>
            <a:r>
              <a:rPr lang="zh-CN" altLang="en-US" sz="2000"/>
              <a:t>n</a:t>
            </a:r>
            <a:r>
              <a:rPr lang="en-US" altLang="zh-CN" sz="2000"/>
              <a:t> </a:t>
            </a:r>
            <a:r>
              <a:rPr lang="zh-CN" altLang="en-US" sz="2000"/>
              <a:t>的拉格朗日多项式</a:t>
            </a:r>
            <a:r>
              <a:rPr lang="en-US" altLang="zh-CN" sz="2000"/>
              <a:t> </a:t>
            </a:r>
            <a:r>
              <a:rPr lang="zh-CN" altLang="en-US" sz="2000"/>
              <a:t>L</a:t>
            </a:r>
            <a:r>
              <a:rPr lang="en-US" altLang="zh-CN" sz="2000"/>
              <a:t> </a:t>
            </a:r>
            <a:r>
              <a:rPr lang="zh-CN" altLang="en-US" sz="2000"/>
              <a:t>只有一个。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数学原理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维基百科上的示例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" y="1134745"/>
            <a:ext cx="8780145" cy="36512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62865"/>
            <a:ext cx="6877685" cy="50171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865505" y="2121536"/>
            <a:ext cx="7412990" cy="89979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l" eaLnBrk="1">
              <a:lnSpc>
                <a:spcPct val="140000"/>
              </a:lnSpc>
            </a:pPr>
            <a:r>
              <a:rPr lang="en-US" altLang="zh-CN" sz="2000"/>
              <a:t>		</a:t>
            </a:r>
            <a:r>
              <a:rPr lang="zh-CN" altLang="en-US" sz="2000"/>
              <a:t>假设阈值为</a:t>
            </a:r>
            <a:r>
              <a:rPr lang="en-US" altLang="zh-CN" sz="2000"/>
              <a:t> 3 </a:t>
            </a:r>
            <a:r>
              <a:rPr lang="zh-CN" altLang="en-US" sz="2000"/>
              <a:t>（需要</a:t>
            </a:r>
            <a:r>
              <a:rPr lang="en-US" altLang="zh-CN" sz="2000"/>
              <a:t> 3 </a:t>
            </a:r>
            <a:r>
              <a:rPr lang="zh-CN" altLang="en-US" sz="2000"/>
              <a:t>份数据恢复），已知</a:t>
            </a:r>
            <a:r>
              <a:rPr lang="en-US" altLang="zh-CN" sz="2000"/>
              <a:t> 2 </a:t>
            </a:r>
            <a:r>
              <a:rPr lang="zh-CN" altLang="en-US" sz="2000"/>
              <a:t>份数据的情况下，可以将另</a:t>
            </a:r>
            <a:r>
              <a:rPr lang="en-US" altLang="zh-CN" sz="2000"/>
              <a:t> 1 </a:t>
            </a:r>
            <a:r>
              <a:rPr lang="zh-CN" altLang="en-US" sz="2000"/>
              <a:t>份数据的可能性降到</a:t>
            </a:r>
            <a:r>
              <a:rPr lang="en-US" altLang="zh-CN" sz="2000"/>
              <a:t> 150 </a:t>
            </a:r>
            <a:r>
              <a:rPr lang="zh-CN" altLang="en-US" sz="2000"/>
              <a:t>种以下。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安全问题？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487930" y="1131570"/>
            <a:ext cx="3441700" cy="4686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l" eaLnBrk="1">
              <a:lnSpc>
                <a:spcPct val="140000"/>
              </a:lnSpc>
            </a:pPr>
            <a:r>
              <a:rPr lang="en-US" altLang="zh-CN" sz="2000"/>
              <a:t>		</a:t>
            </a:r>
            <a:r>
              <a:rPr lang="zh-CN" altLang="en-US" sz="2000"/>
              <a:t>神奇的运算符：</a:t>
            </a:r>
            <a:r>
              <a:rPr lang="en-US" sz="2000"/>
              <a:t>mod</a:t>
            </a:r>
            <a:endParaRPr 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没有安全问题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 descr="440px-3_polynomials_of_degree_2_through_2_points.sv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2060575"/>
            <a:ext cx="2632710" cy="26327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图片 2" descr="440px-Polynomial_over_a_finite_field_as_per_SSSS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2007870"/>
            <a:ext cx="3653790" cy="27381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4" name="直接箭头连接符 3"/>
          <p:cNvCxnSpPr/>
          <p:nvPr/>
        </p:nvCxnSpPr>
        <p:spPr>
          <a:xfrm>
            <a:off x="3689350" y="3364865"/>
            <a:ext cx="931545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865505" y="1906906"/>
            <a:ext cx="7412990" cy="133032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algn="l" eaLnBrk="1">
              <a:lnSpc>
                <a:spcPct val="140000"/>
              </a:lnSpc>
            </a:pPr>
            <a:r>
              <a:rPr lang="en-US" altLang="zh-CN" sz="2000"/>
              <a:t>		</a:t>
            </a:r>
            <a:r>
              <a:rPr lang="zh-CN" altLang="en-US" sz="2000"/>
              <a:t>设定最小阈值（最少需要多少份数据才能找回），然后可以生成任意多份不相关的数据备份到信任的地方，就可以依据备份数据找回原数据。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63347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密钥分享与找回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25090" y="1678305"/>
            <a:ext cx="3870325" cy="158813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数字身份找回 </a:t>
            </a:r>
            <a:endParaRPr 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钱包找回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第三部分    密钥找回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5265" y="2027555"/>
            <a:ext cx="37230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600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感谢聆听    敬请指正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40965" y="1636395"/>
            <a:ext cx="3862705" cy="158813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数字身份找回</a:t>
            </a: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钱包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    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密钥找回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591945" y="2113915"/>
            <a:ext cx="5960110" cy="55435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先看一种找回数字身份的方法（下一页）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248539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数字身份找回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核心问题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59385"/>
            <a:ext cx="3349625" cy="22459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15" y="92075"/>
            <a:ext cx="3536315" cy="23812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075" y="2713355"/>
            <a:ext cx="3237230" cy="21856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" name="直接箭头连接符 1"/>
          <p:cNvCxnSpPr/>
          <p:nvPr/>
        </p:nvCxnSpPr>
        <p:spPr>
          <a:xfrm>
            <a:off x="3894455" y="994410"/>
            <a:ext cx="78994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直接箭头连接符 2"/>
          <p:cNvCxnSpPr/>
          <p:nvPr/>
        </p:nvCxnSpPr>
        <p:spPr>
          <a:xfrm flipH="true">
            <a:off x="4550410" y="1586865"/>
            <a:ext cx="521970" cy="8864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8" name="Rectangle 1"/>
          <p:cNvSpPr txBox="true"/>
          <p:nvPr/>
        </p:nvSpPr>
        <p:spPr>
          <a:xfrm>
            <a:off x="189230" y="2473325"/>
            <a:ext cx="876935" cy="2959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1"/>
          <p:cNvSpPr txBox="true"/>
          <p:nvPr/>
        </p:nvSpPr>
        <p:spPr>
          <a:xfrm>
            <a:off x="8020050" y="2536825"/>
            <a:ext cx="876935" cy="2959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Rectangle 1"/>
          <p:cNvSpPr txBox="true"/>
          <p:nvPr/>
        </p:nvSpPr>
        <p:spPr>
          <a:xfrm>
            <a:off x="6058535" y="4603115"/>
            <a:ext cx="876935" cy="2959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88290" y="2259330"/>
            <a:ext cx="8566785" cy="5118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200"/>
              <a:t>这种方法</a:t>
            </a:r>
            <a:r>
              <a:rPr lang="en-US" altLang="zh-CN" sz="2200"/>
              <a:t> </a:t>
            </a:r>
            <a:r>
              <a:rPr lang="zh-CN" altLang="en-US" sz="2200">
                <a:solidFill>
                  <a:srgbClr val="00B0F0"/>
                </a:solidFill>
              </a:rPr>
              <a:t>不适用</a:t>
            </a:r>
            <a:r>
              <a:rPr lang="en-US" altLang="zh-CN" sz="2200">
                <a:solidFill>
                  <a:srgbClr val="00B0F0"/>
                </a:solidFill>
              </a:rPr>
              <a:t> </a:t>
            </a:r>
            <a:r>
              <a:rPr lang="zh-CN" altLang="en-US" sz="2200"/>
              <a:t>于分布式数字身份（自主主权的数字身份，</a:t>
            </a:r>
            <a:r>
              <a:rPr lang="en-US" altLang="zh-CN" sz="2200"/>
              <a:t>SSI</a:t>
            </a:r>
            <a:r>
              <a:rPr lang="zh-CN" altLang="en-US" sz="2200"/>
              <a:t>）</a:t>
            </a:r>
            <a:endParaRPr lang="zh-CN" altLang="en-US" sz="22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先说结论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382905" y="3685858"/>
            <a:ext cx="2375535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eaLnBrk="1">
              <a:lnSpc>
                <a:spcPct val="140000"/>
              </a:lnSpc>
            </a:pPr>
            <a:r>
              <a:rPr lang="en-US" altLang="zh-CN" sz="1400"/>
              <a:t>1</a:t>
            </a:r>
            <a:r>
              <a:rPr lang="en-US" altLang="en-US" sz="1400"/>
              <a:t>.</a:t>
            </a:r>
            <a:r>
              <a:rPr lang="zh-CN" sz="1400"/>
              <a:t>“身份”需要</a:t>
            </a:r>
            <a:r>
              <a:rPr lang="en-US" altLang="zh-CN" sz="1400"/>
              <a:t>KYC</a:t>
            </a:r>
            <a:r>
              <a:rPr lang="zh-CN" altLang="en-US" sz="1400"/>
              <a:t>确认</a:t>
            </a:r>
            <a:endParaRPr lang="zh-CN" altLang="en-US" sz="1400"/>
          </a:p>
          <a:p>
            <a:pPr eaLnBrk="1">
              <a:lnSpc>
                <a:spcPct val="140000"/>
              </a:lnSpc>
            </a:pPr>
            <a:r>
              <a:rPr lang="en-US" altLang="zh-CN" sz="1400"/>
              <a:t>2. </a:t>
            </a:r>
            <a:r>
              <a:rPr lang="zh-CN" altLang="en-US" sz="1400"/>
              <a:t>中心化机构拥有</a:t>
            </a:r>
            <a:r>
              <a:rPr lang="en-US" altLang="zh-CN" sz="1400"/>
              <a:t>KYC</a:t>
            </a:r>
            <a:r>
              <a:rPr lang="zh-CN" altLang="en-US" sz="1400"/>
              <a:t>信息</a:t>
            </a:r>
            <a:endParaRPr lang="zh-CN" altLang="en-US" sz="14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05435" y="1127125"/>
            <a:ext cx="5111750" cy="214693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Rectangle 1"/>
          <p:cNvSpPr txBox="true"/>
          <p:nvPr/>
        </p:nvSpPr>
        <p:spPr>
          <a:xfrm>
            <a:off x="5513705" y="2332038"/>
            <a:ext cx="3339465" cy="94170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/>
              <a:t>找回数字身份涉及两种类型的操作：</a:t>
            </a:r>
            <a:endParaRPr lang="zh-CN" sz="1400"/>
          </a:p>
          <a:p>
            <a:pPr indent="288290">
              <a:lnSpc>
                <a:spcPct val="140000"/>
              </a:lnSpc>
            </a:pPr>
            <a:r>
              <a:rPr lang="en-US" altLang="zh-CN" sz="1400"/>
              <a:t>		1. </a:t>
            </a:r>
            <a:r>
              <a:rPr lang="zh-CN" altLang="en-US" sz="1400"/>
              <a:t>停用旧的身份</a:t>
            </a:r>
            <a:endParaRPr lang="zh-CN" altLang="en-US" sz="1400"/>
          </a:p>
          <a:p>
            <a:pPr indent="288290">
              <a:lnSpc>
                <a:spcPct val="140000"/>
              </a:lnSpc>
            </a:pPr>
            <a:r>
              <a:rPr lang="en-US" altLang="zh-CN" sz="1400"/>
              <a:t>		2. </a:t>
            </a:r>
            <a:r>
              <a:rPr lang="zh-CN" altLang="en-US" sz="1400"/>
              <a:t>转移数字资产到新的身份</a:t>
            </a:r>
            <a:endParaRPr lang="zh-CN" altLang="en-US" sz="1400"/>
          </a:p>
        </p:txBody>
      </p:sp>
      <p:sp>
        <p:nvSpPr>
          <p:cNvPr id="4" name="Rectangle 1"/>
          <p:cNvSpPr txBox="true"/>
          <p:nvPr/>
        </p:nvSpPr>
        <p:spPr>
          <a:xfrm>
            <a:off x="5513705" y="1183323"/>
            <a:ext cx="3402330" cy="94170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/>
              <a:t>身份和数字身份的对应关系如何确定：</a:t>
            </a:r>
            <a:endParaRPr lang="zh-CN" sz="1400"/>
          </a:p>
          <a:p>
            <a:pPr indent="288290">
              <a:lnSpc>
                <a:spcPct val="140000"/>
              </a:lnSpc>
            </a:pPr>
            <a:r>
              <a:rPr lang="en-US" altLang="zh-CN" sz="1400"/>
              <a:t>		1. </a:t>
            </a:r>
            <a:r>
              <a:rPr lang="zh-CN" altLang="en-US" sz="1400"/>
              <a:t>“身份”自己确认</a:t>
            </a:r>
            <a:endParaRPr lang="zh-CN" altLang="en-US" sz="1400"/>
          </a:p>
          <a:p>
            <a:pPr indent="288290">
              <a:lnSpc>
                <a:spcPct val="140000"/>
              </a:lnSpc>
            </a:pPr>
            <a:r>
              <a:rPr lang="en-US" altLang="zh-CN" sz="1400"/>
              <a:t>		2. </a:t>
            </a:r>
            <a:r>
              <a:rPr lang="zh-CN" altLang="en-US" sz="1400"/>
              <a:t>“身份”需要</a:t>
            </a:r>
            <a:r>
              <a:rPr lang="en-US" altLang="zh-CN" sz="1400"/>
              <a:t> </a:t>
            </a:r>
            <a:r>
              <a:rPr lang="zh-CN" altLang="en-US" sz="1400">
                <a:solidFill>
                  <a:srgbClr val="00B0F0"/>
                </a:solidFill>
              </a:rPr>
              <a:t>第三方</a:t>
            </a:r>
            <a:r>
              <a:rPr lang="en-US" altLang="zh-CN" sz="1400">
                <a:solidFill>
                  <a:srgbClr val="00B0F0"/>
                </a:solidFill>
              </a:rPr>
              <a:t> </a:t>
            </a:r>
            <a:r>
              <a:rPr lang="zh-CN" altLang="en-US" sz="1400"/>
              <a:t>确认</a:t>
            </a:r>
            <a:endParaRPr lang="zh-CN" altLang="en-US" sz="1400"/>
          </a:p>
        </p:txBody>
      </p:sp>
      <p:cxnSp>
        <p:nvCxnSpPr>
          <p:cNvPr id="6" name="曲线连接符 5"/>
          <p:cNvCxnSpPr/>
          <p:nvPr/>
        </p:nvCxnSpPr>
        <p:spPr>
          <a:xfrm rot="10800000" flipV="true">
            <a:off x="5694045" y="2184400"/>
            <a:ext cx="2024380" cy="346075"/>
          </a:xfrm>
          <a:prstGeom prst="curvedConnector3">
            <a:avLst>
              <a:gd name="adj1" fmla="val 10505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1"/>
          <p:cNvSpPr txBox="true"/>
          <p:nvPr/>
        </p:nvSpPr>
        <p:spPr>
          <a:xfrm>
            <a:off x="3095625" y="3685540"/>
            <a:ext cx="3317875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eaLnBrk="1">
              <a:lnSpc>
                <a:spcPct val="140000"/>
              </a:lnSpc>
            </a:pPr>
            <a:r>
              <a:rPr lang="en-US" altLang="zh-CN" sz="1400"/>
              <a:t>1</a:t>
            </a:r>
            <a:r>
              <a:rPr lang="en-US" altLang="en-US" sz="1400"/>
              <a:t>.</a:t>
            </a:r>
            <a:r>
              <a:rPr lang="en-US" altLang="zh-CN" sz="1400"/>
              <a:t> </a:t>
            </a:r>
            <a:r>
              <a:rPr lang="zh-CN" altLang="en-US" sz="1400"/>
              <a:t>去中心化节点没有</a:t>
            </a:r>
            <a:r>
              <a:rPr lang="en-US" altLang="zh-CN" sz="1400"/>
              <a:t>KYC</a:t>
            </a:r>
            <a:r>
              <a:rPr lang="zh-CN" altLang="en-US" sz="1400"/>
              <a:t>信息</a:t>
            </a:r>
            <a:endParaRPr lang="zh-CN" altLang="en-US" sz="1400"/>
          </a:p>
          <a:p>
            <a:pPr eaLnBrk="1">
              <a:lnSpc>
                <a:spcPct val="140000"/>
              </a:lnSpc>
            </a:pPr>
            <a:r>
              <a:rPr lang="en-US" altLang="zh-CN" sz="1400"/>
              <a:t>2. </a:t>
            </a:r>
            <a:r>
              <a:rPr lang="zh-CN" altLang="en-US" sz="1400"/>
              <a:t>去中心化节点没有转移数字资产的能力</a:t>
            </a:r>
            <a:endParaRPr lang="zh-CN" altLang="en-US" sz="1400"/>
          </a:p>
        </p:txBody>
      </p:sp>
      <p:cxnSp>
        <p:nvCxnSpPr>
          <p:cNvPr id="8" name="直接箭头连接符 7"/>
          <p:cNvCxnSpPr/>
          <p:nvPr/>
        </p:nvCxnSpPr>
        <p:spPr>
          <a:xfrm flipH="true">
            <a:off x="1283970" y="3237865"/>
            <a:ext cx="6985" cy="4476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接箭头连接符 8"/>
          <p:cNvCxnSpPr/>
          <p:nvPr/>
        </p:nvCxnSpPr>
        <p:spPr>
          <a:xfrm>
            <a:off x="4331970" y="3301365"/>
            <a:ext cx="0" cy="38417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Rectangle 1"/>
          <p:cNvSpPr txBox="true"/>
          <p:nvPr/>
        </p:nvSpPr>
        <p:spPr>
          <a:xfrm>
            <a:off x="8223885" y="4226878"/>
            <a:ext cx="439420" cy="6407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eaLnBrk="1">
              <a:lnSpc>
                <a:spcPct val="140000"/>
              </a:lnSpc>
            </a:pPr>
            <a:r>
              <a:rPr lang="zh-CN" altLang="en-US" sz="2800"/>
              <a:t>？</a:t>
            </a:r>
            <a:endParaRPr lang="zh-CN" altLang="en-US" sz="2800"/>
          </a:p>
        </p:txBody>
      </p:sp>
      <p:cxnSp>
        <p:nvCxnSpPr>
          <p:cNvPr id="12" name="曲线连接符 11"/>
          <p:cNvCxnSpPr/>
          <p:nvPr/>
        </p:nvCxnSpPr>
        <p:spPr>
          <a:xfrm>
            <a:off x="2807970" y="4326890"/>
            <a:ext cx="5072380" cy="407035"/>
          </a:xfrm>
          <a:prstGeom prst="curvedConnector3">
            <a:avLst>
              <a:gd name="adj1" fmla="val 75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曲线连接符 12"/>
          <p:cNvCxnSpPr/>
          <p:nvPr/>
        </p:nvCxnSpPr>
        <p:spPr>
          <a:xfrm rot="10800000" flipV="true">
            <a:off x="6694805" y="3435350"/>
            <a:ext cx="733425" cy="621030"/>
          </a:xfrm>
          <a:prstGeom prst="curvedConnector3">
            <a:avLst>
              <a:gd name="adj1" fmla="val -71255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492250" y="1796415"/>
            <a:ext cx="6159500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sz="2000"/>
              <a:t>既需要</a:t>
            </a:r>
            <a:r>
              <a:rPr lang="en-US" altLang="zh-CN" sz="2000"/>
              <a:t> </a:t>
            </a:r>
            <a:r>
              <a:rPr lang="zh-CN" sz="2000"/>
              <a:t>中心化系统的权力（认证身份</a:t>
            </a:r>
            <a:r>
              <a:rPr lang="en-US" altLang="zh-CN" sz="2000"/>
              <a:t>+</a:t>
            </a:r>
            <a:r>
              <a:rPr lang="zh-CN" altLang="en-US" sz="2000"/>
              <a:t>转移资产</a:t>
            </a:r>
            <a:r>
              <a:rPr lang="zh-CN" sz="2000"/>
              <a:t>）</a:t>
            </a:r>
            <a:endParaRPr lang="zh-CN" sz="2000"/>
          </a:p>
          <a:p>
            <a:pPr indent="288290">
              <a:lnSpc>
                <a:spcPct val="140000"/>
              </a:lnSpc>
            </a:pPr>
            <a:r>
              <a:rPr lang="zh-CN" altLang="en-US" sz="2000"/>
              <a:t>又需要</a:t>
            </a:r>
            <a:r>
              <a:rPr lang="en-US" altLang="zh-CN" sz="2000"/>
              <a:t> </a:t>
            </a:r>
            <a:r>
              <a:rPr lang="zh-CN" altLang="en-US" sz="2000"/>
              <a:t>去中心化系统的自主主权（</a:t>
            </a:r>
            <a:r>
              <a:rPr lang="en-US" altLang="zh-CN" sz="2000"/>
              <a:t>SSI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288290">
              <a:lnSpc>
                <a:spcPct val="140000"/>
              </a:lnSpc>
            </a:pPr>
            <a:endParaRPr lang="zh-CN" altLang="en-US" sz="2000"/>
          </a:p>
          <a:p>
            <a:pPr indent="288290">
              <a:lnSpc>
                <a:spcPct val="140000"/>
              </a:lnSpc>
            </a:pPr>
            <a:r>
              <a:rPr lang="en-US" altLang="zh-CN" sz="2000"/>
              <a:t>	</a:t>
            </a:r>
            <a:r>
              <a:rPr lang="zh-CN" altLang="en-US" sz="2000"/>
              <a:t>是冲突的</a:t>
            </a:r>
            <a:endParaRPr lang="zh-CN" altLang="en-US" sz="2000"/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目前的结论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25090" y="1664335"/>
            <a:ext cx="3955415" cy="158813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数字身份找回 </a:t>
            </a:r>
            <a:endParaRPr 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钱包</a:t>
            </a:r>
            <a:r>
              <a:rPr 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r>
              <a:rPr 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部分    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密钥找回</a:t>
            </a:r>
            <a:endParaRPr lang="zh-CN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1091</Words>
  <Application>WPS 演示</Application>
  <PresentationFormat>全屏显示(16:9)</PresentationFormat>
  <Paragraphs>155</Paragraphs>
  <Slides>28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Arial</vt:lpstr>
      <vt:lpstr>宋体</vt:lpstr>
      <vt:lpstr>Wingdings</vt:lpstr>
      <vt:lpstr>helvetica</vt:lpstr>
      <vt:lpstr>微软雅黑</vt:lpstr>
      <vt:lpstr>Helvetica Neue</vt:lpstr>
      <vt:lpstr>DejaVu Math TeX Gyre</vt:lpstr>
      <vt:lpstr>宋体</vt:lpstr>
      <vt:lpstr>Arial Unicode MS</vt:lpstr>
      <vt:lpstr>文泉驿微米黑</vt:lpstr>
      <vt:lpstr>Nimbus Roman No9 L</vt:lpstr>
      <vt:lpstr>Noto Sans CJK JP Bold</vt:lpstr>
      <vt:lpstr>1_Default - 3_标题与副标题</vt:lpstr>
      <vt:lpstr>2_Default - 3_标题与副标题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</dc:creator>
  <cp:lastModifiedBy>smallyu</cp:lastModifiedBy>
  <cp:revision>1350</cp:revision>
  <dcterms:created xsi:type="dcterms:W3CDTF">2021-03-03T07:30:17Z</dcterms:created>
  <dcterms:modified xsi:type="dcterms:W3CDTF">2021-03-03T07:30:17Z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