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311" r:id="rId5"/>
    <p:sldId id="336" r:id="rId6"/>
    <p:sldId id="312" r:id="rId7"/>
    <p:sldId id="324" r:id="rId8"/>
    <p:sldId id="323" r:id="rId9"/>
    <p:sldId id="313" r:id="rId10"/>
    <p:sldId id="314" r:id="rId11"/>
    <p:sldId id="315" r:id="rId12"/>
    <p:sldId id="316" r:id="rId13"/>
    <p:sldId id="350" r:id="rId14"/>
    <p:sldId id="308" r:id="rId15"/>
    <p:sldId id="357" r:id="rId16"/>
    <p:sldId id="362" r:id="rId17"/>
    <p:sldId id="364" r:id="rId18"/>
    <p:sldId id="369" r:id="rId19"/>
    <p:sldId id="318" r:id="rId20"/>
    <p:sldId id="370" r:id="rId21"/>
    <p:sldId id="371" r:id="rId22"/>
    <p:sldId id="309" r:id="rId23"/>
    <p:sldId id="377" r:id="rId24"/>
    <p:sldId id="322" r:id="rId25"/>
    <p:sldId id="378" r:id="rId26"/>
    <p:sldId id="376" r:id="rId27"/>
    <p:sldId id="279" r:id="rId28"/>
  </p:sldIdLst>
  <p:sldSz cx="9144000" cy="5143500"/>
  <p:notesSz cx="6858000" cy="9144000"/>
  <p:embeddedFontLst>
    <p:embeddedFont>
      <p:font typeface="Sniglet" charset="0"/>
      <p:regular r:id="rId32"/>
    </p:embeddedFont>
    <p:embeddedFont>
      <p:font typeface="Walter Turncoat" charset="0"/>
      <p:regular r:id="rId33"/>
    </p:embeddedFont>
    <p:embeddedFont>
      <p:font typeface="Montserrat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font" Target="fonts/font6.fntdata"/><Relationship Id="rId36" Type="http://schemas.openxmlformats.org/officeDocument/2006/relationships/font" Target="fonts/font5.fntdata"/><Relationship Id="rId35" Type="http://schemas.openxmlformats.org/officeDocument/2006/relationships/font" Target="fonts/font4.fntdata"/><Relationship Id="rId34" Type="http://schemas.openxmlformats.org/officeDocument/2006/relationships/font" Target="fonts/font3.fntdata"/><Relationship Id="rId33" Type="http://schemas.openxmlformats.org/officeDocument/2006/relationships/font" Target="fonts/font2.fntdata"/><Relationship Id="rId32" Type="http://schemas.openxmlformats.org/officeDocument/2006/relationships/font" Target="fonts/font1.fntdata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f391192_0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5f391192_00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22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22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true"/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true"/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3"/>
          <p:cNvSpPr txBox="true"/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" name="Google Shape;14;p3"/>
          <p:cNvSpPr txBox="true"/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true"/>
          <p:nvPr>
            <p:ph type="body" idx="1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17" name="Google Shape;17;p4"/>
          <p:cNvSpPr txBox="true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4128150" y="550650"/>
            <a:ext cx="887711" cy="849160"/>
          </a:xfrm>
          <a:custGeom>
            <a:avLst/>
            <a:gdLst/>
            <a:ahLst/>
            <a:cxnLst/>
            <a:rect l="l" t="t" r="r" b="b"/>
            <a:pathLst>
              <a:path w="65189" h="62358" extrusionOk="false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" name="Google Shape;19;p4"/>
          <p:cNvSpPr txBox="true"/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true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2" name="Google Shape;22;p5"/>
          <p:cNvSpPr txBox="true"/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true"/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true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6" name="Google Shape;26;p6"/>
          <p:cNvSpPr txBox="true"/>
          <p:nvPr>
            <p:ph type="body" idx="1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6"/>
          <p:cNvSpPr txBox="true"/>
          <p:nvPr>
            <p:ph type="body" idx="2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6"/>
          <p:cNvSpPr txBox="true"/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true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1" name="Google Shape;31;p7"/>
          <p:cNvSpPr txBox="true"/>
          <p:nvPr>
            <p:ph type="body" idx="1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2" name="Google Shape;32;p7"/>
          <p:cNvSpPr txBox="true"/>
          <p:nvPr>
            <p:ph type="body" idx="2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3" name="Google Shape;33;p7"/>
          <p:cNvSpPr txBox="true"/>
          <p:nvPr>
            <p:ph type="body" idx="3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4" name="Google Shape;34;p7"/>
          <p:cNvSpPr txBox="true"/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true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7" name="Google Shape;37;p8"/>
          <p:cNvSpPr txBox="true"/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true"/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0" name="Google Shape;40;p9"/>
          <p:cNvSpPr txBox="true"/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true"/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/>
          <a:stretch>
            <a:fillRect/>
          </a:stretch>
        </a:blip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true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7" name="Google Shape;7;p1"/>
          <p:cNvSpPr txBox="true"/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✘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●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●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8" name="Google Shape;8;p1"/>
          <p:cNvSpPr txBox="true"/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true"/>
          <p:nvPr>
            <p:ph type="ctrTitle"/>
          </p:nvPr>
        </p:nvSpPr>
        <p:spPr>
          <a:xfrm>
            <a:off x="537845" y="1739265"/>
            <a:ext cx="8068310" cy="137795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4800"/>
              <a:t>All about</a:t>
            </a:r>
            <a:br>
              <a:rPr lang="en-US" altLang="en-US" sz="4800"/>
            </a:br>
            <a:r>
              <a:rPr lang="en-US" altLang="en-US" sz="4800"/>
              <a:t>Blockchain</a:t>
            </a:r>
            <a:r>
              <a:rPr lang="en-GB" sz="4800"/>
              <a:t> </a:t>
            </a:r>
            <a:r>
              <a:rPr lang="en-US" altLang="en-US" sz="4800"/>
              <a:t>Interoperability</a:t>
            </a:r>
            <a:r>
              <a:rPr lang="en-GB" sz="4800"/>
              <a:t> </a:t>
            </a:r>
            <a:endParaRPr lang="en-US" altLang="en-GB" sz="4800"/>
          </a:p>
        </p:txBody>
      </p:sp>
      <p:sp>
        <p:nvSpPr>
          <p:cNvPr id="82" name="Google Shape;82;p14"/>
          <p:cNvSpPr txBox="true"/>
          <p:nvPr>
            <p:ph type="subTitle" idx="1"/>
          </p:nvPr>
        </p:nvSpPr>
        <p:spPr>
          <a:xfrm>
            <a:off x="6931025" y="4244340"/>
            <a:ext cx="1675130" cy="518795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Yu Wang</a:t>
            </a:r>
            <a:endParaRPr lang="en-US" alt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true"/>
          <p:nvPr>
            <p:ph type="ctrTitle"/>
          </p:nvPr>
        </p:nvSpPr>
        <p:spPr>
          <a:xfrm>
            <a:off x="232410" y="213360"/>
            <a:ext cx="8678545" cy="555625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/>
              <a:t>Pulic Connectors </a:t>
            </a:r>
            <a:r>
              <a:rPr lang="en-US" altLang="en-US" sz="2000"/>
              <a:t>  ‧   </a:t>
            </a:r>
            <a:r>
              <a:rPr lang="en-US" altLang="en-US" sz="1800"/>
              <a:t>Blockchain of Blockchains   ‧   </a:t>
            </a:r>
            <a:r>
              <a:rPr lang="en-US" altLang="en-US" sz="2400">
                <a:solidFill>
                  <a:srgbClr val="FFFF00"/>
                </a:solidFill>
              </a:rPr>
              <a:t>Hybird connectors</a:t>
            </a:r>
            <a:endParaRPr lang="en-US" altLang="en-US" sz="1800"/>
          </a:p>
        </p:txBody>
      </p:sp>
      <p:sp>
        <p:nvSpPr>
          <p:cNvPr id="82" name="Google Shape;82;p14"/>
          <p:cNvSpPr txBox="true"/>
          <p:nvPr>
            <p:ph type="subTitle" idx="1"/>
          </p:nvPr>
        </p:nvSpPr>
        <p:spPr>
          <a:xfrm>
            <a:off x="232410" y="3689350"/>
            <a:ext cx="3990340" cy="1143635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US" sz="1800">
                <a:solidFill>
                  <a:srgbClr val="FFFFFF"/>
                </a:solidFill>
                <a:sym typeface="+mn-ea"/>
              </a:rPr>
              <a:t>Trusted relays</a:t>
            </a:r>
            <a:endParaRPr lang="en-US" sz="1800">
              <a:solidFill>
                <a:srgbClr val="FFFFFF"/>
              </a:solidFill>
              <a:sym typeface="+mn-e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US" sz="1800">
                <a:solidFill>
                  <a:srgbClr val="FFFFFF"/>
                </a:solidFill>
                <a:sym typeface="+mn-ea"/>
              </a:rPr>
              <a:t>Blockchain-agnostic protocols</a:t>
            </a:r>
            <a:endParaRPr lang="en-US" altLang="en-GB" sz="1800">
              <a:solidFill>
                <a:srgbClr val="FFFFFF"/>
              </a:solidFill>
              <a:sym typeface="+mn-e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US" sz="1800">
                <a:solidFill>
                  <a:srgbClr val="FFFFFF"/>
                </a:solidFill>
                <a:sym typeface="+mn-ea"/>
              </a:rPr>
              <a:t>Blockchain migrators</a:t>
            </a:r>
            <a:endParaRPr lang="en-US" altLang="en-US" sz="1800">
              <a:solidFill>
                <a:srgbClr val="FFFFFF"/>
              </a:solidFill>
              <a:sym typeface="+mn-ea"/>
            </a:endParaRPr>
          </a:p>
        </p:txBody>
      </p:sp>
      <p:sp>
        <p:nvSpPr>
          <p:cNvPr id="84" name="Google Shape;84;p14"/>
          <p:cNvSpPr txBox="true"/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" name="Google Shape;81;p14"/>
          <p:cNvSpPr txBox="true"/>
          <p:nvPr/>
        </p:nvSpPr>
        <p:spPr>
          <a:xfrm>
            <a:off x="7046595" y="4414520"/>
            <a:ext cx="1755140" cy="4184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/>
              <a:t>Overview</a:t>
            </a:r>
            <a:endParaRPr lang="en-US" altLang="en-US" sz="1800"/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13080" y="1907540"/>
            <a:ext cx="2462530" cy="7823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210" y="1906905"/>
            <a:ext cx="2580005" cy="782955"/>
          </a:xfrm>
          <a:prstGeom prst="rect">
            <a:avLst/>
          </a:prstGeom>
        </p:spPr>
      </p:pic>
      <p:sp>
        <p:nvSpPr>
          <p:cNvPr id="4" name="Google Shape;81;p14"/>
          <p:cNvSpPr txBox="true"/>
          <p:nvPr/>
        </p:nvSpPr>
        <p:spPr>
          <a:xfrm>
            <a:off x="6703060" y="2056765"/>
            <a:ext cx="1769110" cy="48450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/>
              <a:t>???</a:t>
            </a:r>
            <a:endParaRPr lang="en-US" altLang="en-US" sz="180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true"/>
          <p:nvPr>
            <p:ph type="ctrTitle"/>
          </p:nvPr>
        </p:nvSpPr>
        <p:spPr>
          <a:xfrm>
            <a:off x="186690" y="122555"/>
            <a:ext cx="8769985" cy="702945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/>
              <a:t>Public Connectors</a:t>
            </a:r>
            <a:r>
              <a:rPr lang="en-US" altLang="en-US" sz="2000">
                <a:solidFill>
                  <a:srgbClr val="FFFF00"/>
                </a:solidFill>
              </a:rPr>
              <a:t> </a:t>
            </a:r>
            <a:r>
              <a:rPr lang="en-US" altLang="en-US" sz="2000"/>
              <a:t>  </a:t>
            </a:r>
            <a:r>
              <a:rPr lang="en-US" altLang="en-US" sz="2000">
                <a:solidFill>
                  <a:srgbClr val="FFFF00"/>
                </a:solidFill>
              </a:rPr>
              <a:t>vs</a:t>
            </a:r>
            <a:r>
              <a:rPr lang="en-US" altLang="en-US" sz="2000"/>
              <a:t>   </a:t>
            </a:r>
            <a:r>
              <a:rPr lang="en-US" altLang="en-US" sz="1800"/>
              <a:t>Blockchain of Blockchains   </a:t>
            </a:r>
            <a:r>
              <a:rPr lang="en-US" altLang="en-US" sz="1800">
                <a:solidFill>
                  <a:srgbClr val="FFFF00"/>
                </a:solidFill>
              </a:rPr>
              <a:t>vs</a:t>
            </a:r>
            <a:r>
              <a:rPr lang="en-US" altLang="en-US" sz="1800"/>
              <a:t>   Hybird connectors</a:t>
            </a:r>
            <a:endParaRPr lang="en-US" altLang="en-US" sz="1800"/>
          </a:p>
        </p:txBody>
      </p:sp>
      <p:sp>
        <p:nvSpPr>
          <p:cNvPr id="84" name="Google Shape;84;p14"/>
          <p:cNvSpPr txBox="true"/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" name="Google Shape;81;p14"/>
          <p:cNvSpPr txBox="true"/>
          <p:nvPr/>
        </p:nvSpPr>
        <p:spPr>
          <a:xfrm>
            <a:off x="7025005" y="4528820"/>
            <a:ext cx="1755140" cy="4184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/>
              <a:t>Overview</a:t>
            </a:r>
            <a:endParaRPr lang="en-US" altLang="en-US" sz="1800"/>
          </a:p>
        </p:txBody>
      </p:sp>
      <p:pic>
        <p:nvPicPr>
          <p:cNvPr id="3" name="图片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53060" y="1014730"/>
            <a:ext cx="2333625" cy="19456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660" y="1014730"/>
            <a:ext cx="2901315" cy="1946275"/>
          </a:xfrm>
          <a:prstGeom prst="rect">
            <a:avLst/>
          </a:prstGeom>
          <a:ln>
            <a:noFill/>
          </a:ln>
        </p:spPr>
      </p:pic>
      <p:pic>
        <p:nvPicPr>
          <p:cNvPr id="5" name="图片 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500" y="1014730"/>
            <a:ext cx="2303145" cy="1946275"/>
          </a:xfrm>
          <a:prstGeom prst="rect">
            <a:avLst/>
          </a:prstGeom>
        </p:spPr>
      </p:pic>
      <p:sp>
        <p:nvSpPr>
          <p:cNvPr id="9" name="Google Shape;81;p14"/>
          <p:cNvSpPr txBox="true"/>
          <p:nvPr/>
        </p:nvSpPr>
        <p:spPr>
          <a:xfrm>
            <a:off x="6123305" y="3265805"/>
            <a:ext cx="2883535" cy="10839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ctr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/>
              <a:t>Future</a:t>
            </a:r>
            <a:endParaRPr lang="en-US" altLang="en-US"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/>
              <a:t>Coordination distance :  </a:t>
            </a:r>
            <a:r>
              <a:rPr lang="en-US" altLang="en-US" sz="1800">
                <a:sym typeface="+mn-ea"/>
              </a:rPr>
              <a:t>★★★</a:t>
            </a:r>
            <a:endParaRPr lang="en-US" altLang="en-US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/>
              <a:t>Interoperability            :  </a:t>
            </a:r>
            <a:r>
              <a:rPr lang="en-US" altLang="en-US" sz="1800">
                <a:sym typeface="+mn-ea"/>
              </a:rPr>
              <a:t>★★★</a:t>
            </a:r>
            <a:endParaRPr lang="en-US" altLang="en-US" sz="1800">
              <a:sym typeface="+mn-ea"/>
            </a:endParaRPr>
          </a:p>
        </p:txBody>
      </p:sp>
      <p:sp>
        <p:nvSpPr>
          <p:cNvPr id="10" name="Google Shape;81;p14"/>
          <p:cNvSpPr txBox="true"/>
          <p:nvPr/>
        </p:nvSpPr>
        <p:spPr>
          <a:xfrm>
            <a:off x="78105" y="3266440"/>
            <a:ext cx="2883535" cy="10833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ctr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/>
              <a:t>Past</a:t>
            </a:r>
            <a:endParaRPr lang="en-US" altLang="en-US"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/>
              <a:t>Coordination distance :  </a:t>
            </a:r>
            <a:r>
              <a:rPr lang="en-US" altLang="en-US" sz="1800">
                <a:sym typeface="+mn-ea"/>
              </a:rPr>
              <a:t>★</a:t>
            </a:r>
            <a:endParaRPr lang="en-US" altLang="en-US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/>
              <a:t>Interoperability            :  </a:t>
            </a:r>
            <a:r>
              <a:rPr lang="en-US" altLang="en-US" sz="1800">
                <a:sym typeface="+mn-ea"/>
              </a:rPr>
              <a:t>★</a:t>
            </a:r>
            <a:endParaRPr lang="en-US" altLang="en-US" sz="1800">
              <a:sym typeface="+mn-ea"/>
            </a:endParaRPr>
          </a:p>
        </p:txBody>
      </p:sp>
      <p:sp>
        <p:nvSpPr>
          <p:cNvPr id="11" name="Google Shape;81;p14"/>
          <p:cNvSpPr txBox="true"/>
          <p:nvPr/>
        </p:nvSpPr>
        <p:spPr>
          <a:xfrm>
            <a:off x="3117850" y="3265805"/>
            <a:ext cx="2883535" cy="108394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ctr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/>
              <a:t>Present</a:t>
            </a:r>
            <a:endParaRPr lang="en-US" altLang="en-US"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/>
              <a:t>Coordination distance :  </a:t>
            </a:r>
            <a:r>
              <a:rPr lang="en-US" altLang="en-US" sz="1800">
                <a:sym typeface="+mn-ea"/>
              </a:rPr>
              <a:t>★★</a:t>
            </a:r>
            <a:endParaRPr lang="en-US" altLang="en-US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/>
              <a:t>Interoperability            :  </a:t>
            </a:r>
            <a:r>
              <a:rPr lang="en-US" altLang="en-US" sz="1800">
                <a:sym typeface="+mn-ea"/>
              </a:rPr>
              <a:t>★★</a:t>
            </a:r>
            <a:endParaRPr lang="en-US" altLang="en-US" sz="1800">
              <a:sym typeface="+mn-ea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true"/>
          <p:nvPr>
            <p:ph type="ctrTitle"/>
          </p:nvPr>
        </p:nvSpPr>
        <p:spPr>
          <a:xfrm>
            <a:off x="438785" y="1485900"/>
            <a:ext cx="8266430" cy="115951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S</a:t>
            </a:r>
            <a:r>
              <a:rPr lang="en-US" altLang="en-US" sz="4400"/>
              <a:t>olutions</a:t>
            </a:r>
            <a:endParaRPr lang="en-US" altLang="en-US" sz="4400"/>
          </a:p>
        </p:txBody>
      </p:sp>
      <p:sp>
        <p:nvSpPr>
          <p:cNvPr id="82" name="Google Shape;82;p14"/>
          <p:cNvSpPr txBox="true"/>
          <p:nvPr>
            <p:ph type="subTitle" idx="1"/>
          </p:nvPr>
        </p:nvSpPr>
        <p:spPr>
          <a:xfrm>
            <a:off x="685800" y="278036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Most representative solutions on the market</a:t>
            </a:r>
            <a:endParaRPr lang="en-US" altLang="en-US">
              <a:sym typeface="+mn-ea"/>
            </a:endParaRPr>
          </a:p>
        </p:txBody>
      </p:sp>
      <p:sp>
        <p:nvSpPr>
          <p:cNvPr id="84" name="Google Shape;84;p14"/>
          <p:cNvSpPr txBox="true"/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true"/>
          <p:nvPr>
            <p:ph type="ctrTitle"/>
          </p:nvPr>
        </p:nvSpPr>
        <p:spPr>
          <a:xfrm>
            <a:off x="2976245" y="156210"/>
            <a:ext cx="3190875" cy="54864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>
                <a:solidFill>
                  <a:srgbClr val="FFFF00"/>
                </a:solidFill>
              </a:rPr>
              <a:t>Polkadot </a:t>
            </a:r>
            <a:r>
              <a:rPr lang="en-US" altLang="en-US" sz="2000"/>
              <a:t>  ‧   </a:t>
            </a:r>
            <a:r>
              <a:rPr lang="en-US" altLang="en-US" sz="1800"/>
              <a:t>Cosmos</a:t>
            </a:r>
            <a:endParaRPr lang="en-US" altLang="en-US" sz="1800"/>
          </a:p>
        </p:txBody>
      </p:sp>
      <p:sp>
        <p:nvSpPr>
          <p:cNvPr id="84" name="Google Shape;84;p14"/>
          <p:cNvSpPr txBox="true"/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" name="Google Shape;81;p14"/>
          <p:cNvSpPr txBox="true"/>
          <p:nvPr/>
        </p:nvSpPr>
        <p:spPr>
          <a:xfrm>
            <a:off x="7046595" y="4414520"/>
            <a:ext cx="1755140" cy="4184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/>
              <a:t>Solutions</a:t>
            </a:r>
            <a:endParaRPr lang="en-US" altLang="en-US" sz="1800"/>
          </a:p>
        </p:txBody>
      </p:sp>
      <p:sp>
        <p:nvSpPr>
          <p:cNvPr id="2" name="Google Shape;81;p14"/>
          <p:cNvSpPr txBox="true"/>
          <p:nvPr/>
        </p:nvSpPr>
        <p:spPr>
          <a:xfrm>
            <a:off x="3681730" y="880110"/>
            <a:ext cx="4580890" cy="19380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600">
                <a:sym typeface="+mn-ea"/>
              </a:rPr>
              <a:t>Five key failure of present technology stacks:</a:t>
            </a:r>
            <a:endParaRPr lang="en-US" altLang="en-US" sz="1600">
              <a:sym typeface="+mn-ea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US" sz="1600">
                <a:sym typeface="+mn-ea"/>
              </a:rPr>
              <a:t>Scalability</a:t>
            </a:r>
            <a:endParaRPr sz="1600">
              <a:solidFill>
                <a:srgbClr val="FFFFFF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US" sz="1600">
                <a:sym typeface="+mn-ea"/>
              </a:rPr>
              <a:t>Isolatability</a:t>
            </a:r>
            <a:endParaRPr lang="en-US" altLang="en-US" sz="1600">
              <a:sym typeface="+mn-ea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US" sz="1600">
                <a:sym typeface="+mn-ea"/>
              </a:rPr>
              <a:t>Developability</a:t>
            </a:r>
            <a:endParaRPr lang="en-US" altLang="en-US" sz="1600">
              <a:sym typeface="+mn-ea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US" sz="1600">
                <a:sym typeface="+mn-ea"/>
              </a:rPr>
              <a:t>Governance</a:t>
            </a:r>
            <a:endParaRPr lang="en-US" altLang="en-US" sz="1600">
              <a:sym typeface="+mn-ea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US" sz="1600">
                <a:sym typeface="+mn-ea"/>
              </a:rPr>
              <a:t>Applicability</a:t>
            </a:r>
            <a:endParaRPr lang="en-US" altLang="en-US" sz="1600">
              <a:sym typeface="+mn-ea"/>
            </a:endParaRPr>
          </a:p>
        </p:txBody>
      </p:sp>
      <p:sp>
        <p:nvSpPr>
          <p:cNvPr id="4" name="Google Shape;81;p14"/>
          <p:cNvSpPr txBox="true"/>
          <p:nvPr/>
        </p:nvSpPr>
        <p:spPr>
          <a:xfrm>
            <a:off x="4147820" y="3558540"/>
            <a:ext cx="2093595" cy="10947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600"/>
              <a:t>Polkadot aims to:</a:t>
            </a:r>
            <a:endParaRPr lang="en-US" altLang="en-US" sz="160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US" sz="1600">
                <a:sym typeface="+mn-ea"/>
              </a:rPr>
              <a:t>Scalability</a:t>
            </a:r>
            <a:endParaRPr sz="1600"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US" sz="1600">
                <a:sym typeface="+mn-ea"/>
              </a:rPr>
              <a:t>Isolatability</a:t>
            </a:r>
            <a:endParaRPr lang="en-US" altLang="en-US" sz="1600">
              <a:sym typeface="+mn-ea"/>
            </a:endParaRPr>
          </a:p>
        </p:txBody>
      </p:sp>
      <p:sp>
        <p:nvSpPr>
          <p:cNvPr id="5" name="Google Shape;81;p14"/>
          <p:cNvSpPr txBox="true"/>
          <p:nvPr/>
        </p:nvSpPr>
        <p:spPr>
          <a:xfrm>
            <a:off x="3422015" y="2897505"/>
            <a:ext cx="5100320" cy="4965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600"/>
              <a:t>Polkadot: A next-generation blockchain protocol</a:t>
            </a:r>
            <a:endParaRPr lang="en-US" altLang="en-US" sz="1600"/>
          </a:p>
        </p:txBody>
      </p:sp>
      <p:pic>
        <p:nvPicPr>
          <p:cNvPr id="3" name="图片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8060" y="991870"/>
            <a:ext cx="1714500" cy="1714500"/>
          </a:xfrm>
          <a:prstGeom prst="rect">
            <a:avLst/>
          </a:prstGeom>
        </p:spPr>
      </p:pic>
      <p:sp>
        <p:nvSpPr>
          <p:cNvPr id="147" name="Google Shape;147;p20"/>
          <p:cNvSpPr/>
          <p:nvPr/>
        </p:nvSpPr>
        <p:spPr>
          <a:xfrm>
            <a:off x="929640" y="924560"/>
            <a:ext cx="1772920" cy="1972945"/>
          </a:xfrm>
          <a:custGeom>
            <a:avLst/>
            <a:gdLst/>
            <a:ahLst/>
            <a:cxnLst/>
            <a:rect l="l" t="t" r="r" b="b"/>
            <a:pathLst>
              <a:path w="65189" h="62358" extrusionOk="false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" name="Google Shape;81;p14"/>
          <p:cNvSpPr txBox="true"/>
          <p:nvPr/>
        </p:nvSpPr>
        <p:spPr>
          <a:xfrm>
            <a:off x="732155" y="2881630"/>
            <a:ext cx="2167255" cy="5219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/>
              <a:t>Dr. Gavin James Wood</a:t>
            </a:r>
            <a:endParaRPr lang="en-US" altLang="en-US" sz="1400"/>
          </a:p>
        </p:txBody>
      </p:sp>
      <p:sp>
        <p:nvSpPr>
          <p:cNvPr id="7" name="Google Shape;81;p14"/>
          <p:cNvSpPr txBox="true"/>
          <p:nvPr/>
        </p:nvSpPr>
        <p:spPr>
          <a:xfrm>
            <a:off x="558165" y="4414520"/>
            <a:ext cx="2515235" cy="4184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>
                <a:sym typeface="+mn-ea"/>
              </a:rPr>
              <a:t>Yes, this guy did it.</a:t>
            </a:r>
            <a:endParaRPr lang="en-US" altLang="en-US" sz="180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true"/>
          <p:nvPr>
            <p:ph type="ctrTitle"/>
          </p:nvPr>
        </p:nvSpPr>
        <p:spPr>
          <a:xfrm>
            <a:off x="2976245" y="156210"/>
            <a:ext cx="3190875" cy="54864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>
                <a:solidFill>
                  <a:srgbClr val="FFFF00"/>
                </a:solidFill>
              </a:rPr>
              <a:t>Polkadot </a:t>
            </a:r>
            <a:r>
              <a:rPr lang="en-US" altLang="en-US" sz="2000"/>
              <a:t>  ‧   </a:t>
            </a:r>
            <a:r>
              <a:rPr lang="en-US" altLang="en-US" sz="1800"/>
              <a:t>Cosmos</a:t>
            </a:r>
            <a:endParaRPr lang="en-US" altLang="en-US" sz="1800"/>
          </a:p>
        </p:txBody>
      </p:sp>
      <p:sp>
        <p:nvSpPr>
          <p:cNvPr id="84" name="Google Shape;84;p14"/>
          <p:cNvSpPr txBox="true"/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" name="Google Shape;81;p14"/>
          <p:cNvSpPr txBox="true"/>
          <p:nvPr/>
        </p:nvSpPr>
        <p:spPr>
          <a:xfrm>
            <a:off x="7046595" y="4414520"/>
            <a:ext cx="1755140" cy="4184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/>
              <a:t>Solutions</a:t>
            </a:r>
            <a:endParaRPr lang="en-US" altLang="en-US" sz="1800"/>
          </a:p>
        </p:txBody>
      </p:sp>
      <p:pic>
        <p:nvPicPr>
          <p:cNvPr id="9" name="图片 8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816735" y="813435"/>
            <a:ext cx="5653405" cy="3420745"/>
          </a:xfrm>
          <a:prstGeom prst="rect">
            <a:avLst/>
          </a:prstGeom>
        </p:spPr>
      </p:pic>
      <p:sp>
        <p:nvSpPr>
          <p:cNvPr id="12" name="Google Shape;81;p14"/>
          <p:cNvSpPr txBox="true"/>
          <p:nvPr/>
        </p:nvSpPr>
        <p:spPr>
          <a:xfrm>
            <a:off x="399415" y="4414520"/>
            <a:ext cx="2357755" cy="4184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lvl="0" algn="ctr"/>
            <a:r>
              <a:rPr lang="en-US" altLang="en-US" sz="1800">
                <a:sym typeface="+mn-ea"/>
              </a:rPr>
              <a:t>Four basic roles</a:t>
            </a:r>
            <a:endParaRPr lang="en-US" altLang="en-US" sz="1800">
              <a:sym typeface="+mn-ea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true"/>
          <p:nvPr>
            <p:ph type="ctrTitle"/>
          </p:nvPr>
        </p:nvSpPr>
        <p:spPr>
          <a:xfrm>
            <a:off x="2976245" y="156210"/>
            <a:ext cx="3190875" cy="54864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>
                <a:solidFill>
                  <a:srgbClr val="FFFF00"/>
                </a:solidFill>
              </a:rPr>
              <a:t>Polkadot </a:t>
            </a:r>
            <a:r>
              <a:rPr lang="en-US" altLang="en-US" sz="2000"/>
              <a:t>  ‧   </a:t>
            </a:r>
            <a:r>
              <a:rPr lang="en-US" altLang="en-US" sz="1800"/>
              <a:t>Cosmos</a:t>
            </a:r>
            <a:endParaRPr lang="en-US" altLang="en-US" sz="1800"/>
          </a:p>
        </p:txBody>
      </p:sp>
      <p:sp>
        <p:nvSpPr>
          <p:cNvPr id="84" name="Google Shape;84;p14"/>
          <p:cNvSpPr txBox="true"/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" name="Google Shape;81;p14"/>
          <p:cNvSpPr txBox="true"/>
          <p:nvPr/>
        </p:nvSpPr>
        <p:spPr>
          <a:xfrm>
            <a:off x="7046595" y="4414520"/>
            <a:ext cx="1755140" cy="4184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/>
              <a:t>Solutions</a:t>
            </a:r>
            <a:endParaRPr lang="en-US" altLang="en-US" sz="1800"/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862330"/>
            <a:ext cx="2292985" cy="20732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185" y="862330"/>
            <a:ext cx="4594860" cy="3418840"/>
          </a:xfrm>
          <a:prstGeom prst="rect">
            <a:avLst/>
          </a:prstGeom>
        </p:spPr>
      </p:pic>
      <p:sp>
        <p:nvSpPr>
          <p:cNvPr id="12" name="Google Shape;81;p14"/>
          <p:cNvSpPr txBox="true"/>
          <p:nvPr/>
        </p:nvSpPr>
        <p:spPr>
          <a:xfrm>
            <a:off x="418465" y="4414520"/>
            <a:ext cx="4325620" cy="4184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/>
              <a:t>Hybrid Consensus (GRANDPA/BABE)</a:t>
            </a:r>
            <a:endParaRPr lang="en-US" altLang="en-US" sz="180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true"/>
          <p:nvPr>
            <p:ph type="ctrTitle"/>
          </p:nvPr>
        </p:nvSpPr>
        <p:spPr>
          <a:xfrm>
            <a:off x="2976245" y="156210"/>
            <a:ext cx="3190875" cy="54864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>
                <a:solidFill>
                  <a:srgbClr val="FFFF00"/>
                </a:solidFill>
              </a:rPr>
              <a:t>Polkadot </a:t>
            </a:r>
            <a:r>
              <a:rPr lang="en-US" altLang="en-US" sz="2000"/>
              <a:t>  ‧   </a:t>
            </a:r>
            <a:r>
              <a:rPr lang="en-US" altLang="en-US" sz="1800"/>
              <a:t>Cosmos</a:t>
            </a:r>
            <a:endParaRPr lang="en-US" altLang="en-US" sz="1800"/>
          </a:p>
        </p:txBody>
      </p:sp>
      <p:sp>
        <p:nvSpPr>
          <p:cNvPr id="84" name="Google Shape;84;p14"/>
          <p:cNvSpPr txBox="true"/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" name="Google Shape;81;p14"/>
          <p:cNvSpPr txBox="true"/>
          <p:nvPr/>
        </p:nvSpPr>
        <p:spPr>
          <a:xfrm>
            <a:off x="7046595" y="4414520"/>
            <a:ext cx="1755140" cy="4184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/>
              <a:t>Solutions</a:t>
            </a:r>
            <a:endParaRPr lang="en-US" altLang="en-US" sz="1800"/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9530" y="974090"/>
            <a:ext cx="9044305" cy="2636520"/>
          </a:xfrm>
          <a:prstGeom prst="rect">
            <a:avLst/>
          </a:prstGeom>
        </p:spPr>
      </p:pic>
      <p:sp>
        <p:nvSpPr>
          <p:cNvPr id="82" name="Google Shape;82;p14"/>
          <p:cNvSpPr txBox="true"/>
          <p:nvPr>
            <p:ph type="subTitle" idx="1"/>
          </p:nvPr>
        </p:nvSpPr>
        <p:spPr>
          <a:xfrm>
            <a:off x="360045" y="3864610"/>
            <a:ext cx="5019040" cy="968375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p>
            <a:pPr marL="0" lvl="0" indent="0" algn="l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</a:pPr>
            <a:r>
              <a:rPr lang="en-US" sz="1600">
                <a:solidFill>
                  <a:srgbClr val="FFFFFF"/>
                </a:solidFill>
                <a:sym typeface="+mn-ea"/>
              </a:rPr>
              <a:t>Cross-chain Message Passing (XCMP)</a:t>
            </a:r>
            <a:endParaRPr lang="en-US" sz="1600">
              <a:solidFill>
                <a:srgbClr val="FFFFFF"/>
              </a:solidFill>
              <a:sym typeface="+mn-ea"/>
            </a:endParaRPr>
          </a:p>
          <a:p>
            <a:pPr marL="533400" lvl="0" indent="-317500" algn="l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  <a:extLst>
                <a:ext uri="{35155182-B16C-46BC-9424-99874614C6A1}">
                  <wpsdc:marlchars xmlns:wpsdc="http://www.wps.cn/officeDocument/2017/drawingmlCustomData" val="300" checksum="3119584122"/>
                </a:ext>
              </a:extLst>
            </a:pPr>
            <a:r>
              <a:rPr lang="en-US" altLang="en-US" sz="1400">
                <a:solidFill>
                  <a:srgbClr val="FFFFFF"/>
                </a:solidFill>
                <a:sym typeface="+mn-ea"/>
              </a:rPr>
              <a:t>Horizontal Relay-routed Message Passing (HRMP)</a:t>
            </a:r>
            <a:endParaRPr lang="en-US" altLang="en-US" sz="1400">
              <a:solidFill>
                <a:srgbClr val="FFFFFF"/>
              </a:solidFill>
              <a:sym typeface="+mn-ea"/>
            </a:endParaRPr>
          </a:p>
          <a:p>
            <a:pPr marL="533400" lvl="0" indent="-317500" algn="l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  <a:extLst>
                <a:ext uri="{35155182-B16C-46BC-9424-99874614C6A1}">
                  <wpsdc:marlchars xmlns:wpsdc="http://www.wps.cn/officeDocument/2017/drawingmlCustomData" val="300" checksum="3119584122"/>
                </a:ext>
              </a:extLst>
            </a:pPr>
            <a:r>
              <a:rPr lang="en-US" altLang="en-US" sz="1400">
                <a:solidFill>
                  <a:srgbClr val="FFFFFF"/>
                </a:solidFill>
                <a:sym typeface="+mn-ea"/>
              </a:rPr>
              <a:t>Vertical Message Passing (VMP)</a:t>
            </a:r>
            <a:endParaRPr lang="en-US" altLang="en-US" sz="1400">
              <a:solidFill>
                <a:srgbClr val="FFFFFF"/>
              </a:solidFill>
              <a:sym typeface="+mn-ea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true"/>
          <p:nvPr>
            <p:ph type="ctrTitle"/>
          </p:nvPr>
        </p:nvSpPr>
        <p:spPr>
          <a:xfrm>
            <a:off x="2976880" y="156210"/>
            <a:ext cx="3190875" cy="54864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/>
              <a:t>Polkadot   </a:t>
            </a:r>
            <a:r>
              <a:rPr lang="en-US" altLang="en-US" sz="2000"/>
              <a:t>‧   </a:t>
            </a:r>
            <a:r>
              <a:rPr lang="en-US" altLang="en-US" sz="2000">
                <a:solidFill>
                  <a:srgbClr val="FFFF00"/>
                </a:solidFill>
              </a:rPr>
              <a:t>Cosmos</a:t>
            </a:r>
            <a:endParaRPr lang="en-US" altLang="en-US" sz="1800"/>
          </a:p>
        </p:txBody>
      </p:sp>
      <p:sp>
        <p:nvSpPr>
          <p:cNvPr id="84" name="Google Shape;84;p14"/>
          <p:cNvSpPr txBox="true"/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" name="Google Shape;81;p14"/>
          <p:cNvSpPr txBox="true"/>
          <p:nvPr/>
        </p:nvSpPr>
        <p:spPr>
          <a:xfrm>
            <a:off x="7046595" y="4435475"/>
            <a:ext cx="1755140" cy="3975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/>
              <a:t>Solutions</a:t>
            </a:r>
            <a:endParaRPr lang="en-US" altLang="en-US" sz="1800"/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19785" y="1216025"/>
            <a:ext cx="2357755" cy="2260600"/>
          </a:xfrm>
          <a:prstGeom prst="rect">
            <a:avLst/>
          </a:prstGeom>
        </p:spPr>
      </p:pic>
      <p:sp>
        <p:nvSpPr>
          <p:cNvPr id="3" name="Google Shape;81;p14"/>
          <p:cNvSpPr txBox="true"/>
          <p:nvPr/>
        </p:nvSpPr>
        <p:spPr>
          <a:xfrm>
            <a:off x="494030" y="3625850"/>
            <a:ext cx="3258185" cy="66611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600"/>
              <a:t>Cosmos Hub : Proof of Stake</a:t>
            </a:r>
            <a:endParaRPr lang="en-US" altLang="en-US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600"/>
              <a:t>Zones            : Tendermint BFT</a:t>
            </a:r>
            <a:endParaRPr lang="en-US" altLang="en-US" sz="1600"/>
          </a:p>
        </p:txBody>
      </p:sp>
      <p:sp>
        <p:nvSpPr>
          <p:cNvPr id="4" name="Google Shape;81;p14"/>
          <p:cNvSpPr txBox="true"/>
          <p:nvPr/>
        </p:nvSpPr>
        <p:spPr>
          <a:xfrm>
            <a:off x="4032885" y="908050"/>
            <a:ext cx="4506595" cy="9759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/>
              <a:t>Inter-blockchain Communication (IBC)</a:t>
            </a:r>
            <a:endParaRPr lang="en-US" altLang="en-US" sz="1800"/>
          </a:p>
          <a:p>
            <a:pPr marL="533400" lvl="0" indent="-317500" algn="l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  <a:extLst>
                <a:ext uri="{35155182-B16C-46BC-9424-99874614C6A1}">
                  <wpsdc:marlchars xmlns:wpsdc="http://www.wps.cn/officeDocument/2017/drawingmlCustomData" val="300" checksum="3119584122"/>
                </a:ext>
              </a:extLst>
            </a:pPr>
            <a:r>
              <a:rPr lang="en-US" altLang="en-US" sz="1600">
                <a:solidFill>
                  <a:srgbClr val="FFFFFF"/>
                </a:solidFill>
                <a:sym typeface="+mn-ea"/>
              </a:rPr>
              <a:t>IBCBlockCommitTx</a:t>
            </a:r>
            <a:endParaRPr lang="en-US" altLang="en-US" sz="1600">
              <a:solidFill>
                <a:srgbClr val="FFFFFF"/>
              </a:solidFill>
              <a:sym typeface="+mn-ea"/>
            </a:endParaRPr>
          </a:p>
          <a:p>
            <a:pPr marL="533400" lvl="0" indent="-317500" algn="l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  <a:extLst>
                <a:ext uri="{35155182-B16C-46BC-9424-99874614C6A1}">
                  <wpsdc:marlchars xmlns:wpsdc="http://www.wps.cn/officeDocument/2017/drawingmlCustomData" val="300" checksum="3119584122"/>
                </a:ext>
              </a:extLst>
            </a:pPr>
            <a:r>
              <a:rPr lang="en-US" altLang="en-US" sz="1600">
                <a:solidFill>
                  <a:srgbClr val="FFFFFF"/>
                </a:solidFill>
                <a:sym typeface="+mn-ea"/>
              </a:rPr>
              <a:t>IBCPacketTx</a:t>
            </a:r>
            <a:endParaRPr lang="en-US" altLang="en-US" sz="1800"/>
          </a:p>
        </p:txBody>
      </p:sp>
      <p:pic>
        <p:nvPicPr>
          <p:cNvPr id="7" name="图片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705" y="2026920"/>
            <a:ext cx="4592320" cy="221424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true"/>
          <p:nvPr>
            <p:ph type="ctrTitle"/>
          </p:nvPr>
        </p:nvSpPr>
        <p:spPr>
          <a:xfrm>
            <a:off x="2976245" y="135890"/>
            <a:ext cx="3190875" cy="54864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/>
              <a:t>Polkadot   </a:t>
            </a:r>
            <a:r>
              <a:rPr lang="en-US" altLang="en-US" sz="2000">
                <a:solidFill>
                  <a:srgbClr val="FFFF00"/>
                </a:solidFill>
              </a:rPr>
              <a:t>vs   </a:t>
            </a:r>
            <a:r>
              <a:rPr lang="en-US" altLang="en-US" sz="1800"/>
              <a:t>Cosmos</a:t>
            </a:r>
            <a:endParaRPr lang="en-US" altLang="en-US" sz="1800"/>
          </a:p>
        </p:txBody>
      </p:sp>
      <p:sp>
        <p:nvSpPr>
          <p:cNvPr id="84" name="Google Shape;84;p14"/>
          <p:cNvSpPr txBox="true"/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" name="Google Shape;81;p14"/>
          <p:cNvSpPr txBox="true"/>
          <p:nvPr/>
        </p:nvSpPr>
        <p:spPr>
          <a:xfrm>
            <a:off x="7046595" y="4435475"/>
            <a:ext cx="1755140" cy="3975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/>
              <a:t>Solutions</a:t>
            </a:r>
            <a:endParaRPr lang="en-US" altLang="en-US" sz="1800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222375" y="798195"/>
            <a:ext cx="6699885" cy="34601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true"/>
          <p:nvPr>
            <p:ph type="ctrTitle"/>
          </p:nvPr>
        </p:nvSpPr>
        <p:spPr>
          <a:xfrm>
            <a:off x="2976880" y="156210"/>
            <a:ext cx="3190875" cy="54864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/>
              <a:t>Polkadot   </a:t>
            </a:r>
            <a:r>
              <a:rPr lang="en-US" altLang="en-US" sz="2000"/>
              <a:t>‧   </a:t>
            </a:r>
            <a:r>
              <a:rPr lang="en-US" altLang="en-US" sz="2000">
                <a:solidFill>
                  <a:srgbClr val="FFFF00"/>
                </a:solidFill>
              </a:rPr>
              <a:t>Cosmos</a:t>
            </a:r>
            <a:endParaRPr lang="en-US" altLang="en-US" sz="1800"/>
          </a:p>
        </p:txBody>
      </p:sp>
      <p:sp>
        <p:nvSpPr>
          <p:cNvPr id="84" name="Google Shape;84;p14"/>
          <p:cNvSpPr txBox="true"/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" name="Google Shape;81;p14"/>
          <p:cNvSpPr txBox="true"/>
          <p:nvPr/>
        </p:nvSpPr>
        <p:spPr>
          <a:xfrm>
            <a:off x="7046595" y="4435475"/>
            <a:ext cx="1755140" cy="3975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/>
              <a:t>Solutions</a:t>
            </a:r>
            <a:endParaRPr lang="en-US" altLang="en-US" sz="1800"/>
          </a:p>
        </p:txBody>
      </p:sp>
      <p:pic>
        <p:nvPicPr>
          <p:cNvPr id="3" name="图片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797810" y="1176655"/>
            <a:ext cx="6116320" cy="2790825"/>
          </a:xfrm>
          <a:prstGeom prst="rect">
            <a:avLst/>
          </a:prstGeom>
        </p:spPr>
      </p:pic>
      <p:sp>
        <p:nvSpPr>
          <p:cNvPr id="4" name="Google Shape;81;p14"/>
          <p:cNvSpPr txBox="true"/>
          <p:nvPr/>
        </p:nvSpPr>
        <p:spPr>
          <a:xfrm>
            <a:off x="245745" y="1176655"/>
            <a:ext cx="2360295" cy="278955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600"/>
              <a:t>Transaction type:</a:t>
            </a:r>
            <a:endParaRPr lang="en-US" altLang="en-US" sz="160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US" sz="1600">
                <a:sym typeface="+mn-ea"/>
              </a:rPr>
              <a:t>SendTx</a:t>
            </a:r>
            <a:endParaRPr lang="en-US" altLang="en-US" sz="1600">
              <a:sym typeface="+mn-e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US" sz="1600">
                <a:sym typeface="+mn-ea"/>
              </a:rPr>
              <a:t>BondTx</a:t>
            </a:r>
            <a:endParaRPr lang="en-US" altLang="en-US" sz="1600">
              <a:sym typeface="+mn-e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US" sz="1600">
                <a:sym typeface="+mn-ea"/>
              </a:rPr>
              <a:t>UnbondTx</a:t>
            </a:r>
            <a:endParaRPr lang="en-US" altLang="en-US" sz="1600">
              <a:sym typeface="+mn-e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US" sz="1600">
                <a:sym typeface="+mn-ea"/>
              </a:rPr>
              <a:t>ReportHackTx</a:t>
            </a:r>
            <a:endParaRPr lang="en-US" altLang="en-US" sz="1600">
              <a:sym typeface="+mn-e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US" sz="1600">
                <a:sym typeface="+mn-ea"/>
              </a:rPr>
              <a:t>SlashTx</a:t>
            </a:r>
            <a:endParaRPr lang="en-US" altLang="en-US" sz="1600">
              <a:sym typeface="+mn-e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US" sz="1600">
                <a:sym typeface="+mn-ea"/>
              </a:rPr>
              <a:t>BurnAtomTx</a:t>
            </a:r>
            <a:endParaRPr lang="en-US" altLang="en-US" sz="1600">
              <a:sym typeface="+mn-e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US" sz="1600">
                <a:sym typeface="+mn-ea"/>
              </a:rPr>
              <a:t>ProposalCreateTx</a:t>
            </a:r>
            <a:endParaRPr lang="en-US" altLang="en-US" sz="1600">
              <a:sym typeface="+mn-e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US" sz="1600">
                <a:sym typeface="+mn-ea"/>
              </a:rPr>
              <a:t>ProposalVoteTx</a:t>
            </a:r>
            <a:endParaRPr lang="en-US" altLang="en-US" sz="1600">
              <a:sym typeface="+mn-ea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true"/>
          <p:nvPr>
            <p:ph type="ctrTitle"/>
          </p:nvPr>
        </p:nvSpPr>
        <p:spPr>
          <a:xfrm>
            <a:off x="685800" y="147920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4400"/>
              <a:t>Overview</a:t>
            </a:r>
            <a:endParaRPr lang="en-US" altLang="en-US"/>
          </a:p>
        </p:txBody>
      </p:sp>
      <p:sp>
        <p:nvSpPr>
          <p:cNvPr id="82" name="Google Shape;82;p14"/>
          <p:cNvSpPr txBox="true"/>
          <p:nvPr>
            <p:ph type="subTitle" idx="1"/>
          </p:nvPr>
        </p:nvSpPr>
        <p:spPr>
          <a:xfrm>
            <a:off x="685800" y="278036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Overview of Blockchain Interoperability Approaches</a:t>
            </a:r>
            <a:endParaRPr lang="en-GB"/>
          </a:p>
        </p:txBody>
      </p:sp>
      <p:sp>
        <p:nvSpPr>
          <p:cNvPr id="84" name="Google Shape;84;p14"/>
          <p:cNvSpPr txBox="true"/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true"/>
          <p:nvPr>
            <p:ph type="ctrTitle"/>
          </p:nvPr>
        </p:nvSpPr>
        <p:spPr>
          <a:xfrm>
            <a:off x="685800" y="147920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4400"/>
              <a:t>Plan</a:t>
            </a:r>
            <a:endParaRPr lang="en-US" altLang="en-US" sz="4400"/>
          </a:p>
        </p:txBody>
      </p:sp>
      <p:sp>
        <p:nvSpPr>
          <p:cNvPr id="82" name="Google Shape;82;p14"/>
          <p:cNvSpPr txBox="true"/>
          <p:nvPr>
            <p:ph type="subTitle" idx="1"/>
          </p:nvPr>
        </p:nvSpPr>
        <p:spPr>
          <a:xfrm>
            <a:off x="685800" y="278036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Out plan to implement an inter-blockchain.</a:t>
            </a:r>
            <a:endParaRPr lang="en-US" altLang="en-US">
              <a:sym typeface="+mn-ea"/>
            </a:endParaRPr>
          </a:p>
        </p:txBody>
      </p:sp>
      <p:sp>
        <p:nvSpPr>
          <p:cNvPr id="84" name="Google Shape;84;p14"/>
          <p:cNvSpPr txBox="true"/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true"/>
          <p:nvPr>
            <p:ph type="subTitle" idx="1"/>
          </p:nvPr>
        </p:nvSpPr>
        <p:spPr>
          <a:xfrm>
            <a:off x="2015490" y="219075"/>
            <a:ext cx="5112385" cy="53213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>
                <a:sym typeface="+mn-ea"/>
              </a:rPr>
              <a:t>About </a:t>
            </a:r>
            <a:r>
              <a:rPr altLang="en-US" sz="2400">
                <a:sym typeface="+mn-ea"/>
              </a:rPr>
              <a:t>PolyNetwork</a:t>
            </a:r>
            <a:endParaRPr altLang="en-US" sz="2400">
              <a:sym typeface="+mn-ea"/>
            </a:endParaRPr>
          </a:p>
        </p:txBody>
      </p:sp>
      <p:sp>
        <p:nvSpPr>
          <p:cNvPr id="84" name="Google Shape;84;p14"/>
          <p:cNvSpPr txBox="true"/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3" name="图片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278380" y="1023620"/>
            <a:ext cx="6453505" cy="35090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55" y="953135"/>
            <a:ext cx="1688465" cy="364998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1;p14"/>
          <p:cNvSpPr txBox="true"/>
          <p:nvPr/>
        </p:nvSpPr>
        <p:spPr>
          <a:xfrm>
            <a:off x="1759585" y="186055"/>
            <a:ext cx="5245100" cy="23241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160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US" sz="1600">
                <a:sym typeface="+mn-ea"/>
              </a:rPr>
              <a:t>Wide range of support and strong versatility</a:t>
            </a:r>
            <a:endParaRPr lang="en-US" altLang="en-US" sz="1600">
              <a:sym typeface="+mn-e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US" sz="1600">
                <a:sym typeface="+mn-ea"/>
              </a:rPr>
              <a:t>Easy to join in</a:t>
            </a:r>
            <a:endParaRPr lang="en-US" altLang="en-US" sz="1600">
              <a:sym typeface="+mn-e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US" sz="1600">
                <a:sym typeface="+mn-ea"/>
              </a:rPr>
              <a:t>Support atomic transaction</a:t>
            </a:r>
            <a:endParaRPr lang="en-US" altLang="en-US" sz="1600">
              <a:sym typeface="+mn-e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US" sz="1600">
                <a:sym typeface="+mn-ea"/>
              </a:rPr>
              <a:t>Support cross-chain of arbitrary information</a:t>
            </a:r>
            <a:endParaRPr lang="en-US" altLang="en-US" sz="1600">
              <a:sym typeface="+mn-e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US" sz="1600">
                <a:sym typeface="+mn-ea"/>
              </a:rPr>
              <a:t>Security Enhancement</a:t>
            </a:r>
            <a:endParaRPr lang="en-US" altLang="en-US" sz="1600">
              <a:sym typeface="+mn-e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US" sz="1600">
                <a:sym typeface="+mn-ea"/>
              </a:rPr>
              <a:t>Eco Friendly</a:t>
            </a:r>
            <a:endParaRPr lang="en-US" altLang="en-US" sz="1600">
              <a:sym typeface="+mn-ea"/>
            </a:endParaRPr>
          </a:p>
        </p:txBody>
      </p:sp>
      <p:sp>
        <p:nvSpPr>
          <p:cNvPr id="81" name="Google Shape;81;p14"/>
          <p:cNvSpPr txBox="true"/>
          <p:nvPr>
            <p:ph type="ctrTitle"/>
          </p:nvPr>
        </p:nvSpPr>
        <p:spPr>
          <a:xfrm>
            <a:off x="3268980" y="227965"/>
            <a:ext cx="2225675" cy="54864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algn="ctr" rtl="0">
              <a:spcBef>
                <a:spcPts val="0"/>
              </a:spcBef>
              <a:spcAft>
                <a:spcPts val="0"/>
              </a:spcAft>
              <a:buFont typeface="Sniglet"/>
              <a:buNone/>
            </a:pPr>
            <a:r>
              <a:rPr lang="en-US" altLang="en-US" sz="2400">
                <a:latin typeface="Sniglet"/>
                <a:ea typeface="Sniglet"/>
                <a:cs typeface="Sniglet"/>
              </a:rPr>
              <a:t>Advantage</a:t>
            </a:r>
            <a:endParaRPr lang="en-US" altLang="en-US" sz="2400">
              <a:latin typeface="Sniglet"/>
              <a:ea typeface="Sniglet"/>
              <a:cs typeface="Sniglet"/>
            </a:endParaRPr>
          </a:p>
        </p:txBody>
      </p:sp>
      <p:sp>
        <p:nvSpPr>
          <p:cNvPr id="84" name="Google Shape;84;p14"/>
          <p:cNvSpPr txBox="true"/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63575" y="2673985"/>
            <a:ext cx="7817485" cy="210947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true"/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07010" y="330835"/>
            <a:ext cx="8729345" cy="43154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true"/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82" name="Google Shape;82;p14"/>
          <p:cNvSpPr txBox="true"/>
          <p:nvPr>
            <p:ph type="subTitle" idx="1"/>
          </p:nvPr>
        </p:nvSpPr>
        <p:spPr>
          <a:xfrm>
            <a:off x="2016125" y="492125"/>
            <a:ext cx="5112385" cy="53213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p>
            <a:pPr lvl="0" algn="ctr"/>
            <a:r>
              <a:rPr lang="en-US" altLang="en-US" sz="2400">
                <a:sym typeface="+mn-ea"/>
              </a:rPr>
              <a:t>Make results with the least effort</a:t>
            </a:r>
            <a:endParaRPr lang="en-US" sz="2400">
              <a:sym typeface="+mn-ea"/>
            </a:endParaRPr>
          </a:p>
        </p:txBody>
      </p:sp>
      <p:sp>
        <p:nvSpPr>
          <p:cNvPr id="4" name="Google Shape;81;p14"/>
          <p:cNvSpPr txBox="true"/>
          <p:nvPr/>
        </p:nvSpPr>
        <p:spPr>
          <a:xfrm>
            <a:off x="2916555" y="2581910"/>
            <a:ext cx="3312160" cy="17621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600"/>
              <a:t>Keep it simple enough:</a:t>
            </a:r>
            <a:endParaRPr lang="en-US" altLang="en-US" sz="1600"/>
          </a:p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US" sz="1600">
                <a:sym typeface="+mn-ea"/>
              </a:rPr>
              <a:t>HTTP</a:t>
            </a:r>
            <a:endParaRPr lang="en-US" altLang="en-US" sz="1600">
              <a:sym typeface="+mn-ea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US" sz="1600">
                <a:sym typeface="+mn-ea"/>
              </a:rPr>
              <a:t>JSON</a:t>
            </a:r>
            <a:endParaRPr lang="en-US" altLang="en-US" sz="1600">
              <a:sym typeface="+mn-ea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US" sz="1600">
                <a:sym typeface="+mn-ea"/>
              </a:rPr>
              <a:t>{ from, to, payload, state }</a:t>
            </a:r>
            <a:endParaRPr lang="en-US" altLang="en-US" sz="1600">
              <a:sym typeface="+mn-ea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US" sz="1600">
                <a:sym typeface="+mn-ea"/>
              </a:rPr>
              <a:t>......</a:t>
            </a:r>
            <a:endParaRPr lang="en-US" altLang="en-US" sz="1600">
              <a:sym typeface="+mn-ea"/>
            </a:endParaRPr>
          </a:p>
        </p:txBody>
      </p:sp>
      <p:sp>
        <p:nvSpPr>
          <p:cNvPr id="5" name="Google Shape;81;p14"/>
          <p:cNvSpPr txBox="true"/>
          <p:nvPr/>
        </p:nvSpPr>
        <p:spPr>
          <a:xfrm>
            <a:off x="1920875" y="1307465"/>
            <a:ext cx="5303520" cy="9264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/>
              <a:t>The biggest unanswerable problem</a:t>
            </a:r>
            <a:endParaRPr lang="en-US" altLang="en-US" sz="180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>
                <a:solidFill>
                  <a:srgbClr val="FFFF00"/>
                </a:solidFill>
                <a:sym typeface="+mn-ea"/>
              </a:rPr>
              <a:t>What is interoperability for?</a:t>
            </a:r>
            <a:endParaRPr lang="en-US" altLang="en-US" sz="1800">
              <a:solidFill>
                <a:srgbClr val="FFFF00"/>
              </a:solidFill>
              <a:sym typeface="+mn-ea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true"/>
          <p:nvPr>
            <p:ph type="ctrTitle" idx="4294967295"/>
          </p:nvPr>
        </p:nvSpPr>
        <p:spPr>
          <a:xfrm>
            <a:off x="1822500" y="987085"/>
            <a:ext cx="5457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800"/>
              <a:t>T</a:t>
            </a:r>
            <a:r>
              <a:rPr lang="en-GB" sz="4800"/>
              <a:t>hanks!</a:t>
            </a:r>
            <a:endParaRPr sz="4800"/>
          </a:p>
        </p:txBody>
      </p:sp>
      <p:sp>
        <p:nvSpPr>
          <p:cNvPr id="298" name="Google Shape;298;p34"/>
          <p:cNvSpPr txBox="true"/>
          <p:nvPr>
            <p:ph type="subTitle" idx="4294967295"/>
          </p:nvPr>
        </p:nvSpPr>
        <p:spPr>
          <a:xfrm>
            <a:off x="1275150" y="2161414"/>
            <a:ext cx="6593700" cy="23271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3600"/>
              <a:t>Any questions?</a:t>
            </a:r>
            <a:endParaRPr sz="36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GB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You can find me at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olidFill>
                  <a:schemeClr val="lt1"/>
                </a:solidFill>
              </a:rPr>
              <a:t>dev.wangyu</a:t>
            </a:r>
            <a:r>
              <a:rPr lang="en-GB">
                <a:solidFill>
                  <a:schemeClr val="lt1"/>
                </a:solidFill>
              </a:rPr>
              <a:t>@</a:t>
            </a:r>
            <a:r>
              <a:rPr lang="en-US" altLang="en-US">
                <a:solidFill>
                  <a:schemeClr val="lt1"/>
                </a:solidFill>
              </a:rPr>
              <a:t>gmail.com</a:t>
            </a:r>
            <a:endParaRPr lang="en-US" altLang="en-US">
              <a:solidFill>
                <a:schemeClr val="lt1"/>
              </a:solidFill>
            </a:endParaRPr>
          </a:p>
        </p:txBody>
      </p:sp>
      <p:sp>
        <p:nvSpPr>
          <p:cNvPr id="301" name="Google Shape;301;p34"/>
          <p:cNvSpPr txBox="true"/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true"/>
          <p:nvPr>
            <p:ph type="subTitle" idx="1"/>
          </p:nvPr>
        </p:nvSpPr>
        <p:spPr>
          <a:xfrm>
            <a:off x="2015490" y="219075"/>
            <a:ext cx="5112385" cy="53213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>
                <a:sym typeface="+mn-ea"/>
              </a:rPr>
              <a:t>Sepcial thanks for this paper</a:t>
            </a:r>
            <a:endParaRPr lang="en-US" altLang="en-US" sz="2400">
              <a:sym typeface="+mn-ea"/>
            </a:endParaRPr>
          </a:p>
        </p:txBody>
      </p:sp>
      <p:sp>
        <p:nvSpPr>
          <p:cNvPr id="84" name="Google Shape;84;p14"/>
          <p:cNvSpPr txBox="true"/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" name="图片 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91770" y="946785"/>
            <a:ext cx="8759190" cy="382968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true"/>
          <p:nvPr>
            <p:ph type="ctrTitle"/>
          </p:nvPr>
        </p:nvSpPr>
        <p:spPr>
          <a:xfrm>
            <a:off x="257810" y="122555"/>
            <a:ext cx="8629015" cy="702945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>
                <a:solidFill>
                  <a:srgbClr val="FFFF00"/>
                </a:solidFill>
              </a:rPr>
              <a:t>Public Connectors</a:t>
            </a:r>
            <a:r>
              <a:rPr lang="en-US" altLang="en-US" sz="2000">
                <a:solidFill>
                  <a:srgbClr val="FFFF00"/>
                </a:solidFill>
              </a:rPr>
              <a:t> </a:t>
            </a:r>
            <a:r>
              <a:rPr lang="en-US" altLang="en-US" sz="2000"/>
              <a:t>  ‧   </a:t>
            </a:r>
            <a:r>
              <a:rPr lang="en-US" altLang="en-US" sz="1800"/>
              <a:t>Blockchain of Blockchains   ‧   Hybird connectors</a:t>
            </a:r>
            <a:endParaRPr lang="en-US" altLang="en-US" sz="1800"/>
          </a:p>
        </p:txBody>
      </p:sp>
      <p:sp>
        <p:nvSpPr>
          <p:cNvPr id="82" name="Google Shape;82;p14"/>
          <p:cNvSpPr txBox="true"/>
          <p:nvPr>
            <p:ph type="subTitle" idx="1"/>
          </p:nvPr>
        </p:nvSpPr>
        <p:spPr>
          <a:xfrm>
            <a:off x="341630" y="3893820"/>
            <a:ext cx="3314065" cy="939165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sz="1800">
                <a:solidFill>
                  <a:srgbClr val="FFFF00"/>
                </a:solidFill>
                <a:sym typeface="+mn-ea"/>
              </a:rPr>
              <a:t>Side</a:t>
            </a:r>
            <a:r>
              <a:rPr lang="en-US" altLang="en-US" sz="1800">
                <a:solidFill>
                  <a:srgbClr val="FFFF00"/>
                </a:solidFill>
                <a:sym typeface="+mn-ea"/>
              </a:rPr>
              <a:t>chain</a:t>
            </a:r>
            <a:endParaRPr lang="en-US" sz="1400">
              <a:solidFill>
                <a:srgbClr val="FFFFFF"/>
              </a:solidFill>
              <a:sym typeface="+mn-e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GB" sz="1400">
                <a:solidFill>
                  <a:srgbClr val="FFFFFF"/>
                </a:solidFill>
                <a:sym typeface="+mn-ea"/>
              </a:rPr>
              <a:t>Notary schemes</a:t>
            </a:r>
            <a:endParaRPr lang="en-US" altLang="en-GB" sz="1400">
              <a:solidFill>
                <a:srgbClr val="FFFFFF"/>
              </a:solidFill>
              <a:sym typeface="+mn-e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GB" sz="1400">
                <a:solidFill>
                  <a:srgbClr val="FFFFFF"/>
                </a:solidFill>
                <a:sym typeface="+mn-ea"/>
              </a:rPr>
              <a:t>Hashed time-lock connectors</a:t>
            </a:r>
            <a:endParaRPr lang="en-US" altLang="en-GB" sz="1400">
              <a:solidFill>
                <a:srgbClr val="FFFFFF"/>
              </a:solidFill>
              <a:sym typeface="+mn-ea"/>
            </a:endParaRPr>
          </a:p>
        </p:txBody>
      </p:sp>
      <p:sp>
        <p:nvSpPr>
          <p:cNvPr id="84" name="Google Shape;84;p14"/>
          <p:cNvSpPr txBox="true"/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" name="Google Shape;81;p14"/>
          <p:cNvSpPr txBox="true"/>
          <p:nvPr/>
        </p:nvSpPr>
        <p:spPr>
          <a:xfrm>
            <a:off x="7046595" y="4414520"/>
            <a:ext cx="1755140" cy="4184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/>
              <a:t>Overview</a:t>
            </a:r>
            <a:endParaRPr lang="en-US" altLang="en-US" sz="1800"/>
          </a:p>
        </p:txBody>
      </p:sp>
      <p:sp>
        <p:nvSpPr>
          <p:cNvPr id="2" name="Google Shape;81;p14"/>
          <p:cNvSpPr txBox="true"/>
          <p:nvPr/>
        </p:nvSpPr>
        <p:spPr>
          <a:xfrm>
            <a:off x="2765425" y="1946910"/>
            <a:ext cx="3521075" cy="16357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>
                <a:ln>
                  <a:noFill/>
                </a:ln>
              </a:rPr>
              <a:t>	    BTC                  ETH</a:t>
            </a:r>
            <a:endParaRPr lang="en-US" altLang="en-US" sz="1800">
              <a:ln>
                <a:noFill/>
              </a:ln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1800">
              <a:ln>
                <a:noFill/>
              </a:ln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>
                <a:ln>
                  <a:noFill/>
                </a:ln>
              </a:rPr>
              <a:t>State1        10                     0</a:t>
            </a:r>
            <a:endParaRPr lang="en-US" altLang="en-US" sz="1800">
              <a:ln>
                <a:noFill/>
              </a:ln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1800">
              <a:ln>
                <a:noFill/>
              </a:ln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>
                <a:ln>
                  <a:noFill/>
                </a:ln>
              </a:rPr>
              <a:t>State2        0             	   10</a:t>
            </a:r>
            <a:endParaRPr lang="en-US" altLang="en-US" sz="1800">
              <a:ln>
                <a:noFill/>
              </a:ln>
            </a:endParaRPr>
          </a:p>
        </p:txBody>
      </p:sp>
      <p:grpSp>
        <p:nvGrpSpPr>
          <p:cNvPr id="5" name="Google Shape;330;p37"/>
          <p:cNvGrpSpPr/>
          <p:nvPr/>
        </p:nvGrpSpPr>
        <p:grpSpPr>
          <a:xfrm>
            <a:off x="4724400" y="2111375"/>
            <a:ext cx="692785" cy="181610"/>
            <a:chOff x="271125" y="812725"/>
            <a:chExt cx="766525" cy="221725"/>
          </a:xfrm>
        </p:grpSpPr>
        <p:sp>
          <p:nvSpPr>
            <p:cNvPr id="6" name="Google Shape;331;p37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false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" name="Google Shape;332;p37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false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false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" name="Google Shape;81;p14"/>
          <p:cNvSpPr txBox="true"/>
          <p:nvPr/>
        </p:nvSpPr>
        <p:spPr>
          <a:xfrm>
            <a:off x="3559810" y="1329690"/>
            <a:ext cx="2023110" cy="4051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/>
              <a:t>How to do this?</a:t>
            </a:r>
            <a:endParaRPr lang="en-US" altLang="en-US" sz="180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true"/>
          <p:nvPr>
            <p:ph type="subTitle" idx="1"/>
          </p:nvPr>
        </p:nvSpPr>
        <p:spPr>
          <a:xfrm>
            <a:off x="341630" y="3893820"/>
            <a:ext cx="3314065" cy="939165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sz="1800">
                <a:solidFill>
                  <a:srgbClr val="FFFF00"/>
                </a:solidFill>
                <a:sym typeface="+mn-ea"/>
              </a:rPr>
              <a:t>Side</a:t>
            </a:r>
            <a:r>
              <a:rPr lang="en-US" altLang="en-US" sz="1800">
                <a:solidFill>
                  <a:srgbClr val="FFFF00"/>
                </a:solidFill>
                <a:sym typeface="+mn-ea"/>
              </a:rPr>
              <a:t>chain</a:t>
            </a:r>
            <a:endParaRPr lang="en-US" sz="1400">
              <a:solidFill>
                <a:srgbClr val="FFFFFF"/>
              </a:solidFill>
              <a:sym typeface="+mn-e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GB" sz="1400">
                <a:solidFill>
                  <a:srgbClr val="FFFFFF"/>
                </a:solidFill>
                <a:sym typeface="+mn-ea"/>
              </a:rPr>
              <a:t>Notary schemes</a:t>
            </a:r>
            <a:endParaRPr lang="en-US" altLang="en-GB" sz="1400">
              <a:solidFill>
                <a:srgbClr val="FFFFFF"/>
              </a:solidFill>
              <a:sym typeface="+mn-e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GB" sz="1400">
                <a:solidFill>
                  <a:srgbClr val="FFFFFF"/>
                </a:solidFill>
                <a:sym typeface="+mn-ea"/>
              </a:rPr>
              <a:t>Hashed time-lock connectors</a:t>
            </a:r>
            <a:endParaRPr lang="en-US" altLang="en-GB" sz="1400">
              <a:solidFill>
                <a:srgbClr val="FFFFFF"/>
              </a:solidFill>
              <a:sym typeface="+mn-ea"/>
            </a:endParaRPr>
          </a:p>
        </p:txBody>
      </p:sp>
      <p:sp>
        <p:nvSpPr>
          <p:cNvPr id="84" name="Google Shape;84;p14"/>
          <p:cNvSpPr txBox="true"/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" name="Google Shape;81;p14"/>
          <p:cNvSpPr txBox="true"/>
          <p:nvPr/>
        </p:nvSpPr>
        <p:spPr>
          <a:xfrm>
            <a:off x="7046595" y="4414520"/>
            <a:ext cx="1755140" cy="4184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/>
              <a:t>Overview</a:t>
            </a:r>
            <a:endParaRPr lang="en-US" altLang="en-US" sz="1800"/>
          </a:p>
        </p:txBody>
      </p:sp>
      <p:sp>
        <p:nvSpPr>
          <p:cNvPr id="9" name="Google Shape;81;p14"/>
          <p:cNvSpPr txBox="true"/>
          <p:nvPr/>
        </p:nvSpPr>
        <p:spPr>
          <a:xfrm>
            <a:off x="1156335" y="1229995"/>
            <a:ext cx="2023110" cy="4051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/>
              <a:t>one-way peg</a:t>
            </a:r>
            <a:endParaRPr lang="en-US" altLang="en-US" sz="1800"/>
          </a:p>
        </p:txBody>
      </p:sp>
      <p:sp>
        <p:nvSpPr>
          <p:cNvPr id="10" name="Google Shape;81;p14"/>
          <p:cNvSpPr txBox="true"/>
          <p:nvPr/>
        </p:nvSpPr>
        <p:spPr>
          <a:xfrm>
            <a:off x="5459095" y="1229995"/>
            <a:ext cx="2023110" cy="4051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/>
              <a:t>two-way peg</a:t>
            </a:r>
            <a:endParaRPr lang="en-US" altLang="en-US" sz="1800"/>
          </a:p>
        </p:txBody>
      </p:sp>
      <p:pic>
        <p:nvPicPr>
          <p:cNvPr id="3" name="图片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98805" y="1814830"/>
            <a:ext cx="3173095" cy="17113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0" y="1814830"/>
            <a:ext cx="4345305" cy="1938655"/>
          </a:xfrm>
          <a:prstGeom prst="rect">
            <a:avLst/>
          </a:prstGeom>
        </p:spPr>
      </p:pic>
      <p:sp>
        <p:nvSpPr>
          <p:cNvPr id="5" name="Google Shape;81;p14"/>
          <p:cNvSpPr txBox="true"/>
          <p:nvPr/>
        </p:nvSpPr>
        <p:spPr>
          <a:xfrm>
            <a:off x="257810" y="122555"/>
            <a:ext cx="8629015" cy="7029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>
                <a:solidFill>
                  <a:srgbClr val="FFFF00"/>
                </a:solidFill>
              </a:rPr>
              <a:t>Public Connectors</a:t>
            </a:r>
            <a:r>
              <a:rPr lang="en-US" altLang="en-US" sz="2000">
                <a:solidFill>
                  <a:srgbClr val="FFFF00"/>
                </a:solidFill>
              </a:rPr>
              <a:t> </a:t>
            </a:r>
            <a:r>
              <a:rPr lang="en-US" altLang="en-US" sz="2000"/>
              <a:t>  ‧   </a:t>
            </a:r>
            <a:r>
              <a:rPr lang="en-US" altLang="en-US" sz="1800"/>
              <a:t>Blockchain of Blockchains   ‧   Hybird connectors</a:t>
            </a:r>
            <a:endParaRPr lang="en-US" altLang="en-US" sz="180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true"/>
          <p:nvPr>
            <p:ph type="subTitle" idx="1"/>
          </p:nvPr>
        </p:nvSpPr>
        <p:spPr>
          <a:xfrm>
            <a:off x="341630" y="3893820"/>
            <a:ext cx="3314065" cy="939165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sz="1800">
                <a:solidFill>
                  <a:srgbClr val="FFFF00"/>
                </a:solidFill>
                <a:sym typeface="+mn-ea"/>
              </a:rPr>
              <a:t>Side</a:t>
            </a:r>
            <a:r>
              <a:rPr lang="en-US" altLang="en-US" sz="1800">
                <a:solidFill>
                  <a:srgbClr val="FFFF00"/>
                </a:solidFill>
                <a:sym typeface="+mn-ea"/>
              </a:rPr>
              <a:t>chain</a:t>
            </a:r>
            <a:endParaRPr lang="en-US" sz="1400">
              <a:solidFill>
                <a:srgbClr val="FFFFFF"/>
              </a:solidFill>
              <a:sym typeface="+mn-e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GB" sz="1400">
                <a:solidFill>
                  <a:srgbClr val="FFFFFF"/>
                </a:solidFill>
                <a:sym typeface="+mn-ea"/>
              </a:rPr>
              <a:t>Notary schemes</a:t>
            </a:r>
            <a:endParaRPr lang="en-US" altLang="en-GB" sz="1400">
              <a:solidFill>
                <a:srgbClr val="FFFFFF"/>
              </a:solidFill>
              <a:sym typeface="+mn-e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GB" sz="1400">
                <a:solidFill>
                  <a:srgbClr val="FFFFFF"/>
                </a:solidFill>
                <a:sym typeface="+mn-ea"/>
              </a:rPr>
              <a:t>Hashed time-lock connectors</a:t>
            </a:r>
            <a:endParaRPr lang="en-US" altLang="en-GB" sz="1400">
              <a:solidFill>
                <a:srgbClr val="FFFFFF"/>
              </a:solidFill>
              <a:sym typeface="+mn-ea"/>
            </a:endParaRPr>
          </a:p>
        </p:txBody>
      </p:sp>
      <p:sp>
        <p:nvSpPr>
          <p:cNvPr id="84" name="Google Shape;84;p14"/>
          <p:cNvSpPr txBox="true"/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" name="Google Shape;81;p14"/>
          <p:cNvSpPr txBox="true"/>
          <p:nvPr/>
        </p:nvSpPr>
        <p:spPr>
          <a:xfrm>
            <a:off x="7046595" y="4414520"/>
            <a:ext cx="1755140" cy="4184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/>
              <a:t>Overview</a:t>
            </a:r>
            <a:endParaRPr lang="en-US" altLang="en-US" sz="1800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415540" y="897255"/>
            <a:ext cx="6314440" cy="3343910"/>
          </a:xfrm>
          <a:prstGeom prst="rect">
            <a:avLst/>
          </a:prstGeom>
        </p:spPr>
      </p:pic>
      <p:sp>
        <p:nvSpPr>
          <p:cNvPr id="9" name="Google Shape;81;p14"/>
          <p:cNvSpPr txBox="true"/>
          <p:nvPr/>
        </p:nvSpPr>
        <p:spPr>
          <a:xfrm>
            <a:off x="199390" y="2119630"/>
            <a:ext cx="2023110" cy="4051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/>
              <a:t>Maybe like this:</a:t>
            </a:r>
            <a:endParaRPr lang="en-US" altLang="en-US" sz="1800"/>
          </a:p>
        </p:txBody>
      </p:sp>
      <p:sp>
        <p:nvSpPr>
          <p:cNvPr id="5" name="Google Shape;81;p14"/>
          <p:cNvSpPr txBox="true"/>
          <p:nvPr/>
        </p:nvSpPr>
        <p:spPr>
          <a:xfrm>
            <a:off x="257810" y="122555"/>
            <a:ext cx="8629015" cy="7029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>
                <a:solidFill>
                  <a:srgbClr val="FFFF00"/>
                </a:solidFill>
              </a:rPr>
              <a:t>Public Connectors</a:t>
            </a:r>
            <a:r>
              <a:rPr lang="en-US" altLang="en-US" sz="2000">
                <a:solidFill>
                  <a:srgbClr val="FFFF00"/>
                </a:solidFill>
              </a:rPr>
              <a:t> </a:t>
            </a:r>
            <a:r>
              <a:rPr lang="en-US" altLang="en-US" sz="2000"/>
              <a:t>  ‧   </a:t>
            </a:r>
            <a:r>
              <a:rPr lang="en-US" altLang="en-US" sz="1800"/>
              <a:t>Blockchain of Blockchains   ‧   Hybird connectors</a:t>
            </a:r>
            <a:endParaRPr lang="en-US" altLang="en-US" sz="180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true"/>
          <p:nvPr>
            <p:ph type="subTitle" idx="1"/>
          </p:nvPr>
        </p:nvSpPr>
        <p:spPr>
          <a:xfrm>
            <a:off x="341630" y="3893820"/>
            <a:ext cx="3314065" cy="939165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GB" sz="1400">
                <a:solidFill>
                  <a:srgbClr val="FFFFFF"/>
                </a:solidFill>
                <a:sym typeface="+mn-ea"/>
              </a:rPr>
              <a:t>Sidechain</a:t>
            </a:r>
            <a:endParaRPr lang="en-US" sz="1400">
              <a:solidFill>
                <a:srgbClr val="FFFFFF"/>
              </a:solidFill>
              <a:sym typeface="+mn-e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sz="1800">
                <a:solidFill>
                  <a:srgbClr val="FFFF00"/>
                </a:solidFill>
                <a:sym typeface="+mn-ea"/>
              </a:rPr>
              <a:t>Notary schemes</a:t>
            </a:r>
            <a:endParaRPr lang="en-US" altLang="en-GB" sz="1400">
              <a:solidFill>
                <a:srgbClr val="FFFFFF"/>
              </a:solidFill>
              <a:sym typeface="+mn-e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GB" sz="1400">
                <a:solidFill>
                  <a:srgbClr val="FFFFFF"/>
                </a:solidFill>
                <a:sym typeface="+mn-ea"/>
              </a:rPr>
              <a:t>Hashed time-lock connectors</a:t>
            </a:r>
            <a:endParaRPr lang="en-US" altLang="en-GB" sz="1400">
              <a:solidFill>
                <a:srgbClr val="FFFFFF"/>
              </a:solidFill>
              <a:sym typeface="+mn-ea"/>
            </a:endParaRPr>
          </a:p>
        </p:txBody>
      </p:sp>
      <p:sp>
        <p:nvSpPr>
          <p:cNvPr id="84" name="Google Shape;84;p14"/>
          <p:cNvSpPr txBox="true"/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" name="Google Shape;81;p14"/>
          <p:cNvSpPr txBox="true"/>
          <p:nvPr/>
        </p:nvSpPr>
        <p:spPr>
          <a:xfrm>
            <a:off x="7046595" y="4414520"/>
            <a:ext cx="1755140" cy="4184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/>
              <a:t>Overview</a:t>
            </a:r>
            <a:endParaRPr lang="en-US" altLang="en-US" sz="1800"/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13385" y="1353820"/>
            <a:ext cx="2209800" cy="6477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" name="图片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585" y="1320800"/>
            <a:ext cx="2057400" cy="7143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750" y="1306195"/>
            <a:ext cx="3162300" cy="7429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图片 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345" y="2484120"/>
            <a:ext cx="1790700" cy="781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3752215" y="2436495"/>
            <a:ext cx="1638300" cy="82867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图片 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5972175" y="2452370"/>
            <a:ext cx="1971675" cy="796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4225925" y="3715385"/>
            <a:ext cx="2148840" cy="68707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Google Shape;81;p14"/>
          <p:cNvSpPr txBox="true"/>
          <p:nvPr/>
        </p:nvSpPr>
        <p:spPr>
          <a:xfrm>
            <a:off x="257810" y="122555"/>
            <a:ext cx="8629015" cy="7029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>
                <a:solidFill>
                  <a:srgbClr val="FFFF00"/>
                </a:solidFill>
              </a:rPr>
              <a:t>Public Connectors</a:t>
            </a:r>
            <a:r>
              <a:rPr lang="en-US" altLang="en-US" sz="2000">
                <a:solidFill>
                  <a:srgbClr val="FFFF00"/>
                </a:solidFill>
              </a:rPr>
              <a:t> </a:t>
            </a:r>
            <a:r>
              <a:rPr lang="en-US" altLang="en-US" sz="2000"/>
              <a:t>  ‧   </a:t>
            </a:r>
            <a:r>
              <a:rPr lang="en-US" altLang="en-US" sz="1800"/>
              <a:t>Blockchain of Blockchains   ‧   Hybird connectors</a:t>
            </a:r>
            <a:endParaRPr lang="en-US" altLang="en-US" sz="180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true"/>
          <p:nvPr>
            <p:ph type="subTitle" idx="1"/>
          </p:nvPr>
        </p:nvSpPr>
        <p:spPr>
          <a:xfrm>
            <a:off x="341630" y="3893820"/>
            <a:ext cx="3905250" cy="939165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GB" sz="1400">
                <a:solidFill>
                  <a:srgbClr val="FFFFFF"/>
                </a:solidFill>
                <a:sym typeface="+mn-ea"/>
              </a:rPr>
              <a:t>Sidechain</a:t>
            </a:r>
            <a:endParaRPr lang="en-US" sz="1400">
              <a:solidFill>
                <a:srgbClr val="FFFFFF"/>
              </a:solidFill>
              <a:sym typeface="+mn-e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GB" sz="1400">
                <a:solidFill>
                  <a:srgbClr val="FFFFFF"/>
                </a:solidFill>
                <a:sym typeface="+mn-ea"/>
              </a:rPr>
              <a:t>Notary schemes</a:t>
            </a:r>
            <a:endParaRPr lang="en-US" altLang="en-GB" sz="1400">
              <a:solidFill>
                <a:srgbClr val="FFFFFF"/>
              </a:solidFill>
              <a:sym typeface="+mn-e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ingdings" panose="05000000000000000000" charset="0"/>
              <a:buChar char=""/>
            </a:pPr>
            <a:r>
              <a:rPr lang="en-US" altLang="en-US" sz="1800">
                <a:solidFill>
                  <a:srgbClr val="FFFF00"/>
                </a:solidFill>
                <a:sym typeface="+mn-ea"/>
              </a:rPr>
              <a:t>Hashed time-lock connectors</a:t>
            </a:r>
            <a:endParaRPr lang="en-US" altLang="en-US" sz="1800">
              <a:solidFill>
                <a:srgbClr val="FFFF00"/>
              </a:solidFill>
              <a:sym typeface="+mn-ea"/>
            </a:endParaRPr>
          </a:p>
        </p:txBody>
      </p:sp>
      <p:sp>
        <p:nvSpPr>
          <p:cNvPr id="84" name="Google Shape;84;p14"/>
          <p:cNvSpPr txBox="true"/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" name="Google Shape;81;p14"/>
          <p:cNvSpPr txBox="true"/>
          <p:nvPr/>
        </p:nvSpPr>
        <p:spPr>
          <a:xfrm>
            <a:off x="7046595" y="4414520"/>
            <a:ext cx="1755140" cy="4184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/>
              <a:t>Overview</a:t>
            </a:r>
            <a:endParaRPr lang="en-US" altLang="en-US" sz="1800"/>
          </a:p>
        </p:txBody>
      </p:sp>
      <p:pic>
        <p:nvPicPr>
          <p:cNvPr id="3" name="图片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404110" y="1073785"/>
            <a:ext cx="4334510" cy="2995930"/>
          </a:xfrm>
          <a:prstGeom prst="rect">
            <a:avLst/>
          </a:prstGeom>
        </p:spPr>
      </p:pic>
      <p:sp>
        <p:nvSpPr>
          <p:cNvPr id="5" name="Google Shape;81;p14"/>
          <p:cNvSpPr txBox="true"/>
          <p:nvPr/>
        </p:nvSpPr>
        <p:spPr>
          <a:xfrm>
            <a:off x="257810" y="122555"/>
            <a:ext cx="8629015" cy="7029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>
                <a:solidFill>
                  <a:srgbClr val="FFFF00"/>
                </a:solidFill>
              </a:rPr>
              <a:t>Public Connectors</a:t>
            </a:r>
            <a:r>
              <a:rPr lang="en-US" altLang="en-US" sz="2000">
                <a:solidFill>
                  <a:srgbClr val="FFFF00"/>
                </a:solidFill>
              </a:rPr>
              <a:t> </a:t>
            </a:r>
            <a:r>
              <a:rPr lang="en-US" altLang="en-US" sz="2000"/>
              <a:t>  ‧   </a:t>
            </a:r>
            <a:r>
              <a:rPr lang="en-US" altLang="en-US" sz="1800"/>
              <a:t>Blockchain of Blockchains   ‧   Hybird connectors</a:t>
            </a:r>
            <a:endParaRPr lang="en-US" altLang="en-US" sz="180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true"/>
          <p:nvPr>
            <p:ph type="ctrTitle"/>
          </p:nvPr>
        </p:nvSpPr>
        <p:spPr>
          <a:xfrm>
            <a:off x="186690" y="122555"/>
            <a:ext cx="8769985" cy="702945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/>
              <a:t>Pulic Connectors</a:t>
            </a:r>
            <a:r>
              <a:rPr lang="en-US" altLang="en-US" sz="2000">
                <a:solidFill>
                  <a:srgbClr val="FFFF00"/>
                </a:solidFill>
              </a:rPr>
              <a:t> </a:t>
            </a:r>
            <a:r>
              <a:rPr lang="en-US" altLang="en-US" sz="2000"/>
              <a:t>  ‧   </a:t>
            </a:r>
            <a:r>
              <a:rPr lang="en-US" altLang="en-US" sz="2400">
                <a:solidFill>
                  <a:srgbClr val="FFFF00"/>
                </a:solidFill>
              </a:rPr>
              <a:t>Blockchain of Blockchains</a:t>
            </a:r>
            <a:r>
              <a:rPr lang="en-US" altLang="en-US" sz="1800"/>
              <a:t>   ‧   Hybird connectors</a:t>
            </a:r>
            <a:endParaRPr lang="en-US" altLang="en-US" sz="1800"/>
          </a:p>
        </p:txBody>
      </p:sp>
      <p:sp>
        <p:nvSpPr>
          <p:cNvPr id="84" name="Google Shape;84;p14"/>
          <p:cNvSpPr txBox="true"/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" name="Google Shape;81;p14"/>
          <p:cNvSpPr txBox="true"/>
          <p:nvPr/>
        </p:nvSpPr>
        <p:spPr>
          <a:xfrm>
            <a:off x="7046595" y="4414520"/>
            <a:ext cx="1755140" cy="4184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/>
              <a:t>Overview</a:t>
            </a:r>
            <a:endParaRPr lang="en-US" altLang="en-US" sz="1800"/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488565" y="1010285"/>
            <a:ext cx="4165600" cy="364109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D1D8DF"/>
      </a:dk2>
      <a:lt2>
        <a:srgbClr val="4F565C"/>
      </a:lt2>
      <a:accent1>
        <a:srgbClr val="63A8DF"/>
      </a:accent1>
      <a:accent2>
        <a:srgbClr val="F8AF2C"/>
      </a:accent2>
      <a:accent3>
        <a:srgbClr val="B2DF4B"/>
      </a:accent3>
      <a:accent4>
        <a:srgbClr val="88D8E6"/>
      </a:accent4>
      <a:accent5>
        <a:srgbClr val="A693C9"/>
      </a:accent5>
      <a:accent6>
        <a:srgbClr val="F7826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2798</Words>
  <Application>WPS 演示</Application>
  <PresentationFormat/>
  <Paragraphs>250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Arial</vt:lpstr>
      <vt:lpstr>宋体</vt:lpstr>
      <vt:lpstr>Wingdings</vt:lpstr>
      <vt:lpstr>Arial</vt:lpstr>
      <vt:lpstr>Nimbus Roman No9 L</vt:lpstr>
      <vt:lpstr>Walter Turncoat</vt:lpstr>
      <vt:lpstr>微软雅黑</vt:lpstr>
      <vt:lpstr>Sniglet</vt:lpstr>
      <vt:lpstr>宋体</vt:lpstr>
      <vt:lpstr>Arial Unicode MS</vt:lpstr>
      <vt:lpstr>文泉驿微米黑</vt:lpstr>
      <vt:lpstr>Noto Sans CJK JP Bold</vt:lpstr>
      <vt:lpstr>Wingdings</vt:lpstr>
      <vt:lpstr>Ursula template</vt:lpstr>
      <vt:lpstr>All about Blockchain Interoperability </vt:lpstr>
      <vt:lpstr>Overview</vt:lpstr>
      <vt:lpstr>PowerPoint 演示文稿</vt:lpstr>
      <vt:lpstr>Public Connectors   ‧   Blockchain of Blockchains   ‧   Hybird connectors</vt:lpstr>
      <vt:lpstr>PowerPoint 演示文稿</vt:lpstr>
      <vt:lpstr>PowerPoint 演示文稿</vt:lpstr>
      <vt:lpstr>PowerPoint 演示文稿</vt:lpstr>
      <vt:lpstr>PowerPoint 演示文稿</vt:lpstr>
      <vt:lpstr>Pulic Connectors   ‧   Blockchain of Blockchains   ‧   Hybird connectors</vt:lpstr>
      <vt:lpstr>Pulic Connectors   ‧   Blockchain of Blockchains   ‧   Hybird connectors</vt:lpstr>
      <vt:lpstr>Public Connectors   vs   Blockchain of Blockchains   vs   Hybird connectors</vt:lpstr>
      <vt:lpstr>Solutions</vt:lpstr>
      <vt:lpstr>Polkadot   ‧   Cosmos</vt:lpstr>
      <vt:lpstr>Polkadot   ‧   Cosmos</vt:lpstr>
      <vt:lpstr>Polkadot   ‧   Cosmos</vt:lpstr>
      <vt:lpstr>Polkadot   ‧   Cosmos</vt:lpstr>
      <vt:lpstr>Polkadot   ‧   Cosmos</vt:lpstr>
      <vt:lpstr>Polkadot   vs   Cosmos</vt:lpstr>
      <vt:lpstr>Polkadot   ‧   Cosmos</vt:lpstr>
      <vt:lpstr>Plan</vt:lpstr>
      <vt:lpstr>PowerPoint 演示文稿</vt:lpstr>
      <vt:lpstr>Advantage</vt:lpstr>
      <vt:lpstr>PowerPoint 演示文稿</vt:lpstr>
      <vt:lpstr>PowerPoint 演示文稿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Overview</dc:title>
  <dc:creator/>
  <cp:lastModifiedBy>smallyu</cp:lastModifiedBy>
  <cp:revision>302</cp:revision>
  <dcterms:created xsi:type="dcterms:W3CDTF">2021-05-10T15:15:39Z</dcterms:created>
  <dcterms:modified xsi:type="dcterms:W3CDTF">2021-05-10T15:15:39Z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