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36"/>
  </p:notesMasterIdLst>
  <p:handoutMasterIdLst>
    <p:handoutMasterId r:id="rId37"/>
  </p:handoutMasterIdLst>
  <p:sldIdLst>
    <p:sldId id="256" r:id="rId4"/>
    <p:sldId id="547" r:id="rId5"/>
    <p:sldId id="585" r:id="rId6"/>
    <p:sldId id="549" r:id="rId7"/>
    <p:sldId id="561" r:id="rId8"/>
    <p:sldId id="567" r:id="rId9"/>
    <p:sldId id="568" r:id="rId10"/>
    <p:sldId id="569" r:id="rId11"/>
    <p:sldId id="576" r:id="rId12"/>
    <p:sldId id="571" r:id="rId13"/>
    <p:sldId id="578" r:id="rId14"/>
    <p:sldId id="579" r:id="rId15"/>
    <p:sldId id="580" r:id="rId16"/>
    <p:sldId id="581" r:id="rId17"/>
    <p:sldId id="582" r:id="rId18"/>
    <p:sldId id="584" r:id="rId19"/>
    <p:sldId id="586" r:id="rId20"/>
    <p:sldId id="587" r:id="rId21"/>
    <p:sldId id="588" r:id="rId22"/>
    <p:sldId id="589" r:id="rId23"/>
    <p:sldId id="590" r:id="rId24"/>
    <p:sldId id="591" r:id="rId25"/>
    <p:sldId id="592" r:id="rId26"/>
    <p:sldId id="595" r:id="rId27"/>
    <p:sldId id="593" r:id="rId28"/>
    <p:sldId id="596" r:id="rId29"/>
    <p:sldId id="597" r:id="rId30"/>
    <p:sldId id="598" r:id="rId31"/>
    <p:sldId id="599" r:id="rId32"/>
    <p:sldId id="614" r:id="rId33"/>
    <p:sldId id="600" r:id="rId34"/>
    <p:sldId id="510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1714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3429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5143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6858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8572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10287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120015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1371600" marR="0" indent="0" algn="l" defTabSz="30924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Pct val="100000"/>
      <a:buFontTx/>
      <a:buChar char="■"/>
      <a:defRPr kumimoji="0" sz="11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33"/>
    <a:srgbClr val="000000"/>
    <a:srgbClr val="0D0D0D"/>
    <a:srgbClr val="9999FF"/>
    <a:srgbClr val="ECEAFC"/>
    <a:srgbClr val="26103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595" autoAdjust="0"/>
  </p:normalViewPr>
  <p:slideViewPr>
    <p:cSldViewPr snapToGrid="0" snapToObjects="1">
      <p:cViewPr varScale="1">
        <p:scale>
          <a:sx n="89" d="100"/>
          <a:sy n="89" d="100"/>
        </p:scale>
        <p:origin x="339" y="54"/>
      </p:cViewPr>
      <p:guideLst>
        <p:guide orient="horz" pos="1620"/>
        <p:guide pos="284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846" y="-90"/>
      </p:cViewPr>
      <p:guideLst>
        <p:guide orient="horz" pos="2879"/>
        <p:guide pos="19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124E-18D1-41FC-BC4F-FF9E982C4F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41F9E-F772-4F5A-9B91-48AA7BA777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true" noRot="true" noChangeAspect="true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53" name="Shape 153"/>
          <p:cNvSpPr>
            <a:spLocks noGrp="true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1pPr>
    <a:lvl2pPr indent="2286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2pPr>
    <a:lvl3pPr indent="4572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3pPr>
    <a:lvl4pPr indent="6858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4pPr>
    <a:lvl5pPr indent="9144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5pPr>
    <a:lvl6pPr indent="11430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6pPr>
    <a:lvl7pPr indent="13716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7pPr>
    <a:lvl8pPr indent="16002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8pPr>
    <a:lvl9pPr indent="1828800" defTabSz="171450" latinLnBrk="0">
      <a:lnSpc>
        <a:spcPct val="117000"/>
      </a:lnSpc>
      <a:defRPr sz="800">
        <a:latin typeface="+mn-lt"/>
        <a:ea typeface="+mn-ea"/>
        <a:cs typeface="+mn-cs"/>
        <a:sym typeface="Helvetica Neue" panose="020005030000000200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43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44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sp>
        <p:nvSpPr>
          <p:cNvPr id="10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  <p:pic>
        <p:nvPicPr>
          <p:cNvPr id="1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7_两栏内容 拷贝 1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6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9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8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7_两栏内容 拷贝 1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6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9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2019年工作\公司LOGO\联动优势-股票代码-04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0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 showMasterSp="0">
  <p:cSld name="8_两栏内容 拷贝 1">
    <p:bg>
      <p:bgPr>
        <a:solidFill>
          <a:srgbClr val="E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true"/>
          </p:cNvPicPr>
          <p:nvPr userDrawn="true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43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44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sp>
        <p:nvSpPr>
          <p:cNvPr id="10" name="矩形 1"/>
          <p:cNvSpPr/>
          <p:nvPr userDrawn="true"/>
        </p:nvSpPr>
        <p:spPr>
          <a:xfrm>
            <a:off x="323527" y="339502"/>
            <a:ext cx="72013" cy="432048"/>
          </a:xfrm>
          <a:prstGeom prst="rect">
            <a:avLst/>
          </a:prstGeom>
          <a:solidFill>
            <a:srgbClr val="E6003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2800">
                <a:latin typeface="+mn-lt"/>
                <a:ea typeface="+mn-ea"/>
                <a:cs typeface="+mn-cs"/>
                <a:sym typeface="Helvetica Neue" panose="02000503000000020004"/>
              </a:defRPr>
            </a:pPr>
            <a:endParaRPr sz="1100"/>
          </a:p>
        </p:txBody>
      </p:sp>
      <p:pic>
        <p:nvPicPr>
          <p:cNvPr id="12" name="Picture 3" descr="E:\2019年工作\公司LOGO\联动优势-股票代码-03.png"/>
          <p:cNvPicPr>
            <a:picLocks noChangeAspect="true" noChangeArrowheads="true"/>
          </p:cNvPicPr>
          <p:nvPr userDrawn="true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821096" y="7486"/>
            <a:ext cx="1322904" cy="63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5_两栏内容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4.png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2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3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pic>
        <p:nvPicPr>
          <p:cNvPr id="5" name="Picture 5" descr="Picture 5"/>
          <p:cNvPicPr>
            <a:picLocks noChangeAspect="true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78011" y="303015"/>
            <a:ext cx="2696170" cy="669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714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29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5143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6858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1023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12738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14452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16167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714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3429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5143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6858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8572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10287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12001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13716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>
          <a:xfrm>
            <a:off x="5948957" y="4417218"/>
            <a:ext cx="2959101" cy="491533"/>
            <a:chOff x="0" y="0"/>
            <a:chExt cx="2959100" cy="491532"/>
          </a:xfrm>
        </p:grpSpPr>
        <p:sp>
          <p:nvSpPr>
            <p:cNvPr id="2" name="Rectangle 3"/>
            <p:cNvSpPr txBox="true"/>
            <p:nvPr/>
          </p:nvSpPr>
          <p:spPr>
            <a:xfrm>
              <a:off x="26789" y="288331"/>
              <a:ext cx="2889649" cy="203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sz="7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To create a happy lifestyle enjoyed by all people through technology</a:t>
              </a:r>
            </a:p>
          </p:txBody>
        </p:sp>
        <p:sp>
          <p:nvSpPr>
            <p:cNvPr id="3" name="Rectangle 4"/>
            <p:cNvSpPr txBox="true"/>
            <p:nvPr/>
          </p:nvSpPr>
          <p:spPr>
            <a:xfrm>
              <a:off x="0" y="-1"/>
              <a:ext cx="2959101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t>用科技创造人人乐享的生活方式</a:t>
              </a:r>
            </a:p>
          </p:txBody>
        </p:sp>
      </p:grpSp>
      <p:pic>
        <p:nvPicPr>
          <p:cNvPr id="5" name="Picture 5" descr="Picture 5"/>
          <p:cNvPicPr>
            <a:picLocks noChangeAspect="true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278011" y="303015"/>
            <a:ext cx="2696170" cy="66972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ransition spd="med"/>
  <p:txStyles>
    <p:titleStyle>
      <a:lvl1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714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429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51435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685800" marR="0" indent="0" algn="ct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2381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47625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71437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952500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1190625" marR="0" indent="-238125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75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11023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12738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144526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1616710" marR="0" indent="-245110" algn="l" defTabSz="309245" rtl="0" latinLnBrk="0">
        <a:lnSpc>
          <a:spcPct val="100000"/>
        </a:lnSpc>
        <a:spcBef>
          <a:spcPts val="2200"/>
        </a:spcBef>
        <a:spcAft>
          <a:spcPts val="0"/>
        </a:spcAft>
        <a:buClrTx/>
        <a:buSzPct val="100000"/>
        <a:buFontTx/>
        <a:buChar char="•"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1pPr>
      <a:lvl2pPr marL="1714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2pPr>
      <a:lvl3pPr marL="3429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3pPr>
      <a:lvl4pPr marL="5143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4pPr>
      <a:lvl5pPr marL="6858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5pPr>
      <a:lvl6pPr marL="8572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6pPr>
      <a:lvl7pPr marL="10287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7pPr>
      <a:lvl8pPr marL="120015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8pPr>
      <a:lvl9pPr marL="1371600" marR="0" indent="0" algn="r" defTabSz="309245" rtl="0" latinLnBrk="0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Tx/>
        <a:buChar char="■"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 panose="020005030000000200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标题 3"/>
          <p:cNvSpPr txBox="true"/>
          <p:nvPr/>
        </p:nvSpPr>
        <p:spPr>
          <a:xfrm>
            <a:off x="499745" y="1753235"/>
            <a:ext cx="8190865" cy="6496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eaLnBrk="1">
              <a:lnSpc>
                <a:spcPct val="130000"/>
              </a:lnSpc>
            </a:pPr>
            <a:r>
              <a:rPr lang="zh-CN" altLang="en-US" sz="2800" spc="1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基于</a:t>
            </a:r>
            <a:r>
              <a:rPr lang="en-US" altLang="zh-CN" sz="2800" spc="1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 </a:t>
            </a:r>
            <a:r>
              <a:rPr lang="en-US" altLang="en-US" sz="2800" spc="1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Hyperledger Indy </a:t>
            </a:r>
            <a:r>
              <a:rPr lang="zh-CN" altLang="en-US" sz="2800" spc="1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的分布式数字身份</a:t>
            </a:r>
            <a:endParaRPr lang="zh-CN" altLang="en-US" sz="2800" spc="100" dirty="0">
              <a:solidFill>
                <a:srgbClr val="FFFFFF"/>
              </a:solidFill>
              <a:uFillTx/>
              <a:latin typeface="微软雅黑" panose="020B0503020204020204" charset="-122"/>
            </a:endParaRPr>
          </a:p>
        </p:txBody>
      </p:sp>
      <p:pic>
        <p:nvPicPr>
          <p:cNvPr id="5" name="Picture 7" descr="G:\2019设计工作\京交会展示内容\门头LOGO-01.png"/>
          <p:cNvPicPr>
            <a:picLocks noChangeAspect="true" noChangeArrowheads="true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975" y="-7613"/>
            <a:ext cx="4528448" cy="14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7"/>
          <p:cNvSpPr txBox="true"/>
          <p:nvPr/>
        </p:nvSpPr>
        <p:spPr>
          <a:xfrm>
            <a:off x="6019800" y="458470"/>
            <a:ext cx="2670810" cy="3473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spAutoFit/>
          </a:bodyPr>
          <a:lstStyle>
            <a:lvl1pPr defTabSz="825500">
              <a:defRPr sz="18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dist"/>
            <a:r>
              <a:rPr lang="zh-CN" altLang="en-US" sz="1600" dirty="0">
                <a:solidFill>
                  <a:schemeClr val="bg1"/>
                </a:solidFill>
                <a:sym typeface="helvetica"/>
              </a:rPr>
              <a:t>科技赋能普惠金融</a:t>
            </a:r>
            <a:endParaRPr kumimoji="0" lang="zh-CN" altLang="en-US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"/>
            </a:endParaRPr>
          </a:p>
        </p:txBody>
      </p:sp>
      <p:sp>
        <p:nvSpPr>
          <p:cNvPr id="2" name="标题 3"/>
          <p:cNvSpPr txBox="true"/>
          <p:nvPr/>
        </p:nvSpPr>
        <p:spPr>
          <a:xfrm>
            <a:off x="5638165" y="3060700"/>
            <a:ext cx="898525" cy="3975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 algn="ctr">
              <a:lnSpc>
                <a:spcPct val="150000"/>
              </a:lnSpc>
              <a:defRPr sz="4800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l" eaLnBrk="1">
              <a:lnSpc>
                <a:spcPct val="100000"/>
              </a:lnSpc>
            </a:pPr>
            <a:r>
              <a:rPr lang="en-US" altLang="en-US" sz="2000" dirty="0">
                <a:solidFill>
                  <a:srgbClr val="FFFFFF"/>
                </a:solidFill>
                <a:uFillTx/>
                <a:latin typeface="微软雅黑" panose="020B0503020204020204" charset="-122"/>
              </a:rPr>
              <a:t>王  宇</a:t>
            </a:r>
            <a:endParaRPr lang="en-US" altLang="en-US" sz="1400" dirty="0">
              <a:solidFill>
                <a:srgbClr val="FFFFFF"/>
              </a:solidFill>
              <a:uFillTx/>
              <a:latin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677160" y="1690688"/>
            <a:ext cx="4124325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环境准备</a:t>
            </a: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场景说明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签发证明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第四部分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使用证明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场景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678815" y="1076008"/>
            <a:ext cx="7787005" cy="424815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小明是一个大学生，正在找工作，找工作需要学校的成绩单证明在校成绩</a:t>
            </a:r>
            <a:endParaRPr 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下载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25195" y="2499360"/>
            <a:ext cx="909320" cy="1057910"/>
          </a:xfrm>
          <a:prstGeom prst="rect">
            <a:avLst/>
          </a:prstGeom>
        </p:spPr>
      </p:pic>
      <p:sp>
        <p:nvSpPr>
          <p:cNvPr id="5" name="Rectangle 1"/>
          <p:cNvSpPr txBox="true"/>
          <p:nvPr/>
        </p:nvSpPr>
        <p:spPr>
          <a:xfrm>
            <a:off x="414655" y="1844358"/>
            <a:ext cx="170497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小明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普通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 descr="t016e3ab71eacff601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670" y="2353945"/>
            <a:ext cx="2185035" cy="1348105"/>
          </a:xfrm>
          <a:prstGeom prst="rect">
            <a:avLst/>
          </a:prstGeom>
        </p:spPr>
      </p:pic>
      <p:sp>
        <p:nvSpPr>
          <p:cNvPr id="8" name="Rectangle 1"/>
          <p:cNvSpPr txBox="true"/>
          <p:nvPr/>
        </p:nvSpPr>
        <p:spPr>
          <a:xfrm>
            <a:off x="3335655" y="1773873"/>
            <a:ext cx="170497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学校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发证方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 descr="3haoling1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2353945"/>
            <a:ext cx="2675255" cy="1123315"/>
          </a:xfrm>
          <a:prstGeom prst="rect">
            <a:avLst/>
          </a:prstGeom>
        </p:spPr>
      </p:pic>
      <p:sp>
        <p:nvSpPr>
          <p:cNvPr id="11" name="Rectangle 1"/>
          <p:cNvSpPr txBox="true"/>
          <p:nvPr/>
        </p:nvSpPr>
        <p:spPr>
          <a:xfrm>
            <a:off x="6609080" y="1773873"/>
            <a:ext cx="170497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企业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-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验证方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减号 12"/>
          <p:cNvSpPr/>
          <p:nvPr/>
        </p:nvSpPr>
        <p:spPr>
          <a:xfrm>
            <a:off x="556260" y="4153535"/>
            <a:ext cx="7379970" cy="549910"/>
          </a:xfrm>
          <a:prstGeom prst="mathMinus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false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Rectangle 1"/>
          <p:cNvSpPr txBox="true"/>
          <p:nvPr/>
        </p:nvSpPr>
        <p:spPr>
          <a:xfrm>
            <a:off x="3429635" y="4618038"/>
            <a:ext cx="170497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区块链节点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791970" y="3696970"/>
            <a:ext cx="648970" cy="45656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接箭头连接符 15"/>
          <p:cNvCxnSpPr/>
          <p:nvPr/>
        </p:nvCxnSpPr>
        <p:spPr>
          <a:xfrm>
            <a:off x="4282440" y="3886835"/>
            <a:ext cx="0" cy="26670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接箭头连接符 16"/>
          <p:cNvCxnSpPr/>
          <p:nvPr/>
        </p:nvCxnSpPr>
        <p:spPr>
          <a:xfrm flipH="true">
            <a:off x="6194425" y="3724910"/>
            <a:ext cx="670560" cy="42862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同侧圆角矩形 18"/>
          <p:cNvSpPr/>
          <p:nvPr/>
        </p:nvSpPr>
        <p:spPr>
          <a:xfrm>
            <a:off x="6666230" y="1891665"/>
            <a:ext cx="1546225" cy="2122170"/>
          </a:xfrm>
          <a:prstGeom prst="round2Same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false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333121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</a:rPr>
              <a:t>Indy </a:t>
            </a:r>
            <a:r>
              <a:rPr lang="zh-CN" altLang="en-US" dirty="0">
                <a:solidFill>
                  <a:schemeClr val="tx1"/>
                </a:solidFill>
              </a:rPr>
              <a:t>的权限控制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2244090" y="1094740"/>
            <a:ext cx="4944110" cy="424815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新的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DID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加入需要已经在节点上的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DID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授权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云形 1"/>
          <p:cNvSpPr/>
          <p:nvPr/>
        </p:nvSpPr>
        <p:spPr>
          <a:xfrm>
            <a:off x="878840" y="1814195"/>
            <a:ext cx="2596515" cy="1750060"/>
          </a:xfrm>
          <a:prstGeom prst="cloud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false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Rectangle 1"/>
          <p:cNvSpPr txBox="true"/>
          <p:nvPr/>
        </p:nvSpPr>
        <p:spPr>
          <a:xfrm>
            <a:off x="1211580" y="2051050"/>
            <a:ext cx="1409065" cy="1071245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Ste</a:t>
            </a:r>
            <a:r>
              <a:rPr lang="en-US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ward1</a:t>
            </a:r>
            <a:endParaRPr lang="en-US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Steward2</a:t>
            </a:r>
            <a:endParaRPr lang="en-US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Steward3</a:t>
            </a:r>
            <a:endParaRPr lang="en-US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Steward4</a:t>
            </a:r>
            <a:endParaRPr lang="en-US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Rectangle 1"/>
          <p:cNvSpPr txBox="true"/>
          <p:nvPr/>
        </p:nvSpPr>
        <p:spPr>
          <a:xfrm>
            <a:off x="2412365" y="3680460"/>
            <a:ext cx="3876675" cy="1329690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默认有四个种子：</a:t>
            </a: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000000000000000000000000Steward1</a:t>
            </a: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000000000000000000000000Steward2</a:t>
            </a: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000000000000000000000000Steward3</a:t>
            </a: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000000000000000000000000Steward4</a:t>
            </a:r>
            <a:endParaRPr 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Rectangle 1"/>
          <p:cNvSpPr txBox="true"/>
          <p:nvPr/>
        </p:nvSpPr>
        <p:spPr>
          <a:xfrm>
            <a:off x="6607810" y="2783205"/>
            <a:ext cx="1662430" cy="339090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本地生成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DID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true" flipV="true">
            <a:off x="3781425" y="2585085"/>
            <a:ext cx="2286000" cy="27495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 1"/>
          <p:cNvSpPr txBox="true"/>
          <p:nvPr/>
        </p:nvSpPr>
        <p:spPr>
          <a:xfrm>
            <a:off x="3983990" y="1755775"/>
            <a:ext cx="2146935" cy="339090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Ste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ward1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授权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did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 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Rectangle 1"/>
          <p:cNvSpPr txBox="true"/>
          <p:nvPr/>
        </p:nvSpPr>
        <p:spPr>
          <a:xfrm>
            <a:off x="2201545" y="2050733"/>
            <a:ext cx="1017905" cy="640715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did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did-2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true">
            <a:off x="3717925" y="2165350"/>
            <a:ext cx="2413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tangle 1"/>
          <p:cNvSpPr txBox="true"/>
          <p:nvPr/>
        </p:nvSpPr>
        <p:spPr>
          <a:xfrm>
            <a:off x="4142105" y="2317750"/>
            <a:ext cx="2146935" cy="339090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did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-1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授权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did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-2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5" name="直接箭头连接符 24"/>
          <p:cNvCxnSpPr/>
          <p:nvPr/>
        </p:nvCxnSpPr>
        <p:spPr>
          <a:xfrm flipH="true" flipV="true">
            <a:off x="3717925" y="3237865"/>
            <a:ext cx="2503805" cy="22161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Rectangle 1"/>
          <p:cNvSpPr txBox="true"/>
          <p:nvPr/>
        </p:nvSpPr>
        <p:spPr>
          <a:xfrm>
            <a:off x="4074795" y="2948305"/>
            <a:ext cx="2146935" cy="339090"/>
          </a:xfrm>
          <a:prstGeom prst="rect">
            <a:avLst/>
          </a:prstGeom>
          <a:ln w="12700">
            <a:noFill/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did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-3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授权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did</a:t>
            </a: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-4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7" name="乘号 26"/>
          <p:cNvSpPr/>
          <p:nvPr/>
        </p:nvSpPr>
        <p:spPr>
          <a:xfrm>
            <a:off x="3887470" y="2860040"/>
            <a:ext cx="415925" cy="781685"/>
          </a:xfrm>
          <a:prstGeom prst="mathMultiply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vertOverflow="overflow" horzOverflow="overflow" vert="horz" wrap="square" lIns="50800" tIns="50800" rIns="50800" bIns="50800" numCol="1" spcCol="38100" rtlCol="0" anchor="ctr" forceAA="false">
            <a:spAutoFit/>
          </a:bodyPr>
          <a:p>
            <a:pPr marL="0" marR="0" indent="0" algn="l" defTabSz="30924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423545"/>
            <a:ext cx="7697470" cy="4533265"/>
          </a:xfrm>
          <a:prstGeom prst="rect">
            <a:avLst/>
          </a:prstGeom>
        </p:spPr>
      </p:pic>
      <p:sp>
        <p:nvSpPr>
          <p:cNvPr id="161" name="矩形 21"/>
          <p:cNvSpPr txBox="true"/>
          <p:nvPr/>
        </p:nvSpPr>
        <p:spPr>
          <a:xfrm>
            <a:off x="556260" y="292735"/>
            <a:ext cx="333121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场景分析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1"/>
          <p:cNvSpPr txBox="true"/>
          <p:nvPr/>
        </p:nvSpPr>
        <p:spPr>
          <a:xfrm>
            <a:off x="6583045" y="3259773"/>
            <a:ext cx="2137410" cy="640715"/>
          </a:xfrm>
          <a:prstGeom prst="rect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 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验证方只需要验证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* 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验证可以离线完成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28721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创建钱包和</a:t>
            </a:r>
            <a:r>
              <a:rPr lang="en-US" altLang="zh-CN" dirty="0">
                <a:solidFill>
                  <a:schemeClr val="tx1"/>
                </a:solidFill>
              </a:rPr>
              <a:t> DID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5940425" y="1912938"/>
            <a:ext cx="2270125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用户和发证方同理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" y="969645"/>
            <a:ext cx="4791075" cy="26193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" y="3702685"/>
            <a:ext cx="5796915" cy="12668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287210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授权</a:t>
            </a:r>
            <a:r>
              <a:rPr lang="en-US" altLang="zh-CN" dirty="0">
                <a:solidFill>
                  <a:schemeClr val="tx1"/>
                </a:solidFill>
              </a:rPr>
              <a:t> DID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6501130" y="2359660"/>
            <a:ext cx="2382520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发证方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</a:t>
            </a:r>
            <a:r>
              <a:rPr lang="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ool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同理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967740"/>
            <a:ext cx="5570855" cy="378904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677160" y="1690688"/>
            <a:ext cx="4124325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环境准备</a:t>
            </a: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场景说明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签发证明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第四部分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使用证明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356362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一张证明经历的变化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906145" y="3181350"/>
            <a:ext cx="7545070" cy="175958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schema		   	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数据结构，定义包含哪些字段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 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发证方生成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define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   	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证明的定义，包括使用的签名算法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发证方生成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offer			   	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提供给用户填的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	 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用户使用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cre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dential     	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发证方已经签发的证明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 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用户储存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pre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sentation 	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用户用于展示的证明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 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用户生成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45" y="989330"/>
            <a:ext cx="7545070" cy="200787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设计字段，创建</a:t>
            </a:r>
            <a:r>
              <a:rPr lang="en-US" altLang="zh-CN" dirty="0">
                <a:solidFill>
                  <a:schemeClr val="tx1"/>
                </a:solidFill>
              </a:rPr>
              <a:t> schema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6807835" y="2199005"/>
            <a:ext cx="2127885" cy="124333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这里定义了三个字段：</a:t>
            </a:r>
            <a:endParaRPr 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 name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- age</a:t>
            </a:r>
            <a:endParaRPr lang="en-US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   -score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 	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99720" y="1049020"/>
            <a:ext cx="6611620" cy="377571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57200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查询</a:t>
            </a:r>
            <a:r>
              <a:rPr lang="en-US" altLang="zh-CN" dirty="0">
                <a:solidFill>
                  <a:schemeClr val="tx1"/>
                </a:solidFill>
              </a:rPr>
              <a:t> schema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2172970" y="4138930"/>
            <a:ext cx="438467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过渡操作，从节点查出刚才创建的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schema 	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1184910"/>
            <a:ext cx="6866890" cy="264604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1210310" y="1676400"/>
            <a:ext cx="6906260" cy="19742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为什么要进行这次分享？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、同步一个信息，利用相关的开源项目，我们已经能够支持数字身份认证相关的能力（先用起来）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从实际代码的流程上更加明确数字身份认证的相关操作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核心问题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3075" y="866775"/>
            <a:ext cx="8197215" cy="41052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创建</a:t>
            </a:r>
            <a:r>
              <a:rPr lang="zh-CN" dirty="0">
                <a:solidFill>
                  <a:schemeClr val="tx1"/>
                </a:solidFill>
              </a:rPr>
              <a:t>证明的定义（</a:t>
            </a:r>
            <a:r>
              <a:rPr lang="en-US" altLang="zh-CN" dirty="0">
                <a:solidFill>
                  <a:schemeClr val="tx1"/>
                </a:solidFill>
              </a:rPr>
              <a:t>define</a:t>
            </a:r>
            <a:r>
              <a:rPr lang="zh-CN" dirty="0">
                <a:solidFill>
                  <a:schemeClr val="tx1"/>
                </a:solidFill>
              </a:rPr>
              <a:t>）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6350000" y="2549208"/>
            <a:ext cx="2127885" cy="640715"/>
          </a:xfrm>
          <a:prstGeom prst="rec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证明的结构包含签名算法的定义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	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从</a:t>
            </a:r>
            <a:r>
              <a:rPr lang="en-US" altLang="zh-CN" dirty="0">
                <a:solidFill>
                  <a:schemeClr val="tx1"/>
                </a:solidFill>
              </a:rPr>
              <a:t> define </a:t>
            </a:r>
            <a:r>
              <a:rPr lang="zh-CN" dirty="0">
                <a:solidFill>
                  <a:schemeClr val="tx1"/>
                </a:solidFill>
              </a:rPr>
              <a:t>生成</a:t>
            </a:r>
            <a:r>
              <a:rPr lang="en-US" altLang="zh-CN" dirty="0">
                <a:solidFill>
                  <a:schemeClr val="tx1"/>
                </a:solidFill>
              </a:rPr>
              <a:t> offer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2044700" y="3632835"/>
            <a:ext cx="5055235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用户将使用这里生成的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offer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进行后续操作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70585" y="1562100"/>
            <a:ext cx="7226300" cy="130556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用户填写申请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813435"/>
            <a:ext cx="7867650" cy="420560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3" name="Rectangle 1"/>
          <p:cNvSpPr txBox="true"/>
          <p:nvPr/>
        </p:nvSpPr>
        <p:spPr>
          <a:xfrm>
            <a:off x="5990590" y="2975610"/>
            <a:ext cx="2423795" cy="339090"/>
          </a:xfrm>
          <a:prstGeom prst="rect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用户密钥用来判断所有权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签发、保存证明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89380" y="925195"/>
            <a:ext cx="6364605" cy="40513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677160" y="1690688"/>
            <a:ext cx="4124325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环境准备</a:t>
            </a: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场景说明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 签发证明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第四部分    使用证明</a:t>
            </a:r>
            <a:endParaRPr lang="en-US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5910" y="54610"/>
            <a:ext cx="4898390" cy="5034280"/>
          </a:xfrm>
          <a:prstGeom prst="rect">
            <a:avLst/>
          </a:prstGeom>
        </p:spPr>
      </p:pic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验证方发布要求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 txBox="true"/>
          <p:nvPr/>
        </p:nvSpPr>
        <p:spPr>
          <a:xfrm>
            <a:off x="1014730" y="2036445"/>
            <a:ext cx="2777490" cy="107061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例如，企业要求：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年龄大于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18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分数高于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90 	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用户从钱包中查找证明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16915" y="1078865"/>
            <a:ext cx="7894955" cy="3526155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725995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用户使用证明生成展示（</a:t>
            </a:r>
            <a:r>
              <a:rPr lang="en-US" altLang="zh-CN" dirty="0">
                <a:solidFill>
                  <a:schemeClr val="tx1"/>
                </a:solidFill>
              </a:rPr>
              <a:t>presentation</a:t>
            </a:r>
            <a:r>
              <a:rPr lang="zh-CN" dirty="0">
                <a:solidFill>
                  <a:schemeClr val="tx1"/>
                </a:solidFill>
              </a:rPr>
              <a:t>）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" name="Rectangle 1"/>
          <p:cNvSpPr txBox="true"/>
          <p:nvPr/>
        </p:nvSpPr>
        <p:spPr>
          <a:xfrm>
            <a:off x="2130425" y="2279015"/>
            <a:ext cx="5019675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可以结合多个证明生成展示（代码下一页）</a:t>
            </a: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用户使用证明生成展示</a:t>
            </a:r>
            <a:endParaRPr lang="zh-CN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98425"/>
            <a:ext cx="7184390" cy="48621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验证方验证</a:t>
            </a:r>
            <a:r>
              <a:rPr lang="en-US" altLang="zh-CN" dirty="0">
                <a:solidFill>
                  <a:schemeClr val="tx1"/>
                </a:solidFill>
              </a:rPr>
              <a:t> presentation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3620770" y="4076065"/>
            <a:ext cx="190182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验证是离线的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1271270"/>
            <a:ext cx="5934075" cy="24384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455930" y="1109980"/>
            <a:ext cx="8232140" cy="35236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Hy</a:t>
            </a: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perledeger Indy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RBFT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共识，交易使用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Merkle Tree</a:t>
            </a: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的数据结构，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State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Merkle Patrical Tree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Rocks</a:t>
            </a: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DB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等区块链系统常见的技术维护。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但是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Indy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没有块信息（块高度、块哈希）、交易信息（交易哈希）等常用于可视化的内容和接口。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遗留问题：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1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Indy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的节点算区块链吗？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288290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		2.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、什么样的系统和软件算是区块链？分界线是什么？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遗留问题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另外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1768475" y="4429125"/>
            <a:ext cx="5606415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连接池、钱包等数据都储存在本地，其他客户端无法获取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60" y="987425"/>
            <a:ext cx="8242300" cy="331025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260" y="292735"/>
            <a:ext cx="4494530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dirty="0">
                <a:solidFill>
                  <a:schemeClr val="tx1"/>
                </a:solidFill>
              </a:rPr>
              <a:t>回顾</a:t>
            </a:r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2039620" y="4429125"/>
            <a:ext cx="4519930" cy="38227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回顾一下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W3C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的规范中特别经典的这张图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 descr="image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995680"/>
            <a:ext cx="7918450" cy="3251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5265" y="2027555"/>
            <a:ext cx="3723005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E6003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800" b="1" dirty="0">
                <a:solidFill>
                  <a:schemeClr val="bg1"/>
                </a:solidFill>
                <a:sym typeface="+mn-ea"/>
              </a:rPr>
              <a:t>感谢聆听    敬请指正</a:t>
            </a:r>
            <a:endParaRPr lang="en-US" altLang="zh-CN" sz="28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sym typeface="+mn-ea"/>
              </a:rPr>
              <a:t>相关项目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705" y="1003300"/>
            <a:ext cx="6667500" cy="37509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2677160" y="1690688"/>
            <a:ext cx="4124325" cy="1761490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环境准备</a:t>
            </a: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场景说明</a:t>
            </a:r>
            <a:endParaRPr 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签发证明</a:t>
            </a:r>
            <a:endParaRPr lang="en-US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88290">
              <a:lnSpc>
                <a:spcPct val="14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第四部分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使用证明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目录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启动节点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" y="1126490"/>
            <a:ext cx="8209915" cy="2489200"/>
          </a:xfrm>
          <a:prstGeom prst="rect">
            <a:avLst/>
          </a:prstGeom>
        </p:spPr>
      </p:pic>
      <p:sp>
        <p:nvSpPr>
          <p:cNvPr id="9" name="Rectangle 1"/>
          <p:cNvSpPr txBox="true"/>
          <p:nvPr/>
        </p:nvSpPr>
        <p:spPr>
          <a:xfrm>
            <a:off x="3171825" y="4042410"/>
            <a:ext cx="2385060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反正是启动起来了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6429375" y="2458085"/>
            <a:ext cx="1972945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用来连接节点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260" y="292735"/>
            <a:ext cx="4888865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节点配置（自动生成）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935355"/>
            <a:ext cx="5354955" cy="39814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"/>
          <p:cNvSpPr txBox="true"/>
          <p:nvPr/>
        </p:nvSpPr>
        <p:spPr>
          <a:xfrm>
            <a:off x="901700" y="1346835"/>
            <a:ext cx="2313940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/>
          <a:p>
            <a:pPr indent="288290">
              <a:lnSpc>
                <a:spcPct val="14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SDK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支持的语言：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客户端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35075" y="1932940"/>
            <a:ext cx="1647190" cy="2526030"/>
          </a:xfrm>
          <a:prstGeom prst="rect">
            <a:avLst/>
          </a:prstGeom>
        </p:spPr>
      </p:pic>
      <p:sp>
        <p:nvSpPr>
          <p:cNvPr id="9" name="Rectangle 1"/>
          <p:cNvSpPr txBox="true"/>
          <p:nvPr/>
        </p:nvSpPr>
        <p:spPr>
          <a:xfrm>
            <a:off x="4196715" y="2358708"/>
            <a:ext cx="2884805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后面用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Python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做示例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矩形 21"/>
          <p:cNvSpPr txBox="true"/>
          <p:nvPr/>
        </p:nvSpPr>
        <p:spPr>
          <a:xfrm>
            <a:off x="556145" y="292750"/>
            <a:ext cx="2068643" cy="5207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 sz="2800" b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建立连接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Rectangle 1"/>
          <p:cNvSpPr txBox="true"/>
          <p:nvPr/>
        </p:nvSpPr>
        <p:spPr>
          <a:xfrm>
            <a:off x="2377440" y="4082415"/>
            <a:ext cx="4020820" cy="424815"/>
          </a:xfrm>
          <a:prstGeom prst="rect">
            <a:avLst/>
          </a:prstGeo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p>
            <a:pPr indent="288290">
              <a:lnSpc>
                <a:spcPct val="140000"/>
              </a:lnSpc>
            </a:pPr>
            <a:r>
              <a:rPr 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config.txn</a:t>
            </a:r>
            <a:r>
              <a:rPr lang="en-US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是节点配置文件的路径</a:t>
            </a:r>
            <a:endParaRPr lang="zh-CN" altLang="en-US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0715" y="1050290"/>
            <a:ext cx="8004810" cy="27203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- 3_标题与副标题">
  <a:themeElements>
    <a:clrScheme name="1_Default - 3_标题与副标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1_Default - 3_标题与副标题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1_Default - 3_标题与副标题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30924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1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</Words>
  <Application>WPS 演示</Application>
  <PresentationFormat>全屏显示(16:9)</PresentationFormat>
  <Paragraphs>183</Paragraphs>
  <Slides>32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宋体</vt:lpstr>
      <vt:lpstr>Wingdings</vt:lpstr>
      <vt:lpstr>helvetica</vt:lpstr>
      <vt:lpstr>微软雅黑</vt:lpstr>
      <vt:lpstr>Helvetica Neue</vt:lpstr>
      <vt:lpstr>DejaVu Math TeX Gyre</vt:lpstr>
      <vt:lpstr>宋体</vt:lpstr>
      <vt:lpstr>Arial Unicode MS</vt:lpstr>
      <vt:lpstr>文泉驿微米黑</vt:lpstr>
      <vt:lpstr>Nimbus Roman No9 L</vt:lpstr>
      <vt:lpstr>Noto Sans CJK JP Bold</vt:lpstr>
      <vt:lpstr>1_Default - 3_标题与副标题</vt:lpstr>
      <vt:lpstr>2_Default - 3_标题与副标题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</dc:creator>
  <cp:lastModifiedBy>smallyu</cp:lastModifiedBy>
  <cp:revision>1225</cp:revision>
  <dcterms:created xsi:type="dcterms:W3CDTF">2021-02-20T03:51:49Z</dcterms:created>
  <dcterms:modified xsi:type="dcterms:W3CDTF">2021-02-20T03:51:49Z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