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3"/>
    <p:sldId id="257" r:id="rId4"/>
    <p:sldId id="286" r:id="rId5"/>
    <p:sldId id="287" r:id="rId6"/>
    <p:sldId id="313" r:id="rId7"/>
    <p:sldId id="343" r:id="rId8"/>
    <p:sldId id="344" r:id="rId9"/>
    <p:sldId id="315" r:id="rId10"/>
    <p:sldId id="345" r:id="rId11"/>
    <p:sldId id="373" r:id="rId12"/>
    <p:sldId id="400" r:id="rId13"/>
    <p:sldId id="401" r:id="rId14"/>
    <p:sldId id="428" r:id="rId15"/>
    <p:sldId id="429" r:id="rId16"/>
    <p:sldId id="457" r:id="rId17"/>
    <p:sldId id="458" r:id="rId18"/>
    <p:sldId id="459" r:id="rId19"/>
    <p:sldId id="460" r:id="rId20"/>
    <p:sldId id="461" r:id="rId21"/>
    <p:sldId id="462" r:id="rId22"/>
    <p:sldId id="463" r:id="rId23"/>
    <p:sldId id="464" r:id="rId24"/>
    <p:sldId id="465" r:id="rId25"/>
    <p:sldId id="466" r:id="rId26"/>
    <p:sldId id="467" r:id="rId27"/>
    <p:sldId id="468" r:id="rId28"/>
    <p:sldId id="469" r:id="rId29"/>
    <p:sldId id="470" r:id="rId30"/>
    <p:sldId id="471" r:id="rId31"/>
    <p:sldId id="472" r:id="rId32"/>
    <p:sldId id="473" r:id="rId33"/>
    <p:sldId id="474" r:id="rId34"/>
    <p:sldId id="475" r:id="rId35"/>
    <p:sldId id="282" r:id="rId3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50615825881559"/>
          <c:y val="0.074194715888527"/>
          <c:w val="0.85810696811203"/>
          <c:h val="0.92037640246109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>
                  <a:alpha val="60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43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3900" y="1928879"/>
            <a:ext cx="109651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应对多种页面类型的爬虫程序</a:t>
            </a:r>
            <a:endParaRPr lang="zh-CN" altLang="en-US" sz="6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6076573" y="3274576"/>
            <a:ext cx="259835" cy="234958"/>
          </a:xfrm>
          <a:custGeom>
            <a:avLst/>
            <a:gdLst>
              <a:gd name="T0" fmla="*/ 52 w 94"/>
              <a:gd name="T1" fmla="*/ 0 h 85"/>
              <a:gd name="T2" fmla="*/ 45 w 94"/>
              <a:gd name="T3" fmla="*/ 7 h 85"/>
              <a:gd name="T4" fmla="*/ 75 w 94"/>
              <a:gd name="T5" fmla="*/ 37 h 85"/>
              <a:gd name="T6" fmla="*/ 0 w 94"/>
              <a:gd name="T7" fmla="*/ 37 h 85"/>
              <a:gd name="T8" fmla="*/ 0 w 94"/>
              <a:gd name="T9" fmla="*/ 47 h 85"/>
              <a:gd name="T10" fmla="*/ 75 w 94"/>
              <a:gd name="T11" fmla="*/ 47 h 85"/>
              <a:gd name="T12" fmla="*/ 45 w 94"/>
              <a:gd name="T13" fmla="*/ 78 h 85"/>
              <a:gd name="T14" fmla="*/ 52 w 94"/>
              <a:gd name="T15" fmla="*/ 85 h 85"/>
              <a:gd name="T16" fmla="*/ 94 w 94"/>
              <a:gd name="T17" fmla="*/ 42 h 85"/>
              <a:gd name="T18" fmla="*/ 52 w 94"/>
              <a:gd name="T19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" h="85">
                <a:moveTo>
                  <a:pt x="52" y="0"/>
                </a:moveTo>
                <a:lnTo>
                  <a:pt x="45" y="7"/>
                </a:lnTo>
                <a:lnTo>
                  <a:pt x="75" y="37"/>
                </a:lnTo>
                <a:lnTo>
                  <a:pt x="0" y="37"/>
                </a:lnTo>
                <a:lnTo>
                  <a:pt x="0" y="47"/>
                </a:lnTo>
                <a:lnTo>
                  <a:pt x="75" y="47"/>
                </a:lnTo>
                <a:lnTo>
                  <a:pt x="45" y="78"/>
                </a:lnTo>
                <a:lnTo>
                  <a:pt x="52" y="85"/>
                </a:lnTo>
                <a:lnTo>
                  <a:pt x="94" y="42"/>
                </a:lnTo>
                <a:lnTo>
                  <a:pt x="52" y="0"/>
                </a:lnTo>
                <a:close/>
              </a:path>
            </a:pathLst>
          </a:custGeom>
          <a:noFill/>
          <a:ln w="9525">
            <a:solidFill>
              <a:schemeClr val="bg1"/>
            </a:solidFill>
            <a:round/>
          </a:ln>
        </p:spPr>
        <p:txBody>
          <a:bodyPr vert="horz" wrap="square" lIns="80296" tIns="40148" rIns="80296" bIns="40148" numCol="1" anchor="t" anchorCtr="0" compatLnSpc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58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一、数据抓取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12945" y="404495"/>
            <a:ext cx="60058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8. HtmlUnitDriver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（带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Header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8795" y="988060"/>
            <a:ext cx="8216265" cy="56610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一、数据抓取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12945" y="404495"/>
            <a:ext cx="4392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9. HTML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改造（加异步）</a:t>
            </a:r>
            <a:endParaRPr lang="zh-CN" altLang="en-US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725" y="1520825"/>
            <a:ext cx="9205595" cy="45586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一、数据抓取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12945" y="404495"/>
            <a:ext cx="5293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10. HtmlUnitDriver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不支持</a:t>
            </a:r>
            <a:endParaRPr lang="zh-CN" altLang="en-US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605" y="1397635"/>
            <a:ext cx="10892790" cy="47942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一、数据抓取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12945" y="404495"/>
            <a:ext cx="50012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11.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框架与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引擎</a:t>
            </a:r>
            <a:endParaRPr lang="zh-CN" altLang="en-US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2767330" y="2706370"/>
            <a:ext cx="2303780" cy="2287905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1155" y="4518660"/>
            <a:ext cx="2727325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Colly</a:t>
            </a:r>
            <a:endParaRPr lang="en-US" sz="16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WebMagic</a:t>
            </a:r>
            <a:endParaRPr 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多线程、分布式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队列、自动检测网址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模块化、傻瓜式操作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51" name="图表 50"/>
          <p:cNvGraphicFramePr/>
          <p:nvPr/>
        </p:nvGraphicFramePr>
        <p:xfrm>
          <a:off x="2037715" y="2095500"/>
          <a:ext cx="3763645" cy="3509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192" name="直接连接符 191"/>
          <p:cNvCxnSpPr/>
          <p:nvPr/>
        </p:nvCxnSpPr>
        <p:spPr>
          <a:xfrm flipV="1">
            <a:off x="1089025" y="3421380"/>
            <a:ext cx="1251585" cy="152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089025" y="3436620"/>
            <a:ext cx="0" cy="9423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642485" y="4319905"/>
            <a:ext cx="166751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51155" y="2959735"/>
            <a:ext cx="1877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最外层应用框架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64325" y="4240530"/>
            <a:ext cx="17551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HtmlUnit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提供多平台适配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6309995" y="4320540"/>
            <a:ext cx="15240" cy="106616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71110" y="4378960"/>
            <a:ext cx="1251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核心能力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 rot="14880000">
            <a:off x="4728845" y="1891030"/>
            <a:ext cx="1597660" cy="2183130"/>
            <a:chOff x="7155550" y="1045716"/>
            <a:chExt cx="1286247" cy="1839400"/>
          </a:xfrm>
        </p:grpSpPr>
        <p:grpSp>
          <p:nvGrpSpPr>
            <p:cNvPr id="26" name="组合 25"/>
            <p:cNvGrpSpPr/>
            <p:nvPr/>
          </p:nvGrpSpPr>
          <p:grpSpPr>
            <a:xfrm>
              <a:off x="7155550" y="1045716"/>
              <a:ext cx="1286247" cy="1839400"/>
              <a:chOff x="7155550" y="1045716"/>
              <a:chExt cx="1286247" cy="1839400"/>
            </a:xfrm>
          </p:grpSpPr>
          <p:sp>
            <p:nvSpPr>
              <p:cNvPr id="27" name="Freeform 123"/>
              <p:cNvSpPr/>
              <p:nvPr/>
            </p:nvSpPr>
            <p:spPr bwMode="auto">
              <a:xfrm>
                <a:off x="7155550" y="1045716"/>
                <a:ext cx="1286247" cy="1839400"/>
              </a:xfrm>
              <a:custGeom>
                <a:avLst/>
                <a:gdLst>
                  <a:gd name="T0" fmla="*/ 73 w 81"/>
                  <a:gd name="T1" fmla="*/ 53 h 116"/>
                  <a:gd name="T2" fmla="*/ 40 w 81"/>
                  <a:gd name="T3" fmla="*/ 0 h 116"/>
                  <a:gd name="T4" fmla="*/ 8 w 81"/>
                  <a:gd name="T5" fmla="*/ 53 h 116"/>
                  <a:gd name="T6" fmla="*/ 5 w 81"/>
                  <a:gd name="T7" fmla="*/ 58 h 116"/>
                  <a:gd name="T8" fmla="*/ 0 w 81"/>
                  <a:gd name="T9" fmla="*/ 76 h 116"/>
                  <a:gd name="T10" fmla="*/ 40 w 81"/>
                  <a:gd name="T11" fmla="*/ 116 h 116"/>
                  <a:gd name="T12" fmla="*/ 81 w 81"/>
                  <a:gd name="T13" fmla="*/ 76 h 116"/>
                  <a:gd name="T14" fmla="*/ 76 w 81"/>
                  <a:gd name="T15" fmla="*/ 58 h 116"/>
                  <a:gd name="T16" fmla="*/ 73 w 81"/>
                  <a:gd name="T17" fmla="*/ 5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16">
                    <a:moveTo>
                      <a:pt x="73" y="53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63"/>
                      <a:pt x="0" y="70"/>
                      <a:pt x="0" y="76"/>
                    </a:cubicBezTo>
                    <a:cubicBezTo>
                      <a:pt x="0" y="98"/>
                      <a:pt x="18" y="116"/>
                      <a:pt x="40" y="116"/>
                    </a:cubicBezTo>
                    <a:cubicBezTo>
                      <a:pt x="63" y="116"/>
                      <a:pt x="81" y="98"/>
                      <a:pt x="81" y="76"/>
                    </a:cubicBezTo>
                    <a:cubicBezTo>
                      <a:pt x="81" y="70"/>
                      <a:pt x="79" y="63"/>
                      <a:pt x="76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24"/>
              <p:cNvSpPr/>
              <p:nvPr/>
            </p:nvSpPr>
            <p:spPr bwMode="auto">
              <a:xfrm>
                <a:off x="7259484" y="1217444"/>
                <a:ext cx="1079648" cy="1552827"/>
              </a:xfrm>
              <a:custGeom>
                <a:avLst/>
                <a:gdLst>
                  <a:gd name="T0" fmla="*/ 34 w 68"/>
                  <a:gd name="T1" fmla="*/ 0 h 98"/>
                  <a:gd name="T2" fmla="*/ 4 w 68"/>
                  <a:gd name="T3" fmla="*/ 49 h 98"/>
                  <a:gd name="T4" fmla="*/ 0 w 68"/>
                  <a:gd name="T5" fmla="*/ 65 h 98"/>
                  <a:gd name="T6" fmla="*/ 34 w 68"/>
                  <a:gd name="T7" fmla="*/ 98 h 98"/>
                  <a:gd name="T8" fmla="*/ 68 w 68"/>
                  <a:gd name="T9" fmla="*/ 65 h 98"/>
                  <a:gd name="T10" fmla="*/ 64 w 68"/>
                  <a:gd name="T11" fmla="*/ 49 h 98"/>
                  <a:gd name="T12" fmla="*/ 34 w 68"/>
                  <a:gd name="T1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98">
                    <a:moveTo>
                      <a:pt x="34" y="0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2" y="54"/>
                      <a:pt x="0" y="59"/>
                      <a:pt x="0" y="65"/>
                    </a:cubicBezTo>
                    <a:cubicBezTo>
                      <a:pt x="0" y="83"/>
                      <a:pt x="15" y="98"/>
                      <a:pt x="34" y="98"/>
                    </a:cubicBezTo>
                    <a:cubicBezTo>
                      <a:pt x="53" y="98"/>
                      <a:pt x="68" y="83"/>
                      <a:pt x="68" y="65"/>
                    </a:cubicBezTo>
                    <a:cubicBezTo>
                      <a:pt x="68" y="59"/>
                      <a:pt x="67" y="54"/>
                      <a:pt x="64" y="49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 rot="6780000">
              <a:off x="7246781" y="1930285"/>
              <a:ext cx="1127192" cy="519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Htmlunit</a:t>
              </a:r>
              <a:endParaRPr lang="en-US" altLang="zh-CN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Driver</a:t>
              </a:r>
              <a:endParaRPr lang="en-US" altLang="zh-CN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 rot="1980000">
            <a:off x="3606165" y="3453130"/>
            <a:ext cx="1251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Selenium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 rot="14880000">
            <a:off x="6620510" y="1381760"/>
            <a:ext cx="1197610" cy="1878330"/>
            <a:chOff x="7155550" y="1045716"/>
            <a:chExt cx="1286247" cy="1839400"/>
          </a:xfrm>
        </p:grpSpPr>
        <p:grpSp>
          <p:nvGrpSpPr>
            <p:cNvPr id="32" name="组合 31"/>
            <p:cNvGrpSpPr/>
            <p:nvPr/>
          </p:nvGrpSpPr>
          <p:grpSpPr>
            <a:xfrm>
              <a:off x="7155550" y="1045716"/>
              <a:ext cx="1286247" cy="1839400"/>
              <a:chOff x="7155550" y="1045716"/>
              <a:chExt cx="1286247" cy="1839400"/>
            </a:xfrm>
          </p:grpSpPr>
          <p:sp>
            <p:nvSpPr>
              <p:cNvPr id="33" name="Freeform 123"/>
              <p:cNvSpPr/>
              <p:nvPr/>
            </p:nvSpPr>
            <p:spPr bwMode="auto">
              <a:xfrm>
                <a:off x="7155550" y="1045716"/>
                <a:ext cx="1286247" cy="1839400"/>
              </a:xfrm>
              <a:custGeom>
                <a:avLst/>
                <a:gdLst>
                  <a:gd name="T0" fmla="*/ 73 w 81"/>
                  <a:gd name="T1" fmla="*/ 53 h 116"/>
                  <a:gd name="T2" fmla="*/ 40 w 81"/>
                  <a:gd name="T3" fmla="*/ 0 h 116"/>
                  <a:gd name="T4" fmla="*/ 8 w 81"/>
                  <a:gd name="T5" fmla="*/ 53 h 116"/>
                  <a:gd name="T6" fmla="*/ 5 w 81"/>
                  <a:gd name="T7" fmla="*/ 58 h 116"/>
                  <a:gd name="T8" fmla="*/ 0 w 81"/>
                  <a:gd name="T9" fmla="*/ 76 h 116"/>
                  <a:gd name="T10" fmla="*/ 40 w 81"/>
                  <a:gd name="T11" fmla="*/ 116 h 116"/>
                  <a:gd name="T12" fmla="*/ 81 w 81"/>
                  <a:gd name="T13" fmla="*/ 76 h 116"/>
                  <a:gd name="T14" fmla="*/ 76 w 81"/>
                  <a:gd name="T15" fmla="*/ 58 h 116"/>
                  <a:gd name="T16" fmla="*/ 73 w 81"/>
                  <a:gd name="T17" fmla="*/ 5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16">
                    <a:moveTo>
                      <a:pt x="73" y="53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63"/>
                      <a:pt x="0" y="70"/>
                      <a:pt x="0" y="76"/>
                    </a:cubicBezTo>
                    <a:cubicBezTo>
                      <a:pt x="0" y="98"/>
                      <a:pt x="18" y="116"/>
                      <a:pt x="40" y="116"/>
                    </a:cubicBezTo>
                    <a:cubicBezTo>
                      <a:pt x="63" y="116"/>
                      <a:pt x="81" y="98"/>
                      <a:pt x="81" y="76"/>
                    </a:cubicBezTo>
                    <a:cubicBezTo>
                      <a:pt x="81" y="70"/>
                      <a:pt x="79" y="63"/>
                      <a:pt x="76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124"/>
              <p:cNvSpPr/>
              <p:nvPr/>
            </p:nvSpPr>
            <p:spPr bwMode="auto">
              <a:xfrm>
                <a:off x="7259484" y="1217444"/>
                <a:ext cx="1079648" cy="1552827"/>
              </a:xfrm>
              <a:custGeom>
                <a:avLst/>
                <a:gdLst>
                  <a:gd name="T0" fmla="*/ 34 w 68"/>
                  <a:gd name="T1" fmla="*/ 0 h 98"/>
                  <a:gd name="T2" fmla="*/ 4 w 68"/>
                  <a:gd name="T3" fmla="*/ 49 h 98"/>
                  <a:gd name="T4" fmla="*/ 0 w 68"/>
                  <a:gd name="T5" fmla="*/ 65 h 98"/>
                  <a:gd name="T6" fmla="*/ 34 w 68"/>
                  <a:gd name="T7" fmla="*/ 98 h 98"/>
                  <a:gd name="T8" fmla="*/ 68 w 68"/>
                  <a:gd name="T9" fmla="*/ 65 h 98"/>
                  <a:gd name="T10" fmla="*/ 64 w 68"/>
                  <a:gd name="T11" fmla="*/ 49 h 98"/>
                  <a:gd name="T12" fmla="*/ 34 w 68"/>
                  <a:gd name="T1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98">
                    <a:moveTo>
                      <a:pt x="34" y="0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2" y="54"/>
                      <a:pt x="0" y="59"/>
                      <a:pt x="0" y="65"/>
                    </a:cubicBezTo>
                    <a:cubicBezTo>
                      <a:pt x="0" y="83"/>
                      <a:pt x="15" y="98"/>
                      <a:pt x="34" y="98"/>
                    </a:cubicBezTo>
                    <a:cubicBezTo>
                      <a:pt x="53" y="98"/>
                      <a:pt x="68" y="83"/>
                      <a:pt x="68" y="65"/>
                    </a:cubicBezTo>
                    <a:cubicBezTo>
                      <a:pt x="68" y="59"/>
                      <a:pt x="67" y="54"/>
                      <a:pt x="64" y="49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 rot="6480000">
              <a:off x="7234773" y="1960573"/>
              <a:ext cx="1127192" cy="428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Htmlunit</a:t>
              </a:r>
              <a:endParaRPr lang="en-US" altLang="zh-CN" sz="2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37" name="直接连接符 36"/>
          <p:cNvCxnSpPr/>
          <p:nvPr/>
        </p:nvCxnSpPr>
        <p:spPr>
          <a:xfrm flipV="1">
            <a:off x="6510655" y="3347085"/>
            <a:ext cx="819150" cy="1524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505450" y="5495925"/>
            <a:ext cx="149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Headless</a:t>
            </a:r>
            <a:endParaRPr 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329805" y="3362325"/>
            <a:ext cx="635" cy="7302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 rot="14880000">
            <a:off x="8133080" y="702945"/>
            <a:ext cx="1197610" cy="1878330"/>
            <a:chOff x="7155550" y="1045716"/>
            <a:chExt cx="1286247" cy="1839400"/>
          </a:xfrm>
        </p:grpSpPr>
        <p:grpSp>
          <p:nvGrpSpPr>
            <p:cNvPr id="48" name="组合 47"/>
            <p:cNvGrpSpPr/>
            <p:nvPr/>
          </p:nvGrpSpPr>
          <p:grpSpPr>
            <a:xfrm>
              <a:off x="7155550" y="1045716"/>
              <a:ext cx="1286247" cy="1839400"/>
              <a:chOff x="7155550" y="1045716"/>
              <a:chExt cx="1286247" cy="1839400"/>
            </a:xfrm>
          </p:grpSpPr>
          <p:sp>
            <p:nvSpPr>
              <p:cNvPr id="50" name="Freeform 123"/>
              <p:cNvSpPr/>
              <p:nvPr/>
            </p:nvSpPr>
            <p:spPr bwMode="auto">
              <a:xfrm>
                <a:off x="7155550" y="1045716"/>
                <a:ext cx="1286247" cy="1839400"/>
              </a:xfrm>
              <a:custGeom>
                <a:avLst/>
                <a:gdLst>
                  <a:gd name="T0" fmla="*/ 73 w 81"/>
                  <a:gd name="T1" fmla="*/ 53 h 116"/>
                  <a:gd name="T2" fmla="*/ 40 w 81"/>
                  <a:gd name="T3" fmla="*/ 0 h 116"/>
                  <a:gd name="T4" fmla="*/ 8 w 81"/>
                  <a:gd name="T5" fmla="*/ 53 h 116"/>
                  <a:gd name="T6" fmla="*/ 5 w 81"/>
                  <a:gd name="T7" fmla="*/ 58 h 116"/>
                  <a:gd name="T8" fmla="*/ 0 w 81"/>
                  <a:gd name="T9" fmla="*/ 76 h 116"/>
                  <a:gd name="T10" fmla="*/ 40 w 81"/>
                  <a:gd name="T11" fmla="*/ 116 h 116"/>
                  <a:gd name="T12" fmla="*/ 81 w 81"/>
                  <a:gd name="T13" fmla="*/ 76 h 116"/>
                  <a:gd name="T14" fmla="*/ 76 w 81"/>
                  <a:gd name="T15" fmla="*/ 58 h 116"/>
                  <a:gd name="T16" fmla="*/ 73 w 81"/>
                  <a:gd name="T17" fmla="*/ 5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16">
                    <a:moveTo>
                      <a:pt x="73" y="53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2" y="63"/>
                      <a:pt x="0" y="70"/>
                      <a:pt x="0" y="76"/>
                    </a:cubicBezTo>
                    <a:cubicBezTo>
                      <a:pt x="0" y="98"/>
                      <a:pt x="18" y="116"/>
                      <a:pt x="40" y="116"/>
                    </a:cubicBezTo>
                    <a:cubicBezTo>
                      <a:pt x="63" y="116"/>
                      <a:pt x="81" y="98"/>
                      <a:pt x="81" y="76"/>
                    </a:cubicBezTo>
                    <a:cubicBezTo>
                      <a:pt x="81" y="70"/>
                      <a:pt x="79" y="63"/>
                      <a:pt x="76" y="58"/>
                    </a:cubicBezTo>
                    <a:lnTo>
                      <a:pt x="73" y="5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Freeform 124"/>
              <p:cNvSpPr/>
              <p:nvPr/>
            </p:nvSpPr>
            <p:spPr bwMode="auto">
              <a:xfrm>
                <a:off x="7259484" y="1217444"/>
                <a:ext cx="1079648" cy="1552827"/>
              </a:xfrm>
              <a:custGeom>
                <a:avLst/>
                <a:gdLst>
                  <a:gd name="T0" fmla="*/ 34 w 68"/>
                  <a:gd name="T1" fmla="*/ 0 h 98"/>
                  <a:gd name="T2" fmla="*/ 4 w 68"/>
                  <a:gd name="T3" fmla="*/ 49 h 98"/>
                  <a:gd name="T4" fmla="*/ 0 w 68"/>
                  <a:gd name="T5" fmla="*/ 65 h 98"/>
                  <a:gd name="T6" fmla="*/ 34 w 68"/>
                  <a:gd name="T7" fmla="*/ 98 h 98"/>
                  <a:gd name="T8" fmla="*/ 68 w 68"/>
                  <a:gd name="T9" fmla="*/ 65 h 98"/>
                  <a:gd name="T10" fmla="*/ 64 w 68"/>
                  <a:gd name="T11" fmla="*/ 49 h 98"/>
                  <a:gd name="T12" fmla="*/ 34 w 68"/>
                  <a:gd name="T13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98">
                    <a:moveTo>
                      <a:pt x="34" y="0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2" y="54"/>
                      <a:pt x="0" y="59"/>
                      <a:pt x="0" y="65"/>
                    </a:cubicBezTo>
                    <a:cubicBezTo>
                      <a:pt x="0" y="83"/>
                      <a:pt x="15" y="98"/>
                      <a:pt x="34" y="98"/>
                    </a:cubicBezTo>
                    <a:cubicBezTo>
                      <a:pt x="53" y="98"/>
                      <a:pt x="68" y="83"/>
                      <a:pt x="68" y="65"/>
                    </a:cubicBezTo>
                    <a:cubicBezTo>
                      <a:pt x="68" y="59"/>
                      <a:pt x="67" y="54"/>
                      <a:pt x="64" y="49"/>
                    </a:cubicBez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 rot="6480000">
              <a:off x="7234773" y="1960573"/>
              <a:ext cx="1127192" cy="428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Rhino</a:t>
              </a:r>
              <a:endParaRPr lang="en-US" altLang="zh-CN" sz="2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cxnSp>
        <p:nvCxnSpPr>
          <p:cNvPr id="58" name="直接连接符 57"/>
          <p:cNvCxnSpPr/>
          <p:nvPr/>
        </p:nvCxnSpPr>
        <p:spPr>
          <a:xfrm>
            <a:off x="9514205" y="1848485"/>
            <a:ext cx="566420" cy="1460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0080625" y="1863090"/>
            <a:ext cx="635" cy="7302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8936355" y="2656205"/>
            <a:ext cx="2099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（犀牛）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Mozilla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开发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Java6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内置引擎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936355" y="4378960"/>
            <a:ext cx="2333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Nashorn（犀牛）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Java8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内置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10081260" y="3648710"/>
            <a:ext cx="635" cy="73025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25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  <p:bldP spid="21" grpId="0"/>
      <p:bldP spid="47" grpId="0" bldLvl="0" animBg="1"/>
      <p:bldP spid="9" grpId="0"/>
      <p:bldP spid="11" grpId="0"/>
      <p:bldP spid="14" grpId="0"/>
      <p:bldP spid="30" grpId="0"/>
      <p:bldP spid="38" grpId="0"/>
      <p:bldP spid="60" grpId="0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一、数据抓取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07005" y="2393315"/>
            <a:ext cx="67779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12. </a:t>
            </a:r>
            <a:r>
              <a:rPr 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如何解释一个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语句</a:t>
            </a:r>
            <a:endParaRPr lang="zh-CN" altLang="en-US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（如何实现一个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引擎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一、数据抓取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12945" y="404495"/>
            <a:ext cx="5293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13. </a:t>
            </a:r>
            <a:r>
              <a:rPr 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期望效果</a:t>
            </a:r>
            <a:endParaRPr lang="zh-CN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8865" y="1424940"/>
            <a:ext cx="7891780" cy="1965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15" y="5057140"/>
            <a:ext cx="2265045" cy="1560830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 rot="2640000">
            <a:off x="6723742" y="3535073"/>
            <a:ext cx="1095375" cy="1679575"/>
            <a:chOff x="3805237" y="1896600"/>
            <a:chExt cx="2195199" cy="3406583"/>
          </a:xfrm>
        </p:grpSpPr>
        <p:sp>
          <p:nvSpPr>
            <p:cNvPr id="44" name="Freeform 6"/>
            <p:cNvSpPr/>
            <p:nvPr/>
          </p:nvSpPr>
          <p:spPr bwMode="auto">
            <a:xfrm>
              <a:off x="3805237" y="1896600"/>
              <a:ext cx="2174031" cy="2174031"/>
            </a:xfrm>
            <a:custGeom>
              <a:avLst/>
              <a:gdLst>
                <a:gd name="T0" fmla="*/ 441 w 1462"/>
                <a:gd name="T1" fmla="*/ 0 h 1462"/>
                <a:gd name="T2" fmla="*/ 1323 w 1462"/>
                <a:gd name="T3" fmla="*/ 878 h 1462"/>
                <a:gd name="T4" fmla="*/ 1462 w 1462"/>
                <a:gd name="T5" fmla="*/ 740 h 1462"/>
                <a:gd name="T6" fmla="*/ 1457 w 1462"/>
                <a:gd name="T7" fmla="*/ 1094 h 1462"/>
                <a:gd name="T8" fmla="*/ 1453 w 1462"/>
                <a:gd name="T9" fmla="*/ 1449 h 1462"/>
                <a:gd name="T10" fmla="*/ 1098 w 1462"/>
                <a:gd name="T11" fmla="*/ 1457 h 1462"/>
                <a:gd name="T12" fmla="*/ 744 w 1462"/>
                <a:gd name="T13" fmla="*/ 1462 h 1462"/>
                <a:gd name="T14" fmla="*/ 882 w 1462"/>
                <a:gd name="T15" fmla="*/ 1323 h 1462"/>
                <a:gd name="T16" fmla="*/ 0 w 1462"/>
                <a:gd name="T17" fmla="*/ 445 h 1462"/>
                <a:gd name="T18" fmla="*/ 441 w 1462"/>
                <a:gd name="T19" fmla="*/ 0 h 1462"/>
                <a:gd name="connsiteX0" fmla="*/ 3016 w 10183"/>
                <a:gd name="connsiteY0" fmla="*/ 0 h 10284"/>
                <a:gd name="connsiteX1" fmla="*/ 9049 w 10183"/>
                <a:gd name="connsiteY1" fmla="*/ 6005 h 10284"/>
                <a:gd name="connsiteX2" fmla="*/ 10000 w 10183"/>
                <a:gd name="connsiteY2" fmla="*/ 5062 h 10284"/>
                <a:gd name="connsiteX3" fmla="*/ 9938 w 10183"/>
                <a:gd name="connsiteY3" fmla="*/ 9911 h 10284"/>
                <a:gd name="connsiteX4" fmla="*/ 7510 w 10183"/>
                <a:gd name="connsiteY4" fmla="*/ 9966 h 10284"/>
                <a:gd name="connsiteX5" fmla="*/ 5089 w 10183"/>
                <a:gd name="connsiteY5" fmla="*/ 10000 h 10284"/>
                <a:gd name="connsiteX6" fmla="*/ 6033 w 10183"/>
                <a:gd name="connsiteY6" fmla="*/ 9049 h 10284"/>
                <a:gd name="connsiteX7" fmla="*/ 0 w 10183"/>
                <a:gd name="connsiteY7" fmla="*/ 3044 h 10284"/>
                <a:gd name="connsiteX8" fmla="*/ 3016 w 10183"/>
                <a:gd name="connsiteY8" fmla="*/ 0 h 10284"/>
                <a:gd name="connsiteX0-1" fmla="*/ 3016 w 10356"/>
                <a:gd name="connsiteY0-2" fmla="*/ 0 h 10339"/>
                <a:gd name="connsiteX1-3" fmla="*/ 9049 w 10356"/>
                <a:gd name="connsiteY1-4" fmla="*/ 6005 h 10339"/>
                <a:gd name="connsiteX2-5" fmla="*/ 10000 w 10356"/>
                <a:gd name="connsiteY2-6" fmla="*/ 5062 h 10339"/>
                <a:gd name="connsiteX3-7" fmla="*/ 9938 w 10356"/>
                <a:gd name="connsiteY3-8" fmla="*/ 9911 h 10339"/>
                <a:gd name="connsiteX4-9" fmla="*/ 5089 w 10356"/>
                <a:gd name="connsiteY4-10" fmla="*/ 10000 h 10339"/>
                <a:gd name="connsiteX5-11" fmla="*/ 6033 w 10356"/>
                <a:gd name="connsiteY5-12" fmla="*/ 9049 h 10339"/>
                <a:gd name="connsiteX6-13" fmla="*/ 0 w 10356"/>
                <a:gd name="connsiteY6-14" fmla="*/ 3044 h 10339"/>
                <a:gd name="connsiteX7-15" fmla="*/ 3016 w 10356"/>
                <a:gd name="connsiteY7-16" fmla="*/ 0 h 10339"/>
                <a:gd name="connsiteX0-17" fmla="*/ 3016 w 10356"/>
                <a:gd name="connsiteY0-18" fmla="*/ 0 h 10000"/>
                <a:gd name="connsiteX1-19" fmla="*/ 9049 w 10356"/>
                <a:gd name="connsiteY1-20" fmla="*/ 6005 h 10000"/>
                <a:gd name="connsiteX2-21" fmla="*/ 10000 w 10356"/>
                <a:gd name="connsiteY2-22" fmla="*/ 5062 h 10000"/>
                <a:gd name="connsiteX3-23" fmla="*/ 9938 w 10356"/>
                <a:gd name="connsiteY3-24" fmla="*/ 9911 h 10000"/>
                <a:gd name="connsiteX4-25" fmla="*/ 5089 w 10356"/>
                <a:gd name="connsiteY4-26" fmla="*/ 10000 h 10000"/>
                <a:gd name="connsiteX5-27" fmla="*/ 6033 w 10356"/>
                <a:gd name="connsiteY5-28" fmla="*/ 9049 h 10000"/>
                <a:gd name="connsiteX6-29" fmla="*/ 0 w 10356"/>
                <a:gd name="connsiteY6-30" fmla="*/ 3044 h 10000"/>
                <a:gd name="connsiteX7-31" fmla="*/ 3016 w 10356"/>
                <a:gd name="connsiteY7-32" fmla="*/ 0 h 10000"/>
                <a:gd name="connsiteX0-33" fmla="*/ 3016 w 10000"/>
                <a:gd name="connsiteY0-34" fmla="*/ 0 h 10000"/>
                <a:gd name="connsiteX1-35" fmla="*/ 9049 w 10000"/>
                <a:gd name="connsiteY1-36" fmla="*/ 6005 h 10000"/>
                <a:gd name="connsiteX2-37" fmla="*/ 10000 w 10000"/>
                <a:gd name="connsiteY2-38" fmla="*/ 5062 h 10000"/>
                <a:gd name="connsiteX3-39" fmla="*/ 9938 w 10000"/>
                <a:gd name="connsiteY3-40" fmla="*/ 9911 h 10000"/>
                <a:gd name="connsiteX4-41" fmla="*/ 5089 w 10000"/>
                <a:gd name="connsiteY4-42" fmla="*/ 10000 h 10000"/>
                <a:gd name="connsiteX5-43" fmla="*/ 6033 w 10000"/>
                <a:gd name="connsiteY5-44" fmla="*/ 9049 h 10000"/>
                <a:gd name="connsiteX6-45" fmla="*/ 0 w 10000"/>
                <a:gd name="connsiteY6-46" fmla="*/ 3044 h 10000"/>
                <a:gd name="connsiteX7-47" fmla="*/ 3016 w 10000"/>
                <a:gd name="connsiteY7-48" fmla="*/ 0 h 10000"/>
                <a:gd name="connsiteX0-49" fmla="*/ 3016 w 10000"/>
                <a:gd name="connsiteY0-50" fmla="*/ 0 h 10000"/>
                <a:gd name="connsiteX1-51" fmla="*/ 9049 w 10000"/>
                <a:gd name="connsiteY1-52" fmla="*/ 6005 h 10000"/>
                <a:gd name="connsiteX2-53" fmla="*/ 10000 w 10000"/>
                <a:gd name="connsiteY2-54" fmla="*/ 5062 h 10000"/>
                <a:gd name="connsiteX3-55" fmla="*/ 9938 w 10000"/>
                <a:gd name="connsiteY3-56" fmla="*/ 9952 h 10000"/>
                <a:gd name="connsiteX4-57" fmla="*/ 5089 w 10000"/>
                <a:gd name="connsiteY4-58" fmla="*/ 10000 h 10000"/>
                <a:gd name="connsiteX5-59" fmla="*/ 6033 w 10000"/>
                <a:gd name="connsiteY5-60" fmla="*/ 9049 h 10000"/>
                <a:gd name="connsiteX6-61" fmla="*/ 0 w 10000"/>
                <a:gd name="connsiteY6-62" fmla="*/ 3044 h 10000"/>
                <a:gd name="connsiteX7-63" fmla="*/ 3016 w 10000"/>
                <a:gd name="connsiteY7-64" fmla="*/ 0 h 10000"/>
                <a:gd name="connsiteX0-65" fmla="*/ 3016 w 10000"/>
                <a:gd name="connsiteY0-66" fmla="*/ 0 h 10000"/>
                <a:gd name="connsiteX1-67" fmla="*/ 9049 w 10000"/>
                <a:gd name="connsiteY1-68" fmla="*/ 6005 h 10000"/>
                <a:gd name="connsiteX2-69" fmla="*/ 10000 w 10000"/>
                <a:gd name="connsiteY2-70" fmla="*/ 5062 h 10000"/>
                <a:gd name="connsiteX3-71" fmla="*/ 9979 w 10000"/>
                <a:gd name="connsiteY3-72" fmla="*/ 9952 h 10000"/>
                <a:gd name="connsiteX4-73" fmla="*/ 5089 w 10000"/>
                <a:gd name="connsiteY4-74" fmla="*/ 10000 h 10000"/>
                <a:gd name="connsiteX5-75" fmla="*/ 6033 w 10000"/>
                <a:gd name="connsiteY5-76" fmla="*/ 9049 h 10000"/>
                <a:gd name="connsiteX6-77" fmla="*/ 0 w 10000"/>
                <a:gd name="connsiteY6-78" fmla="*/ 3044 h 10000"/>
                <a:gd name="connsiteX7-79" fmla="*/ 3016 w 10000"/>
                <a:gd name="connsiteY7-80" fmla="*/ 0 h 10000"/>
                <a:gd name="connsiteX0-81" fmla="*/ 3016 w 10000"/>
                <a:gd name="connsiteY0-82" fmla="*/ 0 h 10000"/>
                <a:gd name="connsiteX1-83" fmla="*/ 9049 w 10000"/>
                <a:gd name="connsiteY1-84" fmla="*/ 6005 h 10000"/>
                <a:gd name="connsiteX2-85" fmla="*/ 10000 w 10000"/>
                <a:gd name="connsiteY2-86" fmla="*/ 5062 h 10000"/>
                <a:gd name="connsiteX3-87" fmla="*/ 9979 w 10000"/>
                <a:gd name="connsiteY3-88" fmla="*/ 9993 h 10000"/>
                <a:gd name="connsiteX4-89" fmla="*/ 5089 w 10000"/>
                <a:gd name="connsiteY4-90" fmla="*/ 10000 h 10000"/>
                <a:gd name="connsiteX5-91" fmla="*/ 6033 w 10000"/>
                <a:gd name="connsiteY5-92" fmla="*/ 9049 h 10000"/>
                <a:gd name="connsiteX6-93" fmla="*/ 0 w 10000"/>
                <a:gd name="connsiteY6-94" fmla="*/ 3044 h 10000"/>
                <a:gd name="connsiteX7-95" fmla="*/ 3016 w 10000"/>
                <a:gd name="connsiteY7-96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0" h="10000">
                  <a:moveTo>
                    <a:pt x="3016" y="0"/>
                  </a:moveTo>
                  <a:lnTo>
                    <a:pt x="9049" y="6005"/>
                  </a:lnTo>
                  <a:lnTo>
                    <a:pt x="10000" y="5062"/>
                  </a:lnTo>
                  <a:cubicBezTo>
                    <a:pt x="9979" y="6678"/>
                    <a:pt x="10000" y="8377"/>
                    <a:pt x="9979" y="9993"/>
                  </a:cubicBezTo>
                  <a:lnTo>
                    <a:pt x="5089" y="10000"/>
                  </a:lnTo>
                  <a:lnTo>
                    <a:pt x="6033" y="9049"/>
                  </a:lnTo>
                  <a:lnTo>
                    <a:pt x="0" y="3044"/>
                  </a:lnTo>
                  <a:lnTo>
                    <a:pt x="30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49000">
                  <a:schemeClr val="bg1">
                    <a:alpha val="25000"/>
                  </a:schemeClr>
                </a:gs>
                <a:gs pos="100000">
                  <a:schemeClr val="bg1">
                    <a:alpha val="15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outerShdw blurRad="177800" dist="101600" dir="13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 rot="2675746">
              <a:off x="5336150" y="3245066"/>
              <a:ext cx="664286" cy="2058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6945" y="2177415"/>
            <a:ext cx="153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输入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： </a:t>
            </a:r>
            <a:endParaRPr lang="en-US" altLang="zh-CN" sz="24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6945" y="5607685"/>
            <a:ext cx="153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输出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： </a:t>
            </a:r>
            <a:endParaRPr lang="en-US" altLang="zh-CN" sz="24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 rot="2640000">
            <a:off x="637267" y="3535073"/>
            <a:ext cx="1095375" cy="1679575"/>
            <a:chOff x="3805237" y="1896600"/>
            <a:chExt cx="2195199" cy="3406583"/>
          </a:xfrm>
        </p:grpSpPr>
        <p:sp>
          <p:nvSpPr>
            <p:cNvPr id="9" name="Freeform 6"/>
            <p:cNvSpPr/>
            <p:nvPr/>
          </p:nvSpPr>
          <p:spPr bwMode="auto">
            <a:xfrm>
              <a:off x="3805237" y="1896600"/>
              <a:ext cx="2174031" cy="2174031"/>
            </a:xfrm>
            <a:custGeom>
              <a:avLst/>
              <a:gdLst>
                <a:gd name="T0" fmla="*/ 441 w 1462"/>
                <a:gd name="T1" fmla="*/ 0 h 1462"/>
                <a:gd name="T2" fmla="*/ 1323 w 1462"/>
                <a:gd name="T3" fmla="*/ 878 h 1462"/>
                <a:gd name="T4" fmla="*/ 1462 w 1462"/>
                <a:gd name="T5" fmla="*/ 740 h 1462"/>
                <a:gd name="T6" fmla="*/ 1457 w 1462"/>
                <a:gd name="T7" fmla="*/ 1094 h 1462"/>
                <a:gd name="T8" fmla="*/ 1453 w 1462"/>
                <a:gd name="T9" fmla="*/ 1449 h 1462"/>
                <a:gd name="T10" fmla="*/ 1098 w 1462"/>
                <a:gd name="T11" fmla="*/ 1457 h 1462"/>
                <a:gd name="T12" fmla="*/ 744 w 1462"/>
                <a:gd name="T13" fmla="*/ 1462 h 1462"/>
                <a:gd name="T14" fmla="*/ 882 w 1462"/>
                <a:gd name="T15" fmla="*/ 1323 h 1462"/>
                <a:gd name="T16" fmla="*/ 0 w 1462"/>
                <a:gd name="T17" fmla="*/ 445 h 1462"/>
                <a:gd name="T18" fmla="*/ 441 w 1462"/>
                <a:gd name="T19" fmla="*/ 0 h 1462"/>
                <a:gd name="connsiteX0" fmla="*/ 3016 w 10183"/>
                <a:gd name="connsiteY0" fmla="*/ 0 h 10284"/>
                <a:gd name="connsiteX1" fmla="*/ 9049 w 10183"/>
                <a:gd name="connsiteY1" fmla="*/ 6005 h 10284"/>
                <a:gd name="connsiteX2" fmla="*/ 10000 w 10183"/>
                <a:gd name="connsiteY2" fmla="*/ 5062 h 10284"/>
                <a:gd name="connsiteX3" fmla="*/ 9938 w 10183"/>
                <a:gd name="connsiteY3" fmla="*/ 9911 h 10284"/>
                <a:gd name="connsiteX4" fmla="*/ 7510 w 10183"/>
                <a:gd name="connsiteY4" fmla="*/ 9966 h 10284"/>
                <a:gd name="connsiteX5" fmla="*/ 5089 w 10183"/>
                <a:gd name="connsiteY5" fmla="*/ 10000 h 10284"/>
                <a:gd name="connsiteX6" fmla="*/ 6033 w 10183"/>
                <a:gd name="connsiteY6" fmla="*/ 9049 h 10284"/>
                <a:gd name="connsiteX7" fmla="*/ 0 w 10183"/>
                <a:gd name="connsiteY7" fmla="*/ 3044 h 10284"/>
                <a:gd name="connsiteX8" fmla="*/ 3016 w 10183"/>
                <a:gd name="connsiteY8" fmla="*/ 0 h 10284"/>
                <a:gd name="connsiteX0-1" fmla="*/ 3016 w 10356"/>
                <a:gd name="connsiteY0-2" fmla="*/ 0 h 10339"/>
                <a:gd name="connsiteX1-3" fmla="*/ 9049 w 10356"/>
                <a:gd name="connsiteY1-4" fmla="*/ 6005 h 10339"/>
                <a:gd name="connsiteX2-5" fmla="*/ 10000 w 10356"/>
                <a:gd name="connsiteY2-6" fmla="*/ 5062 h 10339"/>
                <a:gd name="connsiteX3-7" fmla="*/ 9938 w 10356"/>
                <a:gd name="connsiteY3-8" fmla="*/ 9911 h 10339"/>
                <a:gd name="connsiteX4-9" fmla="*/ 5089 w 10356"/>
                <a:gd name="connsiteY4-10" fmla="*/ 10000 h 10339"/>
                <a:gd name="connsiteX5-11" fmla="*/ 6033 w 10356"/>
                <a:gd name="connsiteY5-12" fmla="*/ 9049 h 10339"/>
                <a:gd name="connsiteX6-13" fmla="*/ 0 w 10356"/>
                <a:gd name="connsiteY6-14" fmla="*/ 3044 h 10339"/>
                <a:gd name="connsiteX7-15" fmla="*/ 3016 w 10356"/>
                <a:gd name="connsiteY7-16" fmla="*/ 0 h 10339"/>
                <a:gd name="connsiteX0-17" fmla="*/ 3016 w 10356"/>
                <a:gd name="connsiteY0-18" fmla="*/ 0 h 10000"/>
                <a:gd name="connsiteX1-19" fmla="*/ 9049 w 10356"/>
                <a:gd name="connsiteY1-20" fmla="*/ 6005 h 10000"/>
                <a:gd name="connsiteX2-21" fmla="*/ 10000 w 10356"/>
                <a:gd name="connsiteY2-22" fmla="*/ 5062 h 10000"/>
                <a:gd name="connsiteX3-23" fmla="*/ 9938 w 10356"/>
                <a:gd name="connsiteY3-24" fmla="*/ 9911 h 10000"/>
                <a:gd name="connsiteX4-25" fmla="*/ 5089 w 10356"/>
                <a:gd name="connsiteY4-26" fmla="*/ 10000 h 10000"/>
                <a:gd name="connsiteX5-27" fmla="*/ 6033 w 10356"/>
                <a:gd name="connsiteY5-28" fmla="*/ 9049 h 10000"/>
                <a:gd name="connsiteX6-29" fmla="*/ 0 w 10356"/>
                <a:gd name="connsiteY6-30" fmla="*/ 3044 h 10000"/>
                <a:gd name="connsiteX7-31" fmla="*/ 3016 w 10356"/>
                <a:gd name="connsiteY7-32" fmla="*/ 0 h 10000"/>
                <a:gd name="connsiteX0-33" fmla="*/ 3016 w 10000"/>
                <a:gd name="connsiteY0-34" fmla="*/ 0 h 10000"/>
                <a:gd name="connsiteX1-35" fmla="*/ 9049 w 10000"/>
                <a:gd name="connsiteY1-36" fmla="*/ 6005 h 10000"/>
                <a:gd name="connsiteX2-37" fmla="*/ 10000 w 10000"/>
                <a:gd name="connsiteY2-38" fmla="*/ 5062 h 10000"/>
                <a:gd name="connsiteX3-39" fmla="*/ 9938 w 10000"/>
                <a:gd name="connsiteY3-40" fmla="*/ 9911 h 10000"/>
                <a:gd name="connsiteX4-41" fmla="*/ 5089 w 10000"/>
                <a:gd name="connsiteY4-42" fmla="*/ 10000 h 10000"/>
                <a:gd name="connsiteX5-43" fmla="*/ 6033 w 10000"/>
                <a:gd name="connsiteY5-44" fmla="*/ 9049 h 10000"/>
                <a:gd name="connsiteX6-45" fmla="*/ 0 w 10000"/>
                <a:gd name="connsiteY6-46" fmla="*/ 3044 h 10000"/>
                <a:gd name="connsiteX7-47" fmla="*/ 3016 w 10000"/>
                <a:gd name="connsiteY7-48" fmla="*/ 0 h 10000"/>
                <a:gd name="connsiteX0-49" fmla="*/ 3016 w 10000"/>
                <a:gd name="connsiteY0-50" fmla="*/ 0 h 10000"/>
                <a:gd name="connsiteX1-51" fmla="*/ 9049 w 10000"/>
                <a:gd name="connsiteY1-52" fmla="*/ 6005 h 10000"/>
                <a:gd name="connsiteX2-53" fmla="*/ 10000 w 10000"/>
                <a:gd name="connsiteY2-54" fmla="*/ 5062 h 10000"/>
                <a:gd name="connsiteX3-55" fmla="*/ 9938 w 10000"/>
                <a:gd name="connsiteY3-56" fmla="*/ 9952 h 10000"/>
                <a:gd name="connsiteX4-57" fmla="*/ 5089 w 10000"/>
                <a:gd name="connsiteY4-58" fmla="*/ 10000 h 10000"/>
                <a:gd name="connsiteX5-59" fmla="*/ 6033 w 10000"/>
                <a:gd name="connsiteY5-60" fmla="*/ 9049 h 10000"/>
                <a:gd name="connsiteX6-61" fmla="*/ 0 w 10000"/>
                <a:gd name="connsiteY6-62" fmla="*/ 3044 h 10000"/>
                <a:gd name="connsiteX7-63" fmla="*/ 3016 w 10000"/>
                <a:gd name="connsiteY7-64" fmla="*/ 0 h 10000"/>
                <a:gd name="connsiteX0-65" fmla="*/ 3016 w 10000"/>
                <a:gd name="connsiteY0-66" fmla="*/ 0 h 10000"/>
                <a:gd name="connsiteX1-67" fmla="*/ 9049 w 10000"/>
                <a:gd name="connsiteY1-68" fmla="*/ 6005 h 10000"/>
                <a:gd name="connsiteX2-69" fmla="*/ 10000 w 10000"/>
                <a:gd name="connsiteY2-70" fmla="*/ 5062 h 10000"/>
                <a:gd name="connsiteX3-71" fmla="*/ 9979 w 10000"/>
                <a:gd name="connsiteY3-72" fmla="*/ 9952 h 10000"/>
                <a:gd name="connsiteX4-73" fmla="*/ 5089 w 10000"/>
                <a:gd name="connsiteY4-74" fmla="*/ 10000 h 10000"/>
                <a:gd name="connsiteX5-75" fmla="*/ 6033 w 10000"/>
                <a:gd name="connsiteY5-76" fmla="*/ 9049 h 10000"/>
                <a:gd name="connsiteX6-77" fmla="*/ 0 w 10000"/>
                <a:gd name="connsiteY6-78" fmla="*/ 3044 h 10000"/>
                <a:gd name="connsiteX7-79" fmla="*/ 3016 w 10000"/>
                <a:gd name="connsiteY7-80" fmla="*/ 0 h 10000"/>
                <a:gd name="connsiteX0-81" fmla="*/ 3016 w 10000"/>
                <a:gd name="connsiteY0-82" fmla="*/ 0 h 10000"/>
                <a:gd name="connsiteX1-83" fmla="*/ 9049 w 10000"/>
                <a:gd name="connsiteY1-84" fmla="*/ 6005 h 10000"/>
                <a:gd name="connsiteX2-85" fmla="*/ 10000 w 10000"/>
                <a:gd name="connsiteY2-86" fmla="*/ 5062 h 10000"/>
                <a:gd name="connsiteX3-87" fmla="*/ 9979 w 10000"/>
                <a:gd name="connsiteY3-88" fmla="*/ 9993 h 10000"/>
                <a:gd name="connsiteX4-89" fmla="*/ 5089 w 10000"/>
                <a:gd name="connsiteY4-90" fmla="*/ 10000 h 10000"/>
                <a:gd name="connsiteX5-91" fmla="*/ 6033 w 10000"/>
                <a:gd name="connsiteY5-92" fmla="*/ 9049 h 10000"/>
                <a:gd name="connsiteX6-93" fmla="*/ 0 w 10000"/>
                <a:gd name="connsiteY6-94" fmla="*/ 3044 h 10000"/>
                <a:gd name="connsiteX7-95" fmla="*/ 3016 w 10000"/>
                <a:gd name="connsiteY7-96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0" h="10000">
                  <a:moveTo>
                    <a:pt x="3016" y="0"/>
                  </a:moveTo>
                  <a:lnTo>
                    <a:pt x="9049" y="6005"/>
                  </a:lnTo>
                  <a:lnTo>
                    <a:pt x="10000" y="5062"/>
                  </a:lnTo>
                  <a:cubicBezTo>
                    <a:pt x="9979" y="6678"/>
                    <a:pt x="10000" y="8377"/>
                    <a:pt x="9979" y="9993"/>
                  </a:cubicBezTo>
                  <a:lnTo>
                    <a:pt x="5089" y="10000"/>
                  </a:lnTo>
                  <a:lnTo>
                    <a:pt x="6033" y="9049"/>
                  </a:lnTo>
                  <a:lnTo>
                    <a:pt x="0" y="3044"/>
                  </a:lnTo>
                  <a:lnTo>
                    <a:pt x="30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49000">
                  <a:schemeClr val="bg1">
                    <a:alpha val="25000"/>
                  </a:schemeClr>
                </a:gs>
                <a:gs pos="100000">
                  <a:schemeClr val="bg1">
                    <a:alpha val="15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outerShdw blurRad="177800" dist="101600" dir="13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 rot="2675746">
              <a:off x="5336150" y="3245066"/>
              <a:ext cx="664286" cy="2058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018665" y="4185285"/>
            <a:ext cx="153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解释器处理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  <p:bldP spid="6" grpId="0"/>
      <p:bldP spid="7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一、数据抓取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12945" y="404495"/>
            <a:ext cx="5293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14.1 </a:t>
            </a:r>
            <a:r>
              <a:rPr 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词法分析</a:t>
            </a:r>
            <a:endParaRPr lang="zh-CN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0630" y="1341755"/>
            <a:ext cx="10180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document      .      getElementByDiv()       .       innerHtml       =       2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4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0630" y="1341755"/>
            <a:ext cx="1626235" cy="46101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8635" y="1341755"/>
            <a:ext cx="456565" cy="46101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983730" y="1341755"/>
            <a:ext cx="456565" cy="46101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678035" y="1341755"/>
            <a:ext cx="456565" cy="46101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14115" y="1341755"/>
            <a:ext cx="3025775" cy="46101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01915" y="1341120"/>
            <a:ext cx="1737360" cy="46101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502265" y="1341755"/>
            <a:ext cx="456565" cy="46101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1405" y="2096135"/>
            <a:ext cx="3362325" cy="447230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295" y="2096135"/>
            <a:ext cx="3187065" cy="445960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96265" y="3684905"/>
            <a:ext cx="226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将语句分解为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Token:</a:t>
            </a:r>
            <a:r>
              <a:rPr lang="zh-CN" altLang="en-US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  <p:bldP spid="6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一、数据抓取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12945" y="404495"/>
            <a:ext cx="5293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14.2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句</a:t>
            </a:r>
            <a:r>
              <a:rPr 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法解析</a:t>
            </a:r>
            <a:endParaRPr lang="zh-CN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0630" y="1341755"/>
            <a:ext cx="10180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document      .      getElementByDiv()       .       innerHtml       =       2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4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0630" y="1341755"/>
            <a:ext cx="1626235" cy="46101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48635" y="1341755"/>
            <a:ext cx="456565" cy="46101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983730" y="1341755"/>
            <a:ext cx="456565" cy="46101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678035" y="1341755"/>
            <a:ext cx="456565" cy="46101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14115" y="1341755"/>
            <a:ext cx="3025775" cy="46101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01915" y="1341120"/>
            <a:ext cx="1737360" cy="46101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502265" y="1341755"/>
            <a:ext cx="456565" cy="46101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124585" y="4067175"/>
            <a:ext cx="3565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将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Token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解析为抽象语法树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8410" y="2393315"/>
            <a:ext cx="5075555" cy="40538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  <p:bldP spid="6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一、数据抓取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12945" y="404495"/>
            <a:ext cx="5293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14.2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句</a:t>
            </a:r>
            <a:r>
              <a:rPr 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法解析 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数据结构</a:t>
            </a:r>
            <a:endParaRPr lang="zh-CN" altLang="en-US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2765" y="1131570"/>
            <a:ext cx="4831080" cy="5768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" y="1964055"/>
            <a:ext cx="4304030" cy="343789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 rot="18900000">
            <a:off x="5432787" y="3054378"/>
            <a:ext cx="1095375" cy="1679575"/>
            <a:chOff x="3805237" y="1896600"/>
            <a:chExt cx="2195199" cy="3406583"/>
          </a:xfrm>
        </p:grpSpPr>
        <p:sp>
          <p:nvSpPr>
            <p:cNvPr id="9" name="Freeform 6"/>
            <p:cNvSpPr/>
            <p:nvPr/>
          </p:nvSpPr>
          <p:spPr bwMode="auto">
            <a:xfrm>
              <a:off x="3805237" y="1896600"/>
              <a:ext cx="2174031" cy="2174031"/>
            </a:xfrm>
            <a:custGeom>
              <a:avLst/>
              <a:gdLst>
                <a:gd name="T0" fmla="*/ 441 w 1462"/>
                <a:gd name="T1" fmla="*/ 0 h 1462"/>
                <a:gd name="T2" fmla="*/ 1323 w 1462"/>
                <a:gd name="T3" fmla="*/ 878 h 1462"/>
                <a:gd name="T4" fmla="*/ 1462 w 1462"/>
                <a:gd name="T5" fmla="*/ 740 h 1462"/>
                <a:gd name="T6" fmla="*/ 1457 w 1462"/>
                <a:gd name="T7" fmla="*/ 1094 h 1462"/>
                <a:gd name="T8" fmla="*/ 1453 w 1462"/>
                <a:gd name="T9" fmla="*/ 1449 h 1462"/>
                <a:gd name="T10" fmla="*/ 1098 w 1462"/>
                <a:gd name="T11" fmla="*/ 1457 h 1462"/>
                <a:gd name="T12" fmla="*/ 744 w 1462"/>
                <a:gd name="T13" fmla="*/ 1462 h 1462"/>
                <a:gd name="T14" fmla="*/ 882 w 1462"/>
                <a:gd name="T15" fmla="*/ 1323 h 1462"/>
                <a:gd name="T16" fmla="*/ 0 w 1462"/>
                <a:gd name="T17" fmla="*/ 445 h 1462"/>
                <a:gd name="T18" fmla="*/ 441 w 1462"/>
                <a:gd name="T19" fmla="*/ 0 h 1462"/>
                <a:gd name="connsiteX0" fmla="*/ 3016 w 10183"/>
                <a:gd name="connsiteY0" fmla="*/ 0 h 10284"/>
                <a:gd name="connsiteX1" fmla="*/ 9049 w 10183"/>
                <a:gd name="connsiteY1" fmla="*/ 6005 h 10284"/>
                <a:gd name="connsiteX2" fmla="*/ 10000 w 10183"/>
                <a:gd name="connsiteY2" fmla="*/ 5062 h 10284"/>
                <a:gd name="connsiteX3" fmla="*/ 9938 w 10183"/>
                <a:gd name="connsiteY3" fmla="*/ 9911 h 10284"/>
                <a:gd name="connsiteX4" fmla="*/ 7510 w 10183"/>
                <a:gd name="connsiteY4" fmla="*/ 9966 h 10284"/>
                <a:gd name="connsiteX5" fmla="*/ 5089 w 10183"/>
                <a:gd name="connsiteY5" fmla="*/ 10000 h 10284"/>
                <a:gd name="connsiteX6" fmla="*/ 6033 w 10183"/>
                <a:gd name="connsiteY6" fmla="*/ 9049 h 10284"/>
                <a:gd name="connsiteX7" fmla="*/ 0 w 10183"/>
                <a:gd name="connsiteY7" fmla="*/ 3044 h 10284"/>
                <a:gd name="connsiteX8" fmla="*/ 3016 w 10183"/>
                <a:gd name="connsiteY8" fmla="*/ 0 h 10284"/>
                <a:gd name="connsiteX0-1" fmla="*/ 3016 w 10356"/>
                <a:gd name="connsiteY0-2" fmla="*/ 0 h 10339"/>
                <a:gd name="connsiteX1-3" fmla="*/ 9049 w 10356"/>
                <a:gd name="connsiteY1-4" fmla="*/ 6005 h 10339"/>
                <a:gd name="connsiteX2-5" fmla="*/ 10000 w 10356"/>
                <a:gd name="connsiteY2-6" fmla="*/ 5062 h 10339"/>
                <a:gd name="connsiteX3-7" fmla="*/ 9938 w 10356"/>
                <a:gd name="connsiteY3-8" fmla="*/ 9911 h 10339"/>
                <a:gd name="connsiteX4-9" fmla="*/ 5089 w 10356"/>
                <a:gd name="connsiteY4-10" fmla="*/ 10000 h 10339"/>
                <a:gd name="connsiteX5-11" fmla="*/ 6033 w 10356"/>
                <a:gd name="connsiteY5-12" fmla="*/ 9049 h 10339"/>
                <a:gd name="connsiteX6-13" fmla="*/ 0 w 10356"/>
                <a:gd name="connsiteY6-14" fmla="*/ 3044 h 10339"/>
                <a:gd name="connsiteX7-15" fmla="*/ 3016 w 10356"/>
                <a:gd name="connsiteY7-16" fmla="*/ 0 h 10339"/>
                <a:gd name="connsiteX0-17" fmla="*/ 3016 w 10356"/>
                <a:gd name="connsiteY0-18" fmla="*/ 0 h 10000"/>
                <a:gd name="connsiteX1-19" fmla="*/ 9049 w 10356"/>
                <a:gd name="connsiteY1-20" fmla="*/ 6005 h 10000"/>
                <a:gd name="connsiteX2-21" fmla="*/ 10000 w 10356"/>
                <a:gd name="connsiteY2-22" fmla="*/ 5062 h 10000"/>
                <a:gd name="connsiteX3-23" fmla="*/ 9938 w 10356"/>
                <a:gd name="connsiteY3-24" fmla="*/ 9911 h 10000"/>
                <a:gd name="connsiteX4-25" fmla="*/ 5089 w 10356"/>
                <a:gd name="connsiteY4-26" fmla="*/ 10000 h 10000"/>
                <a:gd name="connsiteX5-27" fmla="*/ 6033 w 10356"/>
                <a:gd name="connsiteY5-28" fmla="*/ 9049 h 10000"/>
                <a:gd name="connsiteX6-29" fmla="*/ 0 w 10356"/>
                <a:gd name="connsiteY6-30" fmla="*/ 3044 h 10000"/>
                <a:gd name="connsiteX7-31" fmla="*/ 3016 w 10356"/>
                <a:gd name="connsiteY7-32" fmla="*/ 0 h 10000"/>
                <a:gd name="connsiteX0-33" fmla="*/ 3016 w 10000"/>
                <a:gd name="connsiteY0-34" fmla="*/ 0 h 10000"/>
                <a:gd name="connsiteX1-35" fmla="*/ 9049 w 10000"/>
                <a:gd name="connsiteY1-36" fmla="*/ 6005 h 10000"/>
                <a:gd name="connsiteX2-37" fmla="*/ 10000 w 10000"/>
                <a:gd name="connsiteY2-38" fmla="*/ 5062 h 10000"/>
                <a:gd name="connsiteX3-39" fmla="*/ 9938 w 10000"/>
                <a:gd name="connsiteY3-40" fmla="*/ 9911 h 10000"/>
                <a:gd name="connsiteX4-41" fmla="*/ 5089 w 10000"/>
                <a:gd name="connsiteY4-42" fmla="*/ 10000 h 10000"/>
                <a:gd name="connsiteX5-43" fmla="*/ 6033 w 10000"/>
                <a:gd name="connsiteY5-44" fmla="*/ 9049 h 10000"/>
                <a:gd name="connsiteX6-45" fmla="*/ 0 w 10000"/>
                <a:gd name="connsiteY6-46" fmla="*/ 3044 h 10000"/>
                <a:gd name="connsiteX7-47" fmla="*/ 3016 w 10000"/>
                <a:gd name="connsiteY7-48" fmla="*/ 0 h 10000"/>
                <a:gd name="connsiteX0-49" fmla="*/ 3016 w 10000"/>
                <a:gd name="connsiteY0-50" fmla="*/ 0 h 10000"/>
                <a:gd name="connsiteX1-51" fmla="*/ 9049 w 10000"/>
                <a:gd name="connsiteY1-52" fmla="*/ 6005 h 10000"/>
                <a:gd name="connsiteX2-53" fmla="*/ 10000 w 10000"/>
                <a:gd name="connsiteY2-54" fmla="*/ 5062 h 10000"/>
                <a:gd name="connsiteX3-55" fmla="*/ 9938 w 10000"/>
                <a:gd name="connsiteY3-56" fmla="*/ 9952 h 10000"/>
                <a:gd name="connsiteX4-57" fmla="*/ 5089 w 10000"/>
                <a:gd name="connsiteY4-58" fmla="*/ 10000 h 10000"/>
                <a:gd name="connsiteX5-59" fmla="*/ 6033 w 10000"/>
                <a:gd name="connsiteY5-60" fmla="*/ 9049 h 10000"/>
                <a:gd name="connsiteX6-61" fmla="*/ 0 w 10000"/>
                <a:gd name="connsiteY6-62" fmla="*/ 3044 h 10000"/>
                <a:gd name="connsiteX7-63" fmla="*/ 3016 w 10000"/>
                <a:gd name="connsiteY7-64" fmla="*/ 0 h 10000"/>
                <a:gd name="connsiteX0-65" fmla="*/ 3016 w 10000"/>
                <a:gd name="connsiteY0-66" fmla="*/ 0 h 10000"/>
                <a:gd name="connsiteX1-67" fmla="*/ 9049 w 10000"/>
                <a:gd name="connsiteY1-68" fmla="*/ 6005 h 10000"/>
                <a:gd name="connsiteX2-69" fmla="*/ 10000 w 10000"/>
                <a:gd name="connsiteY2-70" fmla="*/ 5062 h 10000"/>
                <a:gd name="connsiteX3-71" fmla="*/ 9979 w 10000"/>
                <a:gd name="connsiteY3-72" fmla="*/ 9952 h 10000"/>
                <a:gd name="connsiteX4-73" fmla="*/ 5089 w 10000"/>
                <a:gd name="connsiteY4-74" fmla="*/ 10000 h 10000"/>
                <a:gd name="connsiteX5-75" fmla="*/ 6033 w 10000"/>
                <a:gd name="connsiteY5-76" fmla="*/ 9049 h 10000"/>
                <a:gd name="connsiteX6-77" fmla="*/ 0 w 10000"/>
                <a:gd name="connsiteY6-78" fmla="*/ 3044 h 10000"/>
                <a:gd name="connsiteX7-79" fmla="*/ 3016 w 10000"/>
                <a:gd name="connsiteY7-80" fmla="*/ 0 h 10000"/>
                <a:gd name="connsiteX0-81" fmla="*/ 3016 w 10000"/>
                <a:gd name="connsiteY0-82" fmla="*/ 0 h 10000"/>
                <a:gd name="connsiteX1-83" fmla="*/ 9049 w 10000"/>
                <a:gd name="connsiteY1-84" fmla="*/ 6005 h 10000"/>
                <a:gd name="connsiteX2-85" fmla="*/ 10000 w 10000"/>
                <a:gd name="connsiteY2-86" fmla="*/ 5062 h 10000"/>
                <a:gd name="connsiteX3-87" fmla="*/ 9979 w 10000"/>
                <a:gd name="connsiteY3-88" fmla="*/ 9993 h 10000"/>
                <a:gd name="connsiteX4-89" fmla="*/ 5089 w 10000"/>
                <a:gd name="connsiteY4-90" fmla="*/ 10000 h 10000"/>
                <a:gd name="connsiteX5-91" fmla="*/ 6033 w 10000"/>
                <a:gd name="connsiteY5-92" fmla="*/ 9049 h 10000"/>
                <a:gd name="connsiteX6-93" fmla="*/ 0 w 10000"/>
                <a:gd name="connsiteY6-94" fmla="*/ 3044 h 10000"/>
                <a:gd name="connsiteX7-95" fmla="*/ 3016 w 10000"/>
                <a:gd name="connsiteY7-96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0" h="10000">
                  <a:moveTo>
                    <a:pt x="3016" y="0"/>
                  </a:moveTo>
                  <a:lnTo>
                    <a:pt x="9049" y="6005"/>
                  </a:lnTo>
                  <a:lnTo>
                    <a:pt x="10000" y="5062"/>
                  </a:lnTo>
                  <a:cubicBezTo>
                    <a:pt x="9979" y="6678"/>
                    <a:pt x="10000" y="8377"/>
                    <a:pt x="9979" y="9993"/>
                  </a:cubicBezTo>
                  <a:lnTo>
                    <a:pt x="5089" y="10000"/>
                  </a:lnTo>
                  <a:lnTo>
                    <a:pt x="6033" y="9049"/>
                  </a:lnTo>
                  <a:lnTo>
                    <a:pt x="0" y="3044"/>
                  </a:lnTo>
                  <a:lnTo>
                    <a:pt x="30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49000">
                  <a:schemeClr val="bg1">
                    <a:alpha val="25000"/>
                  </a:schemeClr>
                </a:gs>
                <a:gs pos="100000">
                  <a:schemeClr val="bg1">
                    <a:alpha val="15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outerShdw blurRad="177800" dist="101600" dir="13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 rot="2675746">
              <a:off x="5336150" y="3245066"/>
              <a:ext cx="664286" cy="2058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一、数据抓取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12945" y="404495"/>
            <a:ext cx="5293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14.3 </a:t>
            </a:r>
            <a:r>
              <a:rPr 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编译与运行</a:t>
            </a:r>
            <a:endParaRPr lang="zh-CN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226945" y="1550035"/>
            <a:ext cx="3565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生成字节码</a:t>
            </a:r>
            <a:endParaRPr lang="zh-CN" sz="24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75660" y="2096135"/>
            <a:ext cx="54406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将抽象语法树转为JavaScript引擎可以执行的二进制代码。目前，还没有统一的JavaScript字节码的格式标准</a:t>
            </a:r>
            <a:endParaRPr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6945" y="3286125"/>
            <a:ext cx="3565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解释字节码</a:t>
            </a:r>
            <a:endParaRPr lang="zh-CN" sz="24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38525" y="3921125"/>
            <a:ext cx="2563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读取并执行字节码</a:t>
            </a:r>
            <a:endParaRPr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线连接符 5"/>
          <p:cNvCxnSpPr/>
          <p:nvPr/>
        </p:nvCxnSpPr>
        <p:spPr>
          <a:xfrm flipV="1">
            <a:off x="1362075" y="4512945"/>
            <a:ext cx="9156700" cy="40640"/>
          </a:xfrm>
          <a:prstGeom prst="line">
            <a:avLst/>
          </a:prstGeom>
          <a:ln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27575" y="5159375"/>
            <a:ext cx="35655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直接渲染输出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DOM</a:t>
            </a:r>
            <a:endParaRPr lang="en-US" altLang="zh-CN" sz="24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 rot="18900000">
            <a:off x="2660377" y="4760623"/>
            <a:ext cx="1095375" cy="1679575"/>
            <a:chOff x="3805237" y="1896600"/>
            <a:chExt cx="2195199" cy="3406583"/>
          </a:xfrm>
        </p:grpSpPr>
        <p:sp>
          <p:nvSpPr>
            <p:cNvPr id="15" name="Freeform 6"/>
            <p:cNvSpPr/>
            <p:nvPr/>
          </p:nvSpPr>
          <p:spPr bwMode="auto">
            <a:xfrm>
              <a:off x="3805237" y="1896600"/>
              <a:ext cx="2174031" cy="2174031"/>
            </a:xfrm>
            <a:custGeom>
              <a:avLst/>
              <a:gdLst>
                <a:gd name="T0" fmla="*/ 441 w 1462"/>
                <a:gd name="T1" fmla="*/ 0 h 1462"/>
                <a:gd name="T2" fmla="*/ 1323 w 1462"/>
                <a:gd name="T3" fmla="*/ 878 h 1462"/>
                <a:gd name="T4" fmla="*/ 1462 w 1462"/>
                <a:gd name="T5" fmla="*/ 740 h 1462"/>
                <a:gd name="T6" fmla="*/ 1457 w 1462"/>
                <a:gd name="T7" fmla="*/ 1094 h 1462"/>
                <a:gd name="T8" fmla="*/ 1453 w 1462"/>
                <a:gd name="T9" fmla="*/ 1449 h 1462"/>
                <a:gd name="T10" fmla="*/ 1098 w 1462"/>
                <a:gd name="T11" fmla="*/ 1457 h 1462"/>
                <a:gd name="T12" fmla="*/ 744 w 1462"/>
                <a:gd name="T13" fmla="*/ 1462 h 1462"/>
                <a:gd name="T14" fmla="*/ 882 w 1462"/>
                <a:gd name="T15" fmla="*/ 1323 h 1462"/>
                <a:gd name="T16" fmla="*/ 0 w 1462"/>
                <a:gd name="T17" fmla="*/ 445 h 1462"/>
                <a:gd name="T18" fmla="*/ 441 w 1462"/>
                <a:gd name="T19" fmla="*/ 0 h 1462"/>
                <a:gd name="connsiteX0" fmla="*/ 3016 w 10183"/>
                <a:gd name="connsiteY0" fmla="*/ 0 h 10284"/>
                <a:gd name="connsiteX1" fmla="*/ 9049 w 10183"/>
                <a:gd name="connsiteY1" fmla="*/ 6005 h 10284"/>
                <a:gd name="connsiteX2" fmla="*/ 10000 w 10183"/>
                <a:gd name="connsiteY2" fmla="*/ 5062 h 10284"/>
                <a:gd name="connsiteX3" fmla="*/ 9938 w 10183"/>
                <a:gd name="connsiteY3" fmla="*/ 9911 h 10284"/>
                <a:gd name="connsiteX4" fmla="*/ 7510 w 10183"/>
                <a:gd name="connsiteY4" fmla="*/ 9966 h 10284"/>
                <a:gd name="connsiteX5" fmla="*/ 5089 w 10183"/>
                <a:gd name="connsiteY5" fmla="*/ 10000 h 10284"/>
                <a:gd name="connsiteX6" fmla="*/ 6033 w 10183"/>
                <a:gd name="connsiteY6" fmla="*/ 9049 h 10284"/>
                <a:gd name="connsiteX7" fmla="*/ 0 w 10183"/>
                <a:gd name="connsiteY7" fmla="*/ 3044 h 10284"/>
                <a:gd name="connsiteX8" fmla="*/ 3016 w 10183"/>
                <a:gd name="connsiteY8" fmla="*/ 0 h 10284"/>
                <a:gd name="connsiteX0-1" fmla="*/ 3016 w 10356"/>
                <a:gd name="connsiteY0-2" fmla="*/ 0 h 10339"/>
                <a:gd name="connsiteX1-3" fmla="*/ 9049 w 10356"/>
                <a:gd name="connsiteY1-4" fmla="*/ 6005 h 10339"/>
                <a:gd name="connsiteX2-5" fmla="*/ 10000 w 10356"/>
                <a:gd name="connsiteY2-6" fmla="*/ 5062 h 10339"/>
                <a:gd name="connsiteX3-7" fmla="*/ 9938 w 10356"/>
                <a:gd name="connsiteY3-8" fmla="*/ 9911 h 10339"/>
                <a:gd name="connsiteX4-9" fmla="*/ 5089 w 10356"/>
                <a:gd name="connsiteY4-10" fmla="*/ 10000 h 10339"/>
                <a:gd name="connsiteX5-11" fmla="*/ 6033 w 10356"/>
                <a:gd name="connsiteY5-12" fmla="*/ 9049 h 10339"/>
                <a:gd name="connsiteX6-13" fmla="*/ 0 w 10356"/>
                <a:gd name="connsiteY6-14" fmla="*/ 3044 h 10339"/>
                <a:gd name="connsiteX7-15" fmla="*/ 3016 w 10356"/>
                <a:gd name="connsiteY7-16" fmla="*/ 0 h 10339"/>
                <a:gd name="connsiteX0-17" fmla="*/ 3016 w 10356"/>
                <a:gd name="connsiteY0-18" fmla="*/ 0 h 10000"/>
                <a:gd name="connsiteX1-19" fmla="*/ 9049 w 10356"/>
                <a:gd name="connsiteY1-20" fmla="*/ 6005 h 10000"/>
                <a:gd name="connsiteX2-21" fmla="*/ 10000 w 10356"/>
                <a:gd name="connsiteY2-22" fmla="*/ 5062 h 10000"/>
                <a:gd name="connsiteX3-23" fmla="*/ 9938 w 10356"/>
                <a:gd name="connsiteY3-24" fmla="*/ 9911 h 10000"/>
                <a:gd name="connsiteX4-25" fmla="*/ 5089 w 10356"/>
                <a:gd name="connsiteY4-26" fmla="*/ 10000 h 10000"/>
                <a:gd name="connsiteX5-27" fmla="*/ 6033 w 10356"/>
                <a:gd name="connsiteY5-28" fmla="*/ 9049 h 10000"/>
                <a:gd name="connsiteX6-29" fmla="*/ 0 w 10356"/>
                <a:gd name="connsiteY6-30" fmla="*/ 3044 h 10000"/>
                <a:gd name="connsiteX7-31" fmla="*/ 3016 w 10356"/>
                <a:gd name="connsiteY7-32" fmla="*/ 0 h 10000"/>
                <a:gd name="connsiteX0-33" fmla="*/ 3016 w 10000"/>
                <a:gd name="connsiteY0-34" fmla="*/ 0 h 10000"/>
                <a:gd name="connsiteX1-35" fmla="*/ 9049 w 10000"/>
                <a:gd name="connsiteY1-36" fmla="*/ 6005 h 10000"/>
                <a:gd name="connsiteX2-37" fmla="*/ 10000 w 10000"/>
                <a:gd name="connsiteY2-38" fmla="*/ 5062 h 10000"/>
                <a:gd name="connsiteX3-39" fmla="*/ 9938 w 10000"/>
                <a:gd name="connsiteY3-40" fmla="*/ 9911 h 10000"/>
                <a:gd name="connsiteX4-41" fmla="*/ 5089 w 10000"/>
                <a:gd name="connsiteY4-42" fmla="*/ 10000 h 10000"/>
                <a:gd name="connsiteX5-43" fmla="*/ 6033 w 10000"/>
                <a:gd name="connsiteY5-44" fmla="*/ 9049 h 10000"/>
                <a:gd name="connsiteX6-45" fmla="*/ 0 w 10000"/>
                <a:gd name="connsiteY6-46" fmla="*/ 3044 h 10000"/>
                <a:gd name="connsiteX7-47" fmla="*/ 3016 w 10000"/>
                <a:gd name="connsiteY7-48" fmla="*/ 0 h 10000"/>
                <a:gd name="connsiteX0-49" fmla="*/ 3016 w 10000"/>
                <a:gd name="connsiteY0-50" fmla="*/ 0 h 10000"/>
                <a:gd name="connsiteX1-51" fmla="*/ 9049 w 10000"/>
                <a:gd name="connsiteY1-52" fmla="*/ 6005 h 10000"/>
                <a:gd name="connsiteX2-53" fmla="*/ 10000 w 10000"/>
                <a:gd name="connsiteY2-54" fmla="*/ 5062 h 10000"/>
                <a:gd name="connsiteX3-55" fmla="*/ 9938 w 10000"/>
                <a:gd name="connsiteY3-56" fmla="*/ 9952 h 10000"/>
                <a:gd name="connsiteX4-57" fmla="*/ 5089 w 10000"/>
                <a:gd name="connsiteY4-58" fmla="*/ 10000 h 10000"/>
                <a:gd name="connsiteX5-59" fmla="*/ 6033 w 10000"/>
                <a:gd name="connsiteY5-60" fmla="*/ 9049 h 10000"/>
                <a:gd name="connsiteX6-61" fmla="*/ 0 w 10000"/>
                <a:gd name="connsiteY6-62" fmla="*/ 3044 h 10000"/>
                <a:gd name="connsiteX7-63" fmla="*/ 3016 w 10000"/>
                <a:gd name="connsiteY7-64" fmla="*/ 0 h 10000"/>
                <a:gd name="connsiteX0-65" fmla="*/ 3016 w 10000"/>
                <a:gd name="connsiteY0-66" fmla="*/ 0 h 10000"/>
                <a:gd name="connsiteX1-67" fmla="*/ 9049 w 10000"/>
                <a:gd name="connsiteY1-68" fmla="*/ 6005 h 10000"/>
                <a:gd name="connsiteX2-69" fmla="*/ 10000 w 10000"/>
                <a:gd name="connsiteY2-70" fmla="*/ 5062 h 10000"/>
                <a:gd name="connsiteX3-71" fmla="*/ 9979 w 10000"/>
                <a:gd name="connsiteY3-72" fmla="*/ 9952 h 10000"/>
                <a:gd name="connsiteX4-73" fmla="*/ 5089 w 10000"/>
                <a:gd name="connsiteY4-74" fmla="*/ 10000 h 10000"/>
                <a:gd name="connsiteX5-75" fmla="*/ 6033 w 10000"/>
                <a:gd name="connsiteY5-76" fmla="*/ 9049 h 10000"/>
                <a:gd name="connsiteX6-77" fmla="*/ 0 w 10000"/>
                <a:gd name="connsiteY6-78" fmla="*/ 3044 h 10000"/>
                <a:gd name="connsiteX7-79" fmla="*/ 3016 w 10000"/>
                <a:gd name="connsiteY7-80" fmla="*/ 0 h 10000"/>
                <a:gd name="connsiteX0-81" fmla="*/ 3016 w 10000"/>
                <a:gd name="connsiteY0-82" fmla="*/ 0 h 10000"/>
                <a:gd name="connsiteX1-83" fmla="*/ 9049 w 10000"/>
                <a:gd name="connsiteY1-84" fmla="*/ 6005 h 10000"/>
                <a:gd name="connsiteX2-85" fmla="*/ 10000 w 10000"/>
                <a:gd name="connsiteY2-86" fmla="*/ 5062 h 10000"/>
                <a:gd name="connsiteX3-87" fmla="*/ 9979 w 10000"/>
                <a:gd name="connsiteY3-88" fmla="*/ 9993 h 10000"/>
                <a:gd name="connsiteX4-89" fmla="*/ 5089 w 10000"/>
                <a:gd name="connsiteY4-90" fmla="*/ 10000 h 10000"/>
                <a:gd name="connsiteX5-91" fmla="*/ 6033 w 10000"/>
                <a:gd name="connsiteY5-92" fmla="*/ 9049 h 10000"/>
                <a:gd name="connsiteX6-93" fmla="*/ 0 w 10000"/>
                <a:gd name="connsiteY6-94" fmla="*/ 3044 h 10000"/>
                <a:gd name="connsiteX7-95" fmla="*/ 3016 w 10000"/>
                <a:gd name="connsiteY7-96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0" h="10000">
                  <a:moveTo>
                    <a:pt x="3016" y="0"/>
                  </a:moveTo>
                  <a:lnTo>
                    <a:pt x="9049" y="6005"/>
                  </a:lnTo>
                  <a:lnTo>
                    <a:pt x="10000" y="5062"/>
                  </a:lnTo>
                  <a:cubicBezTo>
                    <a:pt x="9979" y="6678"/>
                    <a:pt x="10000" y="8377"/>
                    <a:pt x="9979" y="9993"/>
                  </a:cubicBezTo>
                  <a:lnTo>
                    <a:pt x="5089" y="10000"/>
                  </a:lnTo>
                  <a:lnTo>
                    <a:pt x="6033" y="9049"/>
                  </a:lnTo>
                  <a:lnTo>
                    <a:pt x="0" y="3044"/>
                  </a:lnTo>
                  <a:lnTo>
                    <a:pt x="30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49000">
                  <a:schemeClr val="bg1">
                    <a:alpha val="25000"/>
                  </a:schemeClr>
                </a:gs>
                <a:gs pos="100000">
                  <a:schemeClr val="bg1">
                    <a:alpha val="15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outerShdw blurRad="177800" dist="101600" dir="13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 rot="2675746">
              <a:off x="5336150" y="3245066"/>
              <a:ext cx="664286" cy="2058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  <p:bldP spid="21" grpId="0"/>
      <p:bldP spid="3" grpId="0"/>
      <p:bldP spid="5" grpId="0"/>
      <p:bldP spid="6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9588" y="6148430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487051" y="4202619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1435970" y="-557904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7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455401" y="-1764747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8536610" y="73351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12005815" y="1521412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stCxn id="134" idx="5"/>
            <a:endCxn id="129" idx="0"/>
          </p:cNvCxnSpPr>
          <p:nvPr/>
        </p:nvCxnSpPr>
        <p:spPr>
          <a:xfrm>
            <a:off x="708777" y="-1510924"/>
            <a:ext cx="875619" cy="253819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131" idx="4"/>
            <a:endCxn id="129" idx="0"/>
          </p:cNvCxnSpPr>
          <p:nvPr/>
        </p:nvCxnSpPr>
        <p:spPr>
          <a:xfrm>
            <a:off x="1584395" y="-260533"/>
            <a:ext cx="1" cy="128780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130" idx="3"/>
          </p:cNvCxnSpPr>
          <p:nvPr/>
        </p:nvCxnSpPr>
        <p:spPr>
          <a:xfrm flipH="1">
            <a:off x="1584394" y="217155"/>
            <a:ext cx="1313698" cy="78945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129" idx="2"/>
            <a:endCxn id="120" idx="5"/>
          </p:cNvCxnSpPr>
          <p:nvPr/>
        </p:nvCxnSpPr>
        <p:spPr>
          <a:xfrm flipH="1" flipV="1">
            <a:off x="-163117" y="216916"/>
            <a:ext cx="1599088" cy="95904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121" idx="7"/>
          </p:cNvCxnSpPr>
          <p:nvPr/>
        </p:nvCxnSpPr>
        <p:spPr>
          <a:xfrm flipH="1">
            <a:off x="-33885" y="1185607"/>
            <a:ext cx="1454138" cy="953889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25" idx="2"/>
            <a:endCxn id="121" idx="7"/>
          </p:cNvCxnSpPr>
          <p:nvPr/>
        </p:nvCxnSpPr>
        <p:spPr>
          <a:xfrm flipH="1" flipV="1">
            <a:off x="-33885" y="2139496"/>
            <a:ext cx="1074648" cy="603746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21" idx="5"/>
            <a:endCxn id="124" idx="1"/>
          </p:cNvCxnSpPr>
          <p:nvPr/>
        </p:nvCxnSpPr>
        <p:spPr>
          <a:xfrm>
            <a:off x="-33885" y="2349769"/>
            <a:ext cx="555139" cy="188711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124" idx="1"/>
            <a:endCxn id="122" idx="6"/>
          </p:cNvCxnSpPr>
          <p:nvPr/>
        </p:nvCxnSpPr>
        <p:spPr>
          <a:xfrm flipH="1">
            <a:off x="-903878" y="4236882"/>
            <a:ext cx="1425132" cy="1997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124" idx="3"/>
            <a:endCxn id="123" idx="0"/>
          </p:cNvCxnSpPr>
          <p:nvPr/>
        </p:nvCxnSpPr>
        <p:spPr>
          <a:xfrm flipH="1">
            <a:off x="126364" y="4402319"/>
            <a:ext cx="394890" cy="174611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132" idx="3"/>
            <a:endCxn id="123" idx="0"/>
          </p:cNvCxnSpPr>
          <p:nvPr/>
        </p:nvCxnSpPr>
        <p:spPr>
          <a:xfrm flipH="1">
            <a:off x="126364" y="4898718"/>
            <a:ext cx="985557" cy="124971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39" idx="6"/>
            <a:endCxn id="150" idx="3"/>
          </p:cNvCxnSpPr>
          <p:nvPr/>
        </p:nvCxnSpPr>
        <p:spPr>
          <a:xfrm flipV="1">
            <a:off x="8931818" y="-461826"/>
            <a:ext cx="1630369" cy="73313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45" idx="7"/>
            <a:endCxn id="150" idx="4"/>
          </p:cNvCxnSpPr>
          <p:nvPr/>
        </p:nvCxnSpPr>
        <p:spPr>
          <a:xfrm flipV="1">
            <a:off x="10325777" y="-418277"/>
            <a:ext cx="341362" cy="101420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47" idx="2"/>
            <a:endCxn id="139" idx="6"/>
          </p:cNvCxnSpPr>
          <p:nvPr/>
        </p:nvCxnSpPr>
        <p:spPr>
          <a:xfrm flipH="1" flipV="1">
            <a:off x="8931818" y="271304"/>
            <a:ext cx="2718944" cy="401432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48" idx="1"/>
            <a:endCxn id="150" idx="5"/>
          </p:cNvCxnSpPr>
          <p:nvPr/>
        </p:nvCxnSpPr>
        <p:spPr>
          <a:xfrm flipH="1" flipV="1">
            <a:off x="10772090" y="-461826"/>
            <a:ext cx="1291602" cy="204121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39" idx="1"/>
            <a:endCxn id="144" idx="5"/>
          </p:cNvCxnSpPr>
          <p:nvPr/>
        </p:nvCxnSpPr>
        <p:spPr>
          <a:xfrm flipH="1" flipV="1">
            <a:off x="7250627" y="-430658"/>
            <a:ext cx="1343860" cy="561988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3" idx="3"/>
            <a:endCxn id="147" idx="7"/>
          </p:cNvCxnSpPr>
          <p:nvPr/>
        </p:nvCxnSpPr>
        <p:spPr>
          <a:xfrm flipH="1">
            <a:off x="11904138" y="-126198"/>
            <a:ext cx="615137" cy="693797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932190" y="1469779"/>
            <a:ext cx="196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bg1"/>
                </a:solidFill>
                <a:ea typeface="微软雅黑" panose="020B0503020204020204" pitchFamily="34" charset="-122"/>
              </a:rPr>
              <a:t>目录</a:t>
            </a:r>
            <a:endParaRPr lang="zh-CN" altLang="en-US" sz="5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3827145" y="1006475"/>
            <a:ext cx="5935345" cy="512889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一、数据抓取</a:t>
            </a:r>
            <a:endParaRPr lang="zh-CN" altLang="en-US" sz="28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	1. </a:t>
            </a:r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简介</a:t>
            </a:r>
            <a:endParaRPr lang="zh-CN" altLang="en-US" sz="28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	6. Selenium</a:t>
            </a:r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示例</a:t>
            </a:r>
            <a:endParaRPr lang="zh-CN" altLang="en-US" sz="28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	12. </a:t>
            </a:r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如何解释一个</a:t>
            </a:r>
            <a:r>
              <a:rPr lang="en-US" altLang="zh-CN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js</a:t>
            </a:r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语句</a:t>
            </a:r>
            <a:endParaRPr lang="en-US" altLang="zh-CN" sz="28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二、数据处理</a:t>
            </a:r>
            <a:endParaRPr lang="zh-CN" altLang="en-US" sz="28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三、其他</a:t>
            </a:r>
            <a:r>
              <a:rPr lang="en-US" altLang="zh-CN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endParaRPr lang="en-US" altLang="zh-CN" sz="28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	18. 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如何识别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Headless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浏览器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	19. </a:t>
            </a:r>
            <a:r>
              <a:rPr lang="zh-CN" altLang="en-US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如何识别验证码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	</a:t>
            </a:r>
            <a:endParaRPr lang="en-US" altLang="zh-CN" sz="2800" b="1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31" grpId="0" bldLvl="0" animBg="1"/>
      <p:bldP spid="134" grpId="0" bldLvl="0" animBg="1"/>
      <p:bldP spid="135" grpId="0" bldLvl="0" animBg="1"/>
      <p:bldP spid="139" grpId="0" bldLvl="0" animBg="1"/>
      <p:bldP spid="144" grpId="0" bldLvl="0" animBg="1"/>
      <p:bldP spid="148" grpId="0" bldLvl="0" animBg="1"/>
      <p:bldP spid="150" grpId="0" bldLvl="0" animBg="1"/>
      <p:bldP spid="183" grpId="0" bldLvl="0" animBg="1"/>
      <p:bldP spid="1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一、数据抓取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12945" y="404495"/>
            <a:ext cx="5293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15.1 </a:t>
            </a:r>
            <a:r>
              <a:rPr 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实体类</a:t>
            </a:r>
            <a:endParaRPr lang="zh-CN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010" y="1783080"/>
            <a:ext cx="6155055" cy="3578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055" y="1783080"/>
            <a:ext cx="3716020" cy="33121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一、数据抓取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12945" y="404495"/>
            <a:ext cx="5293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15.2 </a:t>
            </a:r>
            <a:r>
              <a:rPr 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主方法</a:t>
            </a:r>
            <a:endParaRPr lang="zh-CN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785" y="1137920"/>
            <a:ext cx="11435715" cy="54203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一、数据抓取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12945" y="404495"/>
            <a:ext cx="5293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15.3 </a:t>
            </a:r>
            <a:r>
              <a:rPr 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节点初始化</a:t>
            </a:r>
            <a:endParaRPr lang="zh-CN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645" y="1953260"/>
            <a:ext cx="11522710" cy="36309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一、数据抓取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12945" y="404495"/>
            <a:ext cx="5293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15.4 </a:t>
            </a:r>
            <a:r>
              <a:rPr 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词法分析</a:t>
            </a:r>
            <a:endParaRPr lang="zh-CN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1840" y="1108075"/>
            <a:ext cx="8148320" cy="557911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5238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一、数据抓取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6705" y="3151505"/>
            <a:ext cx="7880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15.4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句法解析</a:t>
            </a:r>
            <a:endParaRPr lang="zh-CN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4105" y="108585"/>
            <a:ext cx="7750175" cy="664146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52387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一、数据抓取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6705" y="3159760"/>
            <a:ext cx="7880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15.5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渲染输出</a:t>
            </a:r>
            <a:endParaRPr lang="zh-CN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8305" y="76835"/>
            <a:ext cx="7016750" cy="67583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一、数据抓取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12945" y="404495"/>
            <a:ext cx="5293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15.6 </a:t>
            </a:r>
            <a:r>
              <a:rPr 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日志</a:t>
            </a:r>
            <a:endParaRPr lang="zh-CN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710" y="1125220"/>
            <a:ext cx="10765790" cy="53613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二、数据处理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12945" y="404495"/>
            <a:ext cx="5293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16. 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简介</a:t>
            </a:r>
            <a:endParaRPr lang="zh-CN" altLang="en-US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89100" y="1506220"/>
            <a:ext cx="2223770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10000 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条数据</a:t>
            </a:r>
            <a:endParaRPr 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抓取数据</a:t>
            </a:r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储存数据</a:t>
            </a:r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分析整理</a:t>
            </a:r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endParaRPr lang="en-US" altLang="zh-CN" sz="2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4. 储存数据</a:t>
            </a:r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5. 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数据可视化</a:t>
            </a:r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39765" y="1505585"/>
            <a:ext cx="2810510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10000^10000 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条数据</a:t>
            </a:r>
            <a:endParaRPr 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摄入（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Insight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储存数据</a:t>
            </a:r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分析整理</a:t>
            </a:r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endParaRPr lang="en-US" altLang="zh-CN" sz="24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4. 储存数据</a:t>
            </a:r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5. 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数据可视化</a:t>
            </a:r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 rot="18900000">
            <a:off x="4035787" y="2928648"/>
            <a:ext cx="1095375" cy="1679575"/>
            <a:chOff x="3805237" y="1896600"/>
            <a:chExt cx="2195199" cy="3406583"/>
          </a:xfrm>
        </p:grpSpPr>
        <p:sp>
          <p:nvSpPr>
            <p:cNvPr id="9" name="Freeform 6"/>
            <p:cNvSpPr/>
            <p:nvPr/>
          </p:nvSpPr>
          <p:spPr bwMode="auto">
            <a:xfrm>
              <a:off x="3805237" y="1896600"/>
              <a:ext cx="2174031" cy="2174031"/>
            </a:xfrm>
            <a:custGeom>
              <a:avLst/>
              <a:gdLst>
                <a:gd name="T0" fmla="*/ 441 w 1462"/>
                <a:gd name="T1" fmla="*/ 0 h 1462"/>
                <a:gd name="T2" fmla="*/ 1323 w 1462"/>
                <a:gd name="T3" fmla="*/ 878 h 1462"/>
                <a:gd name="T4" fmla="*/ 1462 w 1462"/>
                <a:gd name="T5" fmla="*/ 740 h 1462"/>
                <a:gd name="T6" fmla="*/ 1457 w 1462"/>
                <a:gd name="T7" fmla="*/ 1094 h 1462"/>
                <a:gd name="T8" fmla="*/ 1453 w 1462"/>
                <a:gd name="T9" fmla="*/ 1449 h 1462"/>
                <a:gd name="T10" fmla="*/ 1098 w 1462"/>
                <a:gd name="T11" fmla="*/ 1457 h 1462"/>
                <a:gd name="T12" fmla="*/ 744 w 1462"/>
                <a:gd name="T13" fmla="*/ 1462 h 1462"/>
                <a:gd name="T14" fmla="*/ 882 w 1462"/>
                <a:gd name="T15" fmla="*/ 1323 h 1462"/>
                <a:gd name="T16" fmla="*/ 0 w 1462"/>
                <a:gd name="T17" fmla="*/ 445 h 1462"/>
                <a:gd name="T18" fmla="*/ 441 w 1462"/>
                <a:gd name="T19" fmla="*/ 0 h 1462"/>
                <a:gd name="connsiteX0" fmla="*/ 3016 w 10183"/>
                <a:gd name="connsiteY0" fmla="*/ 0 h 10284"/>
                <a:gd name="connsiteX1" fmla="*/ 9049 w 10183"/>
                <a:gd name="connsiteY1" fmla="*/ 6005 h 10284"/>
                <a:gd name="connsiteX2" fmla="*/ 10000 w 10183"/>
                <a:gd name="connsiteY2" fmla="*/ 5062 h 10284"/>
                <a:gd name="connsiteX3" fmla="*/ 9938 w 10183"/>
                <a:gd name="connsiteY3" fmla="*/ 9911 h 10284"/>
                <a:gd name="connsiteX4" fmla="*/ 7510 w 10183"/>
                <a:gd name="connsiteY4" fmla="*/ 9966 h 10284"/>
                <a:gd name="connsiteX5" fmla="*/ 5089 w 10183"/>
                <a:gd name="connsiteY5" fmla="*/ 10000 h 10284"/>
                <a:gd name="connsiteX6" fmla="*/ 6033 w 10183"/>
                <a:gd name="connsiteY6" fmla="*/ 9049 h 10284"/>
                <a:gd name="connsiteX7" fmla="*/ 0 w 10183"/>
                <a:gd name="connsiteY7" fmla="*/ 3044 h 10284"/>
                <a:gd name="connsiteX8" fmla="*/ 3016 w 10183"/>
                <a:gd name="connsiteY8" fmla="*/ 0 h 10284"/>
                <a:gd name="connsiteX0-1" fmla="*/ 3016 w 10356"/>
                <a:gd name="connsiteY0-2" fmla="*/ 0 h 10339"/>
                <a:gd name="connsiteX1-3" fmla="*/ 9049 w 10356"/>
                <a:gd name="connsiteY1-4" fmla="*/ 6005 h 10339"/>
                <a:gd name="connsiteX2-5" fmla="*/ 10000 w 10356"/>
                <a:gd name="connsiteY2-6" fmla="*/ 5062 h 10339"/>
                <a:gd name="connsiteX3-7" fmla="*/ 9938 w 10356"/>
                <a:gd name="connsiteY3-8" fmla="*/ 9911 h 10339"/>
                <a:gd name="connsiteX4-9" fmla="*/ 5089 w 10356"/>
                <a:gd name="connsiteY4-10" fmla="*/ 10000 h 10339"/>
                <a:gd name="connsiteX5-11" fmla="*/ 6033 w 10356"/>
                <a:gd name="connsiteY5-12" fmla="*/ 9049 h 10339"/>
                <a:gd name="connsiteX6-13" fmla="*/ 0 w 10356"/>
                <a:gd name="connsiteY6-14" fmla="*/ 3044 h 10339"/>
                <a:gd name="connsiteX7-15" fmla="*/ 3016 w 10356"/>
                <a:gd name="connsiteY7-16" fmla="*/ 0 h 10339"/>
                <a:gd name="connsiteX0-17" fmla="*/ 3016 w 10356"/>
                <a:gd name="connsiteY0-18" fmla="*/ 0 h 10000"/>
                <a:gd name="connsiteX1-19" fmla="*/ 9049 w 10356"/>
                <a:gd name="connsiteY1-20" fmla="*/ 6005 h 10000"/>
                <a:gd name="connsiteX2-21" fmla="*/ 10000 w 10356"/>
                <a:gd name="connsiteY2-22" fmla="*/ 5062 h 10000"/>
                <a:gd name="connsiteX3-23" fmla="*/ 9938 w 10356"/>
                <a:gd name="connsiteY3-24" fmla="*/ 9911 h 10000"/>
                <a:gd name="connsiteX4-25" fmla="*/ 5089 w 10356"/>
                <a:gd name="connsiteY4-26" fmla="*/ 10000 h 10000"/>
                <a:gd name="connsiteX5-27" fmla="*/ 6033 w 10356"/>
                <a:gd name="connsiteY5-28" fmla="*/ 9049 h 10000"/>
                <a:gd name="connsiteX6-29" fmla="*/ 0 w 10356"/>
                <a:gd name="connsiteY6-30" fmla="*/ 3044 h 10000"/>
                <a:gd name="connsiteX7-31" fmla="*/ 3016 w 10356"/>
                <a:gd name="connsiteY7-32" fmla="*/ 0 h 10000"/>
                <a:gd name="connsiteX0-33" fmla="*/ 3016 w 10000"/>
                <a:gd name="connsiteY0-34" fmla="*/ 0 h 10000"/>
                <a:gd name="connsiteX1-35" fmla="*/ 9049 w 10000"/>
                <a:gd name="connsiteY1-36" fmla="*/ 6005 h 10000"/>
                <a:gd name="connsiteX2-37" fmla="*/ 10000 w 10000"/>
                <a:gd name="connsiteY2-38" fmla="*/ 5062 h 10000"/>
                <a:gd name="connsiteX3-39" fmla="*/ 9938 w 10000"/>
                <a:gd name="connsiteY3-40" fmla="*/ 9911 h 10000"/>
                <a:gd name="connsiteX4-41" fmla="*/ 5089 w 10000"/>
                <a:gd name="connsiteY4-42" fmla="*/ 10000 h 10000"/>
                <a:gd name="connsiteX5-43" fmla="*/ 6033 w 10000"/>
                <a:gd name="connsiteY5-44" fmla="*/ 9049 h 10000"/>
                <a:gd name="connsiteX6-45" fmla="*/ 0 w 10000"/>
                <a:gd name="connsiteY6-46" fmla="*/ 3044 h 10000"/>
                <a:gd name="connsiteX7-47" fmla="*/ 3016 w 10000"/>
                <a:gd name="connsiteY7-48" fmla="*/ 0 h 10000"/>
                <a:gd name="connsiteX0-49" fmla="*/ 3016 w 10000"/>
                <a:gd name="connsiteY0-50" fmla="*/ 0 h 10000"/>
                <a:gd name="connsiteX1-51" fmla="*/ 9049 w 10000"/>
                <a:gd name="connsiteY1-52" fmla="*/ 6005 h 10000"/>
                <a:gd name="connsiteX2-53" fmla="*/ 10000 w 10000"/>
                <a:gd name="connsiteY2-54" fmla="*/ 5062 h 10000"/>
                <a:gd name="connsiteX3-55" fmla="*/ 9938 w 10000"/>
                <a:gd name="connsiteY3-56" fmla="*/ 9952 h 10000"/>
                <a:gd name="connsiteX4-57" fmla="*/ 5089 w 10000"/>
                <a:gd name="connsiteY4-58" fmla="*/ 10000 h 10000"/>
                <a:gd name="connsiteX5-59" fmla="*/ 6033 w 10000"/>
                <a:gd name="connsiteY5-60" fmla="*/ 9049 h 10000"/>
                <a:gd name="connsiteX6-61" fmla="*/ 0 w 10000"/>
                <a:gd name="connsiteY6-62" fmla="*/ 3044 h 10000"/>
                <a:gd name="connsiteX7-63" fmla="*/ 3016 w 10000"/>
                <a:gd name="connsiteY7-64" fmla="*/ 0 h 10000"/>
                <a:gd name="connsiteX0-65" fmla="*/ 3016 w 10000"/>
                <a:gd name="connsiteY0-66" fmla="*/ 0 h 10000"/>
                <a:gd name="connsiteX1-67" fmla="*/ 9049 w 10000"/>
                <a:gd name="connsiteY1-68" fmla="*/ 6005 h 10000"/>
                <a:gd name="connsiteX2-69" fmla="*/ 10000 w 10000"/>
                <a:gd name="connsiteY2-70" fmla="*/ 5062 h 10000"/>
                <a:gd name="connsiteX3-71" fmla="*/ 9979 w 10000"/>
                <a:gd name="connsiteY3-72" fmla="*/ 9952 h 10000"/>
                <a:gd name="connsiteX4-73" fmla="*/ 5089 w 10000"/>
                <a:gd name="connsiteY4-74" fmla="*/ 10000 h 10000"/>
                <a:gd name="connsiteX5-75" fmla="*/ 6033 w 10000"/>
                <a:gd name="connsiteY5-76" fmla="*/ 9049 h 10000"/>
                <a:gd name="connsiteX6-77" fmla="*/ 0 w 10000"/>
                <a:gd name="connsiteY6-78" fmla="*/ 3044 h 10000"/>
                <a:gd name="connsiteX7-79" fmla="*/ 3016 w 10000"/>
                <a:gd name="connsiteY7-80" fmla="*/ 0 h 10000"/>
                <a:gd name="connsiteX0-81" fmla="*/ 3016 w 10000"/>
                <a:gd name="connsiteY0-82" fmla="*/ 0 h 10000"/>
                <a:gd name="connsiteX1-83" fmla="*/ 9049 w 10000"/>
                <a:gd name="connsiteY1-84" fmla="*/ 6005 h 10000"/>
                <a:gd name="connsiteX2-85" fmla="*/ 10000 w 10000"/>
                <a:gd name="connsiteY2-86" fmla="*/ 5062 h 10000"/>
                <a:gd name="connsiteX3-87" fmla="*/ 9979 w 10000"/>
                <a:gd name="connsiteY3-88" fmla="*/ 9993 h 10000"/>
                <a:gd name="connsiteX4-89" fmla="*/ 5089 w 10000"/>
                <a:gd name="connsiteY4-90" fmla="*/ 10000 h 10000"/>
                <a:gd name="connsiteX5-91" fmla="*/ 6033 w 10000"/>
                <a:gd name="connsiteY5-92" fmla="*/ 9049 h 10000"/>
                <a:gd name="connsiteX6-93" fmla="*/ 0 w 10000"/>
                <a:gd name="connsiteY6-94" fmla="*/ 3044 h 10000"/>
                <a:gd name="connsiteX7-95" fmla="*/ 3016 w 10000"/>
                <a:gd name="connsiteY7-96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0" h="10000">
                  <a:moveTo>
                    <a:pt x="3016" y="0"/>
                  </a:moveTo>
                  <a:lnTo>
                    <a:pt x="9049" y="6005"/>
                  </a:lnTo>
                  <a:lnTo>
                    <a:pt x="10000" y="5062"/>
                  </a:lnTo>
                  <a:cubicBezTo>
                    <a:pt x="9979" y="6678"/>
                    <a:pt x="10000" y="8377"/>
                    <a:pt x="9979" y="9993"/>
                  </a:cubicBezTo>
                  <a:lnTo>
                    <a:pt x="5089" y="10000"/>
                  </a:lnTo>
                  <a:lnTo>
                    <a:pt x="6033" y="9049"/>
                  </a:lnTo>
                  <a:lnTo>
                    <a:pt x="0" y="3044"/>
                  </a:lnTo>
                  <a:lnTo>
                    <a:pt x="30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49000">
                  <a:schemeClr val="bg1">
                    <a:alpha val="25000"/>
                  </a:schemeClr>
                </a:gs>
                <a:gs pos="100000">
                  <a:schemeClr val="bg1">
                    <a:alpha val="15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outerShdw blurRad="177800" dist="101600" dir="13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 rot="2675746">
              <a:off x="5336150" y="3245066"/>
              <a:ext cx="664286" cy="2058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 sz="6000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654040" y="3002915"/>
            <a:ext cx="1725930" cy="488950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中括号 5"/>
          <p:cNvSpPr/>
          <p:nvPr/>
        </p:nvSpPr>
        <p:spPr>
          <a:xfrm>
            <a:off x="7601585" y="3204845"/>
            <a:ext cx="143510" cy="530225"/>
          </a:xfrm>
          <a:prstGeom prst="righ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966075" y="3286125"/>
            <a:ext cx="3144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MapReduce / Spark (Flink)</a:t>
            </a:r>
            <a:endParaRPr lang="en-US" altLang="zh-CN" sz="16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68740" y="2449195"/>
            <a:ext cx="1311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HDFS</a:t>
            </a:r>
            <a:endParaRPr lang="en-US" altLang="zh-CN" sz="16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7966075" y="2595880"/>
            <a:ext cx="895350" cy="133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665210" y="4304030"/>
            <a:ext cx="1311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存回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HDFS</a:t>
            </a:r>
            <a:endParaRPr lang="en-US" altLang="zh-CN" sz="16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3" name="直接连接符 12"/>
          <p:cNvCxnSpPr>
            <a:endCxn id="12" idx="1"/>
          </p:cNvCxnSpPr>
          <p:nvPr/>
        </p:nvCxnSpPr>
        <p:spPr>
          <a:xfrm>
            <a:off x="7662545" y="4464050"/>
            <a:ext cx="1002665" cy="8890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中括号 14"/>
          <p:cNvSpPr/>
          <p:nvPr/>
        </p:nvSpPr>
        <p:spPr>
          <a:xfrm>
            <a:off x="10563860" y="2609215"/>
            <a:ext cx="143510" cy="2505710"/>
          </a:xfrm>
          <a:prstGeom prst="rightBracket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893425" y="3491865"/>
            <a:ext cx="7264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Yarn</a:t>
            </a:r>
            <a:endParaRPr lang="en-US" altLang="zh-CN" sz="16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  <p:bldP spid="20" grpId="0"/>
      <p:bldP spid="3" grpId="0"/>
      <p:bldP spid="14" grpId="0"/>
      <p:bldP spid="7" grpId="0"/>
      <p:bldP spid="12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二、数据处理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12945" y="404495"/>
            <a:ext cx="5293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17.  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MapReduce</a:t>
            </a:r>
            <a:endParaRPr lang="en-US" altLang="zh-CN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MapReduce-Time-Series-examp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6970" y="1574800"/>
            <a:ext cx="10058400" cy="455739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三、其他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73780" y="404495"/>
            <a:ext cx="7241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18. 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如何区分浏览器与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Headless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浏览器</a:t>
            </a:r>
            <a:endParaRPr lang="zh-CN" altLang="en-US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30630" y="1718310"/>
            <a:ext cx="85236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检测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User-Agent 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（容易被伪装）</a:t>
            </a:r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if (/HeadlessChrome/.test(window.navigator.userAgent))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{</a:t>
            </a:r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		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console.log("Chrome headless detected");</a:t>
            </a:r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0630" y="4079240"/>
            <a:ext cx="85236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是否包含浏览器插件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（容易误判）</a:t>
            </a:r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	</a:t>
            </a:r>
            <a:r>
              <a:rPr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if(navigator.plugins.length == 0) {</a:t>
            </a:r>
            <a:endParaRPr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		</a:t>
            </a:r>
            <a:r>
              <a:rPr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console.log("It may be Chrome headless");</a:t>
            </a:r>
            <a:endParaRPr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	</a:t>
            </a:r>
            <a:r>
              <a:rPr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}</a:t>
            </a:r>
            <a:endParaRPr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  <p:bldP spid="20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373380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一、数据抓取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01465" y="373380"/>
            <a:ext cx="2999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简介</a:t>
            </a:r>
            <a:endParaRPr lang="zh-CN" altLang="en-US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005" y="3466465"/>
            <a:ext cx="2244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页面的类型</a:t>
            </a:r>
            <a:endParaRPr lang="zh-CN" sz="24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38525" y="2574290"/>
            <a:ext cx="513588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1. 静态页面</a:t>
            </a:r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ctr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2. 带Header的静态页面</a:t>
            </a:r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目标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内容由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生成的页面</a:t>
            </a:r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目标内容由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生成并且带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Header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的页面</a:t>
            </a:r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2165985" y="2764155"/>
            <a:ext cx="1073785" cy="186563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 rot="10800000">
            <a:off x="6888480" y="2668905"/>
            <a:ext cx="1073785" cy="687705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145780" y="2813050"/>
            <a:ext cx="19018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常规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HTTP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请求</a:t>
            </a:r>
            <a:endParaRPr lang="zh-CN" altLang="en-US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左大括号 12"/>
          <p:cNvSpPr/>
          <p:nvPr/>
        </p:nvSpPr>
        <p:spPr>
          <a:xfrm rot="10800000">
            <a:off x="8446770" y="3926840"/>
            <a:ext cx="1073785" cy="64643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658985" y="4050665"/>
            <a:ext cx="2016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借助第三方工具</a:t>
            </a:r>
            <a:endParaRPr lang="zh-CN" sz="20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  <p:bldP spid="3" grpId="0"/>
      <p:bldP spid="8" grpId="0"/>
      <p:bldP spid="10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三、其他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73780" y="404495"/>
            <a:ext cx="7241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18. 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如何区分浏览器与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Headless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浏览器</a:t>
            </a:r>
            <a:endParaRPr lang="zh-CN" altLang="en-US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05075" y="2393315"/>
            <a:ext cx="68770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3. </a:t>
            </a:r>
            <a:r>
              <a:rPr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借助「WebGL API 获得的参数信息」检测</a:t>
            </a:r>
            <a:endParaRPr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endParaRPr lang="en-US" altLang="zh-CN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4. 通过「判断浏览器是否支持某些功能」进行检测</a:t>
            </a:r>
            <a:endParaRPr lang="en-US" altLang="zh-CN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endParaRPr lang="en-US" altLang="zh-CN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5. 借助「加载失败的图片」检测</a:t>
            </a:r>
            <a:endParaRPr lang="en-US" altLang="zh-CN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endParaRPr lang="en-US" altLang="zh-CN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……</a:t>
            </a:r>
            <a:endParaRPr lang="en-US" altLang="zh-CN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三、其他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73780" y="404495"/>
            <a:ext cx="7241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18. 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如何区分浏览器与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Headless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浏览器</a:t>
            </a:r>
            <a:endParaRPr lang="zh-CN" altLang="en-US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90345" y="1891665"/>
            <a:ext cx="979741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针对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Puppeteer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的一种方法：</a:t>
            </a:r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Puppeteer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定义请求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	page.setExtraHTTPHeaders({ 'Accept-Language': 'en-US,en;q=0.9' })</a:t>
            </a:r>
            <a:endParaRPr lang="en-US" altLang="zh-CN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endParaRPr lang="en-US" altLang="zh-CN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实际上发送的内容：</a:t>
            </a:r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	 accept-language: en-US,en;q=0.9</a:t>
            </a:r>
            <a:endParaRPr lang="en-US" altLang="zh-CN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原文：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https://news.ycombinator.com/item?id=20480915</a:t>
            </a:r>
            <a:endParaRPr lang="zh-CN" altLang="en-US" sz="20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三、其他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9720" y="2738120"/>
            <a:ext cx="6096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19.  </a:t>
            </a:r>
            <a:r>
              <a:rPr 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遗留问题：如何识别验证码</a:t>
            </a:r>
            <a:endParaRPr lang="zh-CN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15745" y="1115060"/>
            <a:ext cx="9159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附：基于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的爬虫框架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WebCollector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PDF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16400" y="2722880"/>
          <a:ext cx="3146425" cy="2159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666750" progId="Package">
                  <p:embed/>
                </p:oleObj>
              </mc:Choice>
              <mc:Fallback>
                <p:oleObj name="" showAsIcon="1" r:id="rId1" imgW="971550" imgH="66675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16400" y="2722880"/>
                        <a:ext cx="3146425" cy="21596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7172800" y="2923210"/>
            <a:ext cx="623405" cy="546805"/>
            <a:chOff x="14344650" y="-2063655"/>
            <a:chExt cx="2655698" cy="2329383"/>
          </a:xfrm>
          <a:solidFill>
            <a:schemeClr val="bg1">
              <a:alpha val="60000"/>
            </a:schemeClr>
          </a:solidFill>
        </p:grpSpPr>
        <p:sp>
          <p:nvSpPr>
            <p:cNvPr id="130" name="椭圆 129"/>
            <p:cNvSpPr/>
            <p:nvPr/>
          </p:nvSpPr>
          <p:spPr>
            <a:xfrm>
              <a:off x="14344650" y="-8792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4668500" y="-2933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01049" y="-8639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5266898" y="-11111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5419298" y="-206365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5781248" y="-583186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6390848" y="-711505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6509179" y="-133432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5770046" y="113328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6847948" y="-1236009"/>
              <a:ext cx="152400" cy="152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40" name="直接连接符 139"/>
            <p:cNvCxnSpPr>
              <a:stCxn id="132" idx="7"/>
              <a:endCxn id="133" idx="3"/>
            </p:cNvCxnSpPr>
            <p:nvPr/>
          </p:nvCxnSpPr>
          <p:spPr>
            <a:xfrm flipV="1">
              <a:off x="15231131" y="-981073"/>
              <a:ext cx="58085" cy="139486"/>
            </a:xfrm>
            <a:prstGeom prst="lin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/>
          <p:cNvGrpSpPr/>
          <p:nvPr/>
        </p:nvGrpSpPr>
        <p:grpSpPr>
          <a:xfrm>
            <a:off x="7190688" y="2926609"/>
            <a:ext cx="587482" cy="511019"/>
            <a:chOff x="14491853" y="-2049174"/>
            <a:chExt cx="2502668" cy="2176934"/>
          </a:xfrm>
        </p:grpSpPr>
        <p:cxnSp>
          <p:nvCxnSpPr>
            <p:cNvPr id="111" name="直接连接符 110"/>
            <p:cNvCxnSpPr>
              <a:stCxn id="134" idx="3"/>
              <a:endCxn id="130" idx="7"/>
            </p:cNvCxnSpPr>
            <p:nvPr/>
          </p:nvCxnSpPr>
          <p:spPr>
            <a:xfrm flipH="1">
              <a:off x="14546894" y="-1995400"/>
              <a:ext cx="965718" cy="107662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30" idx="4"/>
              <a:endCxn id="131" idx="0"/>
            </p:cNvCxnSpPr>
            <p:nvPr/>
          </p:nvCxnSpPr>
          <p:spPr>
            <a:xfrm>
              <a:off x="14491853" y="-788661"/>
              <a:ext cx="321906" cy="72496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31" idx="6"/>
              <a:endCxn id="138" idx="2"/>
            </p:cNvCxnSpPr>
            <p:nvPr/>
          </p:nvCxnSpPr>
          <p:spPr>
            <a:xfrm>
              <a:off x="14889195" y="11441"/>
              <a:ext cx="952193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38" idx="7"/>
              <a:endCxn id="137" idx="2"/>
            </p:cNvCxnSpPr>
            <p:nvPr/>
          </p:nvCxnSpPr>
          <p:spPr>
            <a:xfrm flipV="1">
              <a:off x="15971130" y="-118247"/>
              <a:ext cx="608646" cy="19206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37" idx="0"/>
              <a:endCxn id="139" idx="4"/>
            </p:cNvCxnSpPr>
            <p:nvPr/>
          </p:nvCxnSpPr>
          <p:spPr>
            <a:xfrm flipV="1">
              <a:off x="16656384" y="-1144748"/>
              <a:ext cx="338137" cy="95219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39" idx="1"/>
              <a:endCxn id="134" idx="6"/>
            </p:cNvCxnSpPr>
            <p:nvPr/>
          </p:nvCxnSpPr>
          <p:spPr>
            <a:xfrm flipH="1" flipV="1">
              <a:off x="15642822" y="-2049174"/>
              <a:ext cx="1298445" cy="773656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34" idx="4"/>
              <a:endCxn id="133" idx="0"/>
            </p:cNvCxnSpPr>
            <p:nvPr/>
          </p:nvCxnSpPr>
          <p:spPr>
            <a:xfrm flipH="1">
              <a:off x="15415014" y="-1973082"/>
              <a:ext cx="151485" cy="803412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34" idx="5"/>
              <a:endCxn id="135" idx="0"/>
            </p:cNvCxnSpPr>
            <p:nvPr/>
          </p:nvCxnSpPr>
          <p:spPr>
            <a:xfrm>
              <a:off x="15620380" y="-1995400"/>
              <a:ext cx="308381" cy="13525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35" idx="1"/>
              <a:endCxn id="133" idx="5"/>
            </p:cNvCxnSpPr>
            <p:nvPr/>
          </p:nvCxnSpPr>
          <p:spPr>
            <a:xfrm flipH="1" flipV="1">
              <a:off x="15468805" y="-1039280"/>
              <a:ext cx="405764" cy="41928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35" idx="7"/>
              <a:endCxn id="136" idx="2"/>
            </p:cNvCxnSpPr>
            <p:nvPr/>
          </p:nvCxnSpPr>
          <p:spPr>
            <a:xfrm flipV="1">
              <a:off x="15982334" y="-695733"/>
              <a:ext cx="478802" cy="757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36" idx="7"/>
              <a:endCxn id="139" idx="3"/>
            </p:cNvCxnSpPr>
            <p:nvPr/>
          </p:nvCxnSpPr>
          <p:spPr>
            <a:xfrm flipV="1">
              <a:off x="16591930" y="-1167600"/>
              <a:ext cx="348957" cy="41658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36" idx="4"/>
              <a:endCxn id="137" idx="1"/>
            </p:cNvCxnSpPr>
            <p:nvPr/>
          </p:nvCxnSpPr>
          <p:spPr>
            <a:xfrm>
              <a:off x="16538050" y="-620933"/>
              <a:ext cx="64922" cy="44904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37" idx="2"/>
              <a:endCxn id="135" idx="5"/>
            </p:cNvCxnSpPr>
            <p:nvPr/>
          </p:nvCxnSpPr>
          <p:spPr>
            <a:xfrm flipH="1" flipV="1">
              <a:off x="15982356" y="-511297"/>
              <a:ext cx="597826" cy="39494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35" idx="7"/>
              <a:endCxn id="139" idx="2"/>
            </p:cNvCxnSpPr>
            <p:nvPr/>
          </p:nvCxnSpPr>
          <p:spPr>
            <a:xfrm flipV="1">
              <a:off x="15982334" y="-1220521"/>
              <a:ext cx="935962" cy="600530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35" idx="4"/>
              <a:endCxn id="138" idx="0"/>
            </p:cNvCxnSpPr>
            <p:nvPr/>
          </p:nvCxnSpPr>
          <p:spPr>
            <a:xfrm flipH="1">
              <a:off x="15917633" y="-489908"/>
              <a:ext cx="10820" cy="543723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38" idx="1"/>
              <a:endCxn id="132" idx="5"/>
            </p:cNvCxnSpPr>
            <p:nvPr/>
          </p:nvCxnSpPr>
          <p:spPr>
            <a:xfrm flipH="1" flipV="1">
              <a:off x="15300704" y="-794519"/>
              <a:ext cx="562659" cy="868334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32" idx="2"/>
              <a:endCxn id="130" idx="6"/>
            </p:cNvCxnSpPr>
            <p:nvPr/>
          </p:nvCxnSpPr>
          <p:spPr>
            <a:xfrm flipH="1" flipV="1">
              <a:off x="14568813" y="-863057"/>
              <a:ext cx="603236" cy="16231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32" idx="3"/>
              <a:endCxn id="131" idx="7"/>
            </p:cNvCxnSpPr>
            <p:nvPr/>
          </p:nvCxnSpPr>
          <p:spPr>
            <a:xfrm flipH="1">
              <a:off x="14867051" y="-792947"/>
              <a:ext cx="324611" cy="752015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32" idx="0"/>
              <a:endCxn id="133" idx="3"/>
            </p:cNvCxnSpPr>
            <p:nvPr/>
          </p:nvCxnSpPr>
          <p:spPr>
            <a:xfrm flipV="1">
              <a:off x="15245548" y="-1039348"/>
              <a:ext cx="113614" cy="116319"/>
            </a:xfrm>
            <a:prstGeom prst="line">
              <a:avLst/>
            </a:prstGeom>
            <a:ln w="127">
              <a:solidFill>
                <a:schemeClr val="bg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文本框 144"/>
          <p:cNvSpPr txBox="1"/>
          <p:nvPr/>
        </p:nvSpPr>
        <p:spPr>
          <a:xfrm>
            <a:off x="4272915" y="1643380"/>
            <a:ext cx="3619500" cy="9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感谢大家</a:t>
            </a:r>
            <a:endParaRPr lang="zh-CN" altLang="en-US" sz="5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6" name="直接连接符 145"/>
          <p:cNvCxnSpPr/>
          <p:nvPr/>
        </p:nvCxnSpPr>
        <p:spPr>
          <a:xfrm>
            <a:off x="4273253" y="2697983"/>
            <a:ext cx="3528000" cy="0"/>
          </a:xfrm>
          <a:prstGeom prst="line">
            <a:avLst/>
          </a:prstGeom>
          <a:ln w="285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一、数据抓取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79595" y="404495"/>
            <a:ext cx="2999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环境准备</a:t>
            </a:r>
            <a:endParaRPr lang="zh-CN" altLang="en-US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43760" y="1430655"/>
            <a:ext cx="3647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模拟服务器（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Node.js</a:t>
            </a:r>
            <a:r>
              <a:rPr lang="zh-CN" sz="28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）</a:t>
            </a:r>
            <a:endParaRPr lang="zh-CN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88070" y="1461135"/>
            <a:ext cx="1629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页面内容</a:t>
            </a:r>
            <a:endParaRPr lang="zh-CN" altLang="en-US" sz="24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90" y="2210435"/>
            <a:ext cx="7141845" cy="42881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240" y="2210435"/>
            <a:ext cx="4464050" cy="331597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  <p:bldP spid="11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一、数据抓取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13225" y="404495"/>
            <a:ext cx="5863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抓取静态页面（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Go - Colly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1410335"/>
            <a:ext cx="9982200" cy="47815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一、数据抓取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34130" y="404495"/>
            <a:ext cx="71094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带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Header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的静态页面（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Go - Colly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175" y="1253490"/>
            <a:ext cx="9982200" cy="512445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一、数据抓取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12945" y="404495"/>
            <a:ext cx="4105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5. HTML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改造（加</a:t>
            </a:r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100" y="1325880"/>
            <a:ext cx="8517890" cy="49244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373380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一、数据抓取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59580" y="373380"/>
            <a:ext cx="2999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6.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动态数据</a:t>
            </a:r>
            <a:endParaRPr lang="zh-CN" altLang="en-US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4485" y="1251585"/>
            <a:ext cx="4711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针对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JacaScript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生成的动态数据： </a:t>
            </a:r>
            <a:endParaRPr lang="en-US" altLang="zh-CN" sz="24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96660" y="4154805"/>
            <a:ext cx="188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1. 模拟</a:t>
            </a:r>
            <a:r>
              <a:rPr sz="18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浏览器</a:t>
            </a:r>
            <a:endParaRPr sz="1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93530" y="4154805"/>
            <a:ext cx="2744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8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2. 伪</a:t>
            </a:r>
            <a:r>
              <a:rPr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浏览器</a:t>
            </a:r>
            <a:r>
              <a:rPr sz="18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（无头浏览器）</a:t>
            </a:r>
            <a:endParaRPr sz="1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60035" y="4648835"/>
            <a:ext cx="329374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       </a:t>
            </a:r>
            <a:r>
              <a:rPr lang="zh-CN" sz="1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程序使用驱动调起本地浏览器，获取浏览器加载渲染后的页面</a:t>
            </a:r>
            <a:endParaRPr lang="zh-CN" sz="16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15450" y="4787265"/>
            <a:ext cx="25006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程序直接对页面进行渲染</a:t>
            </a:r>
            <a:endParaRPr lang="zh-CN" sz="16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左大括号 11"/>
          <p:cNvSpPr/>
          <p:nvPr/>
        </p:nvSpPr>
        <p:spPr>
          <a:xfrm rot="5400000">
            <a:off x="4904740" y="-1503680"/>
            <a:ext cx="702310" cy="713359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28865" y="2615565"/>
            <a:ext cx="27959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Selenium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（主流平台）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4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左大括号 15"/>
          <p:cNvSpPr/>
          <p:nvPr/>
        </p:nvSpPr>
        <p:spPr>
          <a:xfrm rot="5400000">
            <a:off x="8475345" y="1814195"/>
            <a:ext cx="702310" cy="353441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667125" y="2615565"/>
            <a:ext cx="1922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Puppeteer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js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4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67125" y="3355975"/>
            <a:ext cx="20701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支持无界面</a:t>
            </a:r>
            <a:endParaRPr lang="zh-CN" altLang="en-US" sz="16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依赖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Chromium</a:t>
            </a:r>
            <a:endParaRPr lang="zh-CN" altLang="en-US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5360" y="2615565"/>
            <a:ext cx="1693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ui4j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4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44550" y="3355975"/>
            <a:ext cx="24187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支持有界面</a:t>
            </a:r>
            <a:endParaRPr lang="zh-CN" altLang="en-US" sz="16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（据说）支持无界面</a:t>
            </a:r>
            <a:endParaRPr lang="zh-CN" altLang="en-US" sz="16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依赖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JavaFx</a:t>
            </a:r>
            <a:endParaRPr lang="en-US" altLang="zh-CN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141085" y="5401945"/>
            <a:ext cx="26816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ChromeDriver</a:t>
            </a:r>
            <a:endParaRPr lang="en-US" altLang="zh-CN" sz="16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FirefoxDriver</a:t>
            </a:r>
            <a:endParaRPr lang="en-US" altLang="zh-CN" sz="16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InternetExplorerDriver</a:t>
            </a:r>
            <a:endParaRPr lang="en-US" altLang="zh-CN" sz="16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SafariDriver</a:t>
            </a:r>
            <a:endParaRPr lang="en-US" altLang="zh-CN" sz="16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489440" y="5648325"/>
            <a:ext cx="2152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PhantomJSDriver</a:t>
            </a:r>
            <a:endParaRPr lang="en-US" altLang="zh-CN" sz="16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HtmlUnitDriver</a:t>
            </a:r>
            <a:endParaRPr lang="en-US" altLang="zh-CN" sz="16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  <p:bldP spid="3" grpId="0"/>
      <p:bldP spid="4" grpId="0"/>
      <p:bldP spid="5" grpId="0"/>
      <p:bldP spid="6" grpId="0"/>
      <p:bldP spid="11" grpId="0"/>
      <p:bldP spid="15" grpId="0"/>
      <p:bldP spid="17" grpId="0"/>
      <p:bldP spid="18" grpId="0"/>
      <p:bldP spid="20" grpId="0"/>
      <p:bldP spid="21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椭圆 119"/>
          <p:cNvSpPr/>
          <p:nvPr/>
        </p:nvSpPr>
        <p:spPr>
          <a:xfrm>
            <a:off x="-362465" y="17216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-287261" y="2095947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-1137429" y="4319601"/>
            <a:ext cx="233551" cy="23396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2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4216317" y="-1072070"/>
            <a:ext cx="296849" cy="29737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6997251" y="-68448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10518714" y="-71564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3" name="椭圆 182"/>
          <p:cNvSpPr/>
          <p:nvPr/>
        </p:nvSpPr>
        <p:spPr>
          <a:xfrm>
            <a:off x="12475802" y="-380020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93" name="直接连接符 92"/>
          <p:cNvCxnSpPr>
            <a:stCxn id="130" idx="7"/>
            <a:endCxn id="135" idx="3"/>
          </p:cNvCxnSpPr>
          <p:nvPr/>
        </p:nvCxnSpPr>
        <p:spPr>
          <a:xfrm flipV="1">
            <a:off x="3177546" y="-818247"/>
            <a:ext cx="1082244" cy="75545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131" idx="5"/>
            <a:endCxn id="130" idx="2"/>
          </p:cNvCxnSpPr>
          <p:nvPr/>
        </p:nvCxnSpPr>
        <p:spPr>
          <a:xfrm>
            <a:off x="1689346" y="-304082"/>
            <a:ext cx="1150869" cy="381264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438785" y="404495"/>
            <a:ext cx="2999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一、数据抓取</a:t>
            </a:r>
            <a:endParaRPr lang="zh-CN" altLang="en-US" sz="28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12945" y="404495"/>
            <a:ext cx="5265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2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7. HtmlUnitDriver</a:t>
            </a:r>
            <a:endParaRPr lang="zh-CN" altLang="en-US" sz="3200" b="1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60550"/>
            <a:ext cx="10515600" cy="368046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ldLvl="0" animBg="1"/>
      <p:bldP spid="121" grpId="0" bldLvl="0" animBg="1"/>
      <p:bldP spid="122" grpId="0" bldLvl="0" animBg="1"/>
      <p:bldP spid="135" grpId="0" bldLvl="0" animBg="1"/>
      <p:bldP spid="144" grpId="0" bldLvl="0" animBg="1"/>
      <p:bldP spid="150" grpId="0" bldLvl="0" animBg="1"/>
      <p:bldP spid="183" grpId="0" bldLvl="0" animBg="1"/>
      <p:bldP spid="151" grpId="0"/>
      <p:bldP spid="2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2173</Words>
  <Application>WPS 演示</Application>
  <PresentationFormat>宽屏</PresentationFormat>
  <Paragraphs>312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Arial</vt:lpstr>
      <vt:lpstr>Arial Unicode MS</vt:lpstr>
      <vt:lpstr>Calibri Light</vt:lpstr>
      <vt:lpstr>Calibri</vt:lpstr>
      <vt:lpstr>Arial Black</vt:lpstr>
      <vt:lpstr>Office 主题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smallyu</cp:lastModifiedBy>
  <cp:revision>186</cp:revision>
  <dcterms:created xsi:type="dcterms:W3CDTF">2017-05-21T03:23:00Z</dcterms:created>
  <dcterms:modified xsi:type="dcterms:W3CDTF">2019-09-04T16:14:12Z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