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6" r:id="rId3"/>
  </p:sldMasterIdLst>
  <p:notesMasterIdLst>
    <p:notesMasterId r:id="rId30"/>
  </p:notesMasterIdLst>
  <p:handoutMasterIdLst>
    <p:handoutMasterId r:id="rId31"/>
  </p:handoutMasterIdLst>
  <p:sldIdLst>
    <p:sldId id="256" r:id="rId4"/>
    <p:sldId id="257" r:id="rId5"/>
    <p:sldId id="512" r:id="rId6"/>
    <p:sldId id="513" r:id="rId7"/>
    <p:sldId id="522" r:id="rId8"/>
    <p:sldId id="514" r:id="rId9"/>
    <p:sldId id="516" r:id="rId10"/>
    <p:sldId id="520" r:id="rId11"/>
    <p:sldId id="518" r:id="rId12"/>
    <p:sldId id="517" r:id="rId13"/>
    <p:sldId id="523" r:id="rId14"/>
    <p:sldId id="532" r:id="rId15"/>
    <p:sldId id="521" r:id="rId16"/>
    <p:sldId id="533" r:id="rId17"/>
    <p:sldId id="525" r:id="rId18"/>
    <p:sldId id="534" r:id="rId19"/>
    <p:sldId id="535" r:id="rId20"/>
    <p:sldId id="536" r:id="rId21"/>
    <p:sldId id="537" r:id="rId22"/>
    <p:sldId id="546" r:id="rId23"/>
    <p:sldId id="538" r:id="rId24"/>
    <p:sldId id="539" r:id="rId25"/>
    <p:sldId id="543" r:id="rId26"/>
    <p:sldId id="544" r:id="rId27"/>
    <p:sldId id="547" r:id="rId28"/>
    <p:sldId id="510" r:id="rId29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30924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1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1pPr>
    <a:lvl2pPr marL="171450" marR="0" indent="0" algn="l" defTabSz="30924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Pct val="100000"/>
      <a:buFontTx/>
      <a:buChar char="■"/>
      <a:defRPr kumimoji="0" sz="11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2pPr>
    <a:lvl3pPr marL="342900" marR="0" indent="0" algn="l" defTabSz="30924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Pct val="100000"/>
      <a:buFontTx/>
      <a:buChar char="■"/>
      <a:defRPr kumimoji="0" sz="11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3pPr>
    <a:lvl4pPr marL="514350" marR="0" indent="0" algn="l" defTabSz="30924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Pct val="100000"/>
      <a:buFontTx/>
      <a:buChar char="■"/>
      <a:defRPr kumimoji="0" sz="11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4pPr>
    <a:lvl5pPr marL="685800" marR="0" indent="0" algn="l" defTabSz="30924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Pct val="100000"/>
      <a:buFontTx/>
      <a:buChar char="■"/>
      <a:defRPr kumimoji="0" sz="11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5pPr>
    <a:lvl6pPr marL="857250" marR="0" indent="0" algn="l" defTabSz="30924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Pct val="100000"/>
      <a:buFontTx/>
      <a:buChar char="■"/>
      <a:defRPr kumimoji="0" sz="11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6pPr>
    <a:lvl7pPr marL="1028700" marR="0" indent="0" algn="l" defTabSz="30924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Pct val="100000"/>
      <a:buFontTx/>
      <a:buChar char="■"/>
      <a:defRPr kumimoji="0" sz="11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7pPr>
    <a:lvl8pPr marL="1200150" marR="0" indent="0" algn="l" defTabSz="30924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Pct val="100000"/>
      <a:buFontTx/>
      <a:buChar char="■"/>
      <a:defRPr kumimoji="0" sz="11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8pPr>
    <a:lvl9pPr marL="1371600" marR="0" indent="0" algn="l" defTabSz="30924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Pct val="100000"/>
      <a:buFontTx/>
      <a:buChar char="■"/>
      <a:defRPr kumimoji="0" sz="11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0033"/>
    <a:srgbClr val="000000"/>
    <a:srgbClr val="0D0D0D"/>
    <a:srgbClr val="9999FF"/>
    <a:srgbClr val="ECEAFC"/>
    <a:srgbClr val="261036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æ·±è²æ ·å¼ 1 - å¼ºè°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æ æ ·å¼ï¼ç½æ ¼å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76" autoAdjust="0"/>
    <p:restoredTop sz="94595" autoAdjust="0"/>
  </p:normalViewPr>
  <p:slideViewPr>
    <p:cSldViewPr snapToGrid="0" snapToObjects="1">
      <p:cViewPr varScale="1">
        <p:scale>
          <a:sx n="89" d="100"/>
          <a:sy n="89" d="100"/>
        </p:scale>
        <p:origin x="339" y="54"/>
      </p:cViewPr>
      <p:guideLst>
        <p:guide orient="horz" pos="1620"/>
        <p:guide pos="2863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86" d="100"/>
          <a:sy n="86" d="100"/>
        </p:scale>
        <p:origin x="-3846" y="-90"/>
      </p:cViewPr>
      <p:guideLst>
        <p:guide orient="horz" pos="2879"/>
        <p:guide pos="196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4" Type="http://schemas.openxmlformats.org/officeDocument/2006/relationships/tableStyles" Target="tableStyles.xml"/><Relationship Id="rId33" Type="http://schemas.openxmlformats.org/officeDocument/2006/relationships/viewProps" Target="viewProps.xml"/><Relationship Id="rId32" Type="http://schemas.openxmlformats.org/officeDocument/2006/relationships/presProps" Target="presProps.xml"/><Relationship Id="rId31" Type="http://schemas.openxmlformats.org/officeDocument/2006/relationships/handoutMaster" Target="handoutMasters/handoutMaster1.xml"/><Relationship Id="rId30" Type="http://schemas.openxmlformats.org/officeDocument/2006/relationships/notesMaster" Target="notesMasters/notesMaster1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2B124E-18D1-41FC-BC4F-FF9E982C4F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D41F9E-F772-4F5A-9B91-48AA7BA777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153" name="Shape 15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/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171450" latinLnBrk="0">
      <a:lnSpc>
        <a:spcPct val="117000"/>
      </a:lnSpc>
      <a:defRPr sz="800">
        <a:latin typeface="+mn-lt"/>
        <a:ea typeface="+mn-ea"/>
        <a:cs typeface="+mn-cs"/>
        <a:sym typeface="Helvetica Neue" panose="02000503000000020004"/>
      </a:defRPr>
    </a:lvl1pPr>
    <a:lvl2pPr indent="228600" defTabSz="171450" latinLnBrk="0">
      <a:lnSpc>
        <a:spcPct val="117000"/>
      </a:lnSpc>
      <a:defRPr sz="800">
        <a:latin typeface="+mn-lt"/>
        <a:ea typeface="+mn-ea"/>
        <a:cs typeface="+mn-cs"/>
        <a:sym typeface="Helvetica Neue" panose="02000503000000020004"/>
      </a:defRPr>
    </a:lvl2pPr>
    <a:lvl3pPr indent="457200" defTabSz="171450" latinLnBrk="0">
      <a:lnSpc>
        <a:spcPct val="117000"/>
      </a:lnSpc>
      <a:defRPr sz="800">
        <a:latin typeface="+mn-lt"/>
        <a:ea typeface="+mn-ea"/>
        <a:cs typeface="+mn-cs"/>
        <a:sym typeface="Helvetica Neue" panose="02000503000000020004"/>
      </a:defRPr>
    </a:lvl3pPr>
    <a:lvl4pPr indent="685800" defTabSz="171450" latinLnBrk="0">
      <a:lnSpc>
        <a:spcPct val="117000"/>
      </a:lnSpc>
      <a:defRPr sz="800">
        <a:latin typeface="+mn-lt"/>
        <a:ea typeface="+mn-ea"/>
        <a:cs typeface="+mn-cs"/>
        <a:sym typeface="Helvetica Neue" panose="02000503000000020004"/>
      </a:defRPr>
    </a:lvl4pPr>
    <a:lvl5pPr indent="914400" defTabSz="171450" latinLnBrk="0">
      <a:lnSpc>
        <a:spcPct val="117000"/>
      </a:lnSpc>
      <a:defRPr sz="800">
        <a:latin typeface="+mn-lt"/>
        <a:ea typeface="+mn-ea"/>
        <a:cs typeface="+mn-cs"/>
        <a:sym typeface="Helvetica Neue" panose="02000503000000020004"/>
      </a:defRPr>
    </a:lvl5pPr>
    <a:lvl6pPr indent="1143000" defTabSz="171450" latinLnBrk="0">
      <a:lnSpc>
        <a:spcPct val="117000"/>
      </a:lnSpc>
      <a:defRPr sz="800">
        <a:latin typeface="+mn-lt"/>
        <a:ea typeface="+mn-ea"/>
        <a:cs typeface="+mn-cs"/>
        <a:sym typeface="Helvetica Neue" panose="02000503000000020004"/>
      </a:defRPr>
    </a:lvl6pPr>
    <a:lvl7pPr indent="1371600" defTabSz="171450" latinLnBrk="0">
      <a:lnSpc>
        <a:spcPct val="117000"/>
      </a:lnSpc>
      <a:defRPr sz="800">
        <a:latin typeface="+mn-lt"/>
        <a:ea typeface="+mn-ea"/>
        <a:cs typeface="+mn-cs"/>
        <a:sym typeface="Helvetica Neue" panose="02000503000000020004"/>
      </a:defRPr>
    </a:lvl7pPr>
    <a:lvl8pPr indent="1600200" defTabSz="171450" latinLnBrk="0">
      <a:lnSpc>
        <a:spcPct val="117000"/>
      </a:lnSpc>
      <a:defRPr sz="800">
        <a:latin typeface="+mn-lt"/>
        <a:ea typeface="+mn-ea"/>
        <a:cs typeface="+mn-cs"/>
        <a:sym typeface="Helvetica Neue" panose="02000503000000020004"/>
      </a:defRPr>
    </a:lvl8pPr>
    <a:lvl9pPr indent="1828800" defTabSz="171450" latinLnBrk="0">
      <a:lnSpc>
        <a:spcPct val="117000"/>
      </a:lnSpc>
      <a:defRPr sz="800">
        <a:latin typeface="+mn-lt"/>
        <a:ea typeface="+mn-ea"/>
        <a:cs typeface="+mn-cs"/>
        <a:sym typeface="Helvetica Neue" panose="02000503000000020004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2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2"/>
          <p:cNvGrpSpPr/>
          <p:nvPr/>
        </p:nvGrpSpPr>
        <p:grpSpPr>
          <a:xfrm>
            <a:off x="5948957" y="4417218"/>
            <a:ext cx="2959101" cy="491533"/>
            <a:chOff x="0" y="0"/>
            <a:chExt cx="2959100" cy="491532"/>
          </a:xfrm>
        </p:grpSpPr>
        <p:sp>
          <p:nvSpPr>
            <p:cNvPr id="43" name="Rectangle 3"/>
            <p:cNvSpPr txBox="1"/>
            <p:nvPr/>
          </p:nvSpPr>
          <p:spPr>
            <a:xfrm>
              <a:off x="26789" y="288331"/>
              <a:ext cx="2889649" cy="203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700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lvl1pPr>
            </a:lstStyle>
            <a:p>
              <a:r>
                <a:t>To create a happy lifestyle enjoyed by all people through technology</a:t>
              </a:r>
            </a:p>
          </p:txBody>
        </p:sp>
        <p:sp>
          <p:nvSpPr>
            <p:cNvPr id="44" name="Rectangle 4"/>
            <p:cNvSpPr txBox="1"/>
            <p:nvPr/>
          </p:nvSpPr>
          <p:spPr>
            <a:xfrm>
              <a:off x="0" y="-1"/>
              <a:ext cx="2959101" cy="381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1600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lvl1pPr>
            </a:lstStyle>
            <a:p>
              <a:r>
                <a:t>用科技创造人人乐享的生活方式</a:t>
              </a:r>
            </a:p>
          </p:txBody>
        </p:sp>
      </p:grpSp>
      <p:sp>
        <p:nvSpPr>
          <p:cNvPr id="10" name="矩形 1"/>
          <p:cNvSpPr/>
          <p:nvPr userDrawn="1"/>
        </p:nvSpPr>
        <p:spPr>
          <a:xfrm>
            <a:off x="323527" y="339502"/>
            <a:ext cx="72013" cy="432048"/>
          </a:xfrm>
          <a:prstGeom prst="rect">
            <a:avLst/>
          </a:prstGeom>
          <a:solidFill>
            <a:srgbClr val="E6003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2800">
                <a:latin typeface="+mn-lt"/>
                <a:ea typeface="+mn-ea"/>
                <a:cs typeface="+mn-cs"/>
                <a:sym typeface="Helvetica Neue" panose="02000503000000020004"/>
              </a:defRPr>
            </a:pPr>
          </a:p>
        </p:txBody>
      </p:sp>
      <p:pic>
        <p:nvPicPr>
          <p:cNvPr id="12" name="Picture 3" descr="E:\2019年工作\公司LOGO\联动优势-股票代码-03.png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7821096" y="7486"/>
            <a:ext cx="1322904" cy="639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5_两栏内容 拷贝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E:\2019年工作\公司LOGO\联动优势-股票代码-03.png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7821096" y="7486"/>
            <a:ext cx="1322904" cy="639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1"/>
          <p:cNvSpPr/>
          <p:nvPr userDrawn="1"/>
        </p:nvSpPr>
        <p:spPr>
          <a:xfrm>
            <a:off x="323527" y="339502"/>
            <a:ext cx="72013" cy="432048"/>
          </a:xfrm>
          <a:prstGeom prst="rect">
            <a:avLst/>
          </a:prstGeom>
          <a:solidFill>
            <a:srgbClr val="E6003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2800">
                <a:latin typeface="+mn-lt"/>
                <a:ea typeface="+mn-ea"/>
                <a:cs typeface="+mn-cs"/>
                <a:sym typeface="Helvetica Neue" panose="02000503000000020004"/>
              </a:defRPr>
            </a:pPr>
            <a:endParaRPr sz="1100"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 showMasterSp="0">
  <p:cSld name="7_两栏内容 拷贝 1"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E:\2019年工作\公司LOGO\联动优势-股票代码-04.png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7821096" y="0"/>
            <a:ext cx="1322904" cy="639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1"/>
          <p:cNvSpPr/>
          <p:nvPr userDrawn="1"/>
        </p:nvSpPr>
        <p:spPr>
          <a:xfrm>
            <a:off x="323527" y="339502"/>
            <a:ext cx="72013" cy="432048"/>
          </a:xfrm>
          <a:prstGeom prst="rect">
            <a:avLst/>
          </a:prstGeom>
          <a:solidFill>
            <a:srgbClr val="E6003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2800">
                <a:latin typeface="+mn-lt"/>
                <a:ea typeface="+mn-ea"/>
                <a:cs typeface="+mn-cs"/>
                <a:sym typeface="Helvetica Neue" panose="02000503000000020004"/>
              </a:defRPr>
            </a:pPr>
            <a:endParaRPr sz="1100"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 showMasterSp="0">
  <p:cSld name="6_两栏内容 拷贝 1">
    <p:bg>
      <p:bgPr>
        <a:solidFill>
          <a:srgbClr val="E600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E:\2019年工作\公司LOGO\联动优势-股票代码-04.png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7821096" y="0"/>
            <a:ext cx="1322904" cy="639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 showMasterSp="0">
  <p:cSld name="9_两栏内容 拷贝 1">
    <p:bg>
      <p:bgPr>
        <a:solidFill>
          <a:srgbClr val="E600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E:\2019年工作\公司LOGO\联动优势-股票代码-04.png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7821096" y="0"/>
            <a:ext cx="1322904" cy="639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1"/>
          <p:cNvSpPr/>
          <p:nvPr userDrawn="1"/>
        </p:nvSpPr>
        <p:spPr>
          <a:xfrm>
            <a:off x="323527" y="339502"/>
            <a:ext cx="72013" cy="432048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2800">
                <a:latin typeface="+mn-lt"/>
                <a:ea typeface="+mn-ea"/>
                <a:cs typeface="+mn-cs"/>
                <a:sym typeface="Helvetica Neue" panose="02000503000000020004"/>
              </a:defRPr>
            </a:pPr>
            <a:endParaRPr sz="1100"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 showMasterSp="0">
  <p:cSld name="8_两栏内容 拷贝 1">
    <p:bg>
      <p:bgPr>
        <a:solidFill>
          <a:srgbClr val="E600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5_两栏内容 拷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5_两栏内容 拷贝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E:\2019年工作\公司LOGO\联动优势-股票代码-03.png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7821096" y="7486"/>
            <a:ext cx="1322904" cy="639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1"/>
          <p:cNvSpPr/>
          <p:nvPr userDrawn="1"/>
        </p:nvSpPr>
        <p:spPr>
          <a:xfrm>
            <a:off x="323527" y="339502"/>
            <a:ext cx="72013" cy="432048"/>
          </a:xfrm>
          <a:prstGeom prst="rect">
            <a:avLst/>
          </a:prstGeom>
          <a:solidFill>
            <a:srgbClr val="E6003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2800">
                <a:latin typeface="+mn-lt"/>
                <a:ea typeface="+mn-ea"/>
                <a:cs typeface="+mn-cs"/>
                <a:sym typeface="Helvetica Neue" panose="02000503000000020004"/>
              </a:defRPr>
            </a:pP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 showMasterSp="0">
  <p:cSld name="7_两栏内容 拷贝 1"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E:\2019年工作\公司LOGO\联动优势-股票代码-04.png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7821096" y="0"/>
            <a:ext cx="1322904" cy="639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1"/>
          <p:cNvSpPr/>
          <p:nvPr userDrawn="1"/>
        </p:nvSpPr>
        <p:spPr>
          <a:xfrm>
            <a:off x="323527" y="339502"/>
            <a:ext cx="72013" cy="432048"/>
          </a:xfrm>
          <a:prstGeom prst="rect">
            <a:avLst/>
          </a:prstGeom>
          <a:solidFill>
            <a:srgbClr val="E6003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2800">
                <a:latin typeface="+mn-lt"/>
                <a:ea typeface="+mn-ea"/>
                <a:cs typeface="+mn-cs"/>
                <a:sym typeface="Helvetica Neue" panose="02000503000000020004"/>
              </a:defRPr>
            </a:pP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 showMasterSp="0">
  <p:cSld name="6_两栏内容 拷贝 1">
    <p:bg>
      <p:bgPr>
        <a:solidFill>
          <a:srgbClr val="E600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E:\2019年工作\公司LOGO\联动优势-股票代码-04.png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7821096" y="0"/>
            <a:ext cx="1322904" cy="639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 showMasterSp="0">
  <p:cSld name="9_两栏内容 拷贝 1">
    <p:bg>
      <p:bgPr>
        <a:solidFill>
          <a:srgbClr val="E600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E:\2019年工作\公司LOGO\联动优势-股票代码-04.png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7821096" y="0"/>
            <a:ext cx="1322904" cy="639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1"/>
          <p:cNvSpPr/>
          <p:nvPr userDrawn="1"/>
        </p:nvSpPr>
        <p:spPr>
          <a:xfrm>
            <a:off x="323527" y="339502"/>
            <a:ext cx="72013" cy="432048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2800">
                <a:latin typeface="+mn-lt"/>
                <a:ea typeface="+mn-ea"/>
                <a:cs typeface="+mn-cs"/>
                <a:sym typeface="Helvetica Neue" panose="02000503000000020004"/>
              </a:defRPr>
            </a:pP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 showMasterSp="0">
  <p:cSld name="8_两栏内容 拷贝 1">
    <p:bg>
      <p:bgPr>
        <a:solidFill>
          <a:srgbClr val="E600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2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2"/>
          <p:cNvGrpSpPr/>
          <p:nvPr/>
        </p:nvGrpSpPr>
        <p:grpSpPr>
          <a:xfrm>
            <a:off x="5948957" y="4417218"/>
            <a:ext cx="2959101" cy="491533"/>
            <a:chOff x="0" y="0"/>
            <a:chExt cx="2959100" cy="491532"/>
          </a:xfrm>
        </p:grpSpPr>
        <p:sp>
          <p:nvSpPr>
            <p:cNvPr id="43" name="Rectangle 3"/>
            <p:cNvSpPr txBox="1"/>
            <p:nvPr/>
          </p:nvSpPr>
          <p:spPr>
            <a:xfrm>
              <a:off x="26789" y="288331"/>
              <a:ext cx="2889649" cy="203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700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lvl1pPr>
            </a:lstStyle>
            <a:p>
              <a:r>
                <a:t>To create a happy lifestyle enjoyed by all people through technology</a:t>
              </a:r>
            </a:p>
          </p:txBody>
        </p:sp>
        <p:sp>
          <p:nvSpPr>
            <p:cNvPr id="44" name="Rectangle 4"/>
            <p:cNvSpPr txBox="1"/>
            <p:nvPr/>
          </p:nvSpPr>
          <p:spPr>
            <a:xfrm>
              <a:off x="0" y="-1"/>
              <a:ext cx="2959101" cy="381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1600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lvl1pPr>
            </a:lstStyle>
            <a:p>
              <a:r>
                <a:t>用科技创造人人乐享的生活方式</a:t>
              </a:r>
            </a:p>
          </p:txBody>
        </p:sp>
      </p:grpSp>
      <p:sp>
        <p:nvSpPr>
          <p:cNvPr id="10" name="矩形 1"/>
          <p:cNvSpPr/>
          <p:nvPr userDrawn="1"/>
        </p:nvSpPr>
        <p:spPr>
          <a:xfrm>
            <a:off x="323527" y="339502"/>
            <a:ext cx="72013" cy="432048"/>
          </a:xfrm>
          <a:prstGeom prst="rect">
            <a:avLst/>
          </a:prstGeom>
          <a:solidFill>
            <a:srgbClr val="E6003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2800">
                <a:latin typeface="+mn-lt"/>
                <a:ea typeface="+mn-ea"/>
                <a:cs typeface="+mn-cs"/>
                <a:sym typeface="Helvetica Neue" panose="02000503000000020004"/>
              </a:defRPr>
            </a:pPr>
            <a:endParaRPr sz="1100"/>
          </a:p>
        </p:txBody>
      </p:sp>
      <p:pic>
        <p:nvPicPr>
          <p:cNvPr id="12" name="Picture 3" descr="E:\2019年工作\公司LOGO\联动优势-股票代码-03.png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7821096" y="7486"/>
            <a:ext cx="1322904" cy="639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5_两栏内容 拷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heme" Target="../theme/theme1.xml"/><Relationship Id="rId8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theme" Target="../theme/theme2.xml"/><Relationship Id="rId8" Type="http://schemas.openxmlformats.org/officeDocument/2006/relationships/image" Target="../media/image4.png"/><Relationship Id="rId7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Relationship Id="rId3" Type="http://schemas.openxmlformats.org/officeDocument/2006/relationships/slideLayout" Target="../slideLayouts/slideLayout10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/>
          <p:nvPr/>
        </p:nvGrpSpPr>
        <p:grpSpPr>
          <a:xfrm>
            <a:off x="5948957" y="4417218"/>
            <a:ext cx="2959101" cy="491533"/>
            <a:chOff x="0" y="0"/>
            <a:chExt cx="2959100" cy="491532"/>
          </a:xfrm>
        </p:grpSpPr>
        <p:sp>
          <p:nvSpPr>
            <p:cNvPr id="2" name="Rectangle 3"/>
            <p:cNvSpPr txBox="1"/>
            <p:nvPr/>
          </p:nvSpPr>
          <p:spPr>
            <a:xfrm>
              <a:off x="26789" y="288331"/>
              <a:ext cx="2889649" cy="203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700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lvl1pPr>
            </a:lstStyle>
            <a:p>
              <a:r>
                <a:t>To create a happy lifestyle enjoyed by all people through technology</a:t>
              </a:r>
            </a:p>
          </p:txBody>
        </p:sp>
        <p:sp>
          <p:nvSpPr>
            <p:cNvPr id="3" name="Rectangle 4"/>
            <p:cNvSpPr txBox="1"/>
            <p:nvPr/>
          </p:nvSpPr>
          <p:spPr>
            <a:xfrm>
              <a:off x="0" y="-1"/>
              <a:ext cx="2959101" cy="381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1600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lvl1pPr>
            </a:lstStyle>
            <a:p>
              <a:r>
                <a:t>用科技创造人人乐享的生活方式</a:t>
              </a:r>
            </a:p>
          </p:txBody>
        </p:sp>
      </p:grpSp>
      <p:pic>
        <p:nvPicPr>
          <p:cNvPr id="5" name="Picture 5" descr="Picture 5"/>
          <p:cNvPicPr>
            <a:picLocks noChangeAspect="1"/>
          </p:cNvPicPr>
          <p:nvPr/>
        </p:nvPicPr>
        <p:blipFill>
          <a:blip r:embed="rId8" cstate="screen"/>
          <a:stretch>
            <a:fillRect/>
          </a:stretch>
        </p:blipFill>
        <p:spPr>
          <a:xfrm>
            <a:off x="278011" y="303015"/>
            <a:ext cx="2696170" cy="669726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ransition spd="med"/>
  <p:txStyles>
    <p:titleStyle>
      <a:lvl1pPr marL="0" marR="0" indent="0" algn="ctr" defTabSz="30924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1pPr>
      <a:lvl2pPr marL="0" marR="0" indent="0" algn="ctr" defTabSz="309245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■"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2pPr>
      <a:lvl3pPr marL="0" marR="0" indent="0" algn="ctr" defTabSz="309245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■"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3pPr>
      <a:lvl4pPr marL="0" marR="0" indent="0" algn="ctr" defTabSz="309245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■"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4pPr>
      <a:lvl5pPr marL="0" marR="0" indent="0" algn="ctr" defTabSz="309245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■"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5pPr>
      <a:lvl6pPr marL="171450" marR="0" indent="0" algn="ctr" defTabSz="309245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■"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6pPr>
      <a:lvl7pPr marL="342900" marR="0" indent="0" algn="ctr" defTabSz="309245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■"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7pPr>
      <a:lvl8pPr marL="514350" marR="0" indent="0" algn="ctr" defTabSz="309245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■"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8pPr>
      <a:lvl9pPr marL="685800" marR="0" indent="0" algn="ctr" defTabSz="309245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■"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9pPr>
    </p:titleStyle>
    <p:bodyStyle>
      <a:lvl1pPr marL="238125" marR="0" indent="-238125" algn="l" defTabSz="309245" rtl="0" latinLnBrk="0">
        <a:lnSpc>
          <a:spcPct val="100000"/>
        </a:lnSpc>
        <a:spcBef>
          <a:spcPts val="2200"/>
        </a:spcBef>
        <a:spcAft>
          <a:spcPts val="0"/>
        </a:spcAft>
        <a:buClrTx/>
        <a:buSzPct val="75000"/>
        <a:buFontTx/>
        <a:buChar char="•"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1pPr>
      <a:lvl2pPr marL="476250" marR="0" indent="-238125" algn="l" defTabSz="309245" rtl="0" latinLnBrk="0">
        <a:lnSpc>
          <a:spcPct val="100000"/>
        </a:lnSpc>
        <a:spcBef>
          <a:spcPts val="2200"/>
        </a:spcBef>
        <a:spcAft>
          <a:spcPts val="0"/>
        </a:spcAft>
        <a:buClrTx/>
        <a:buSzPct val="75000"/>
        <a:buFontTx/>
        <a:buChar char="•"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2pPr>
      <a:lvl3pPr marL="714375" marR="0" indent="-238125" algn="l" defTabSz="309245" rtl="0" latinLnBrk="0">
        <a:lnSpc>
          <a:spcPct val="100000"/>
        </a:lnSpc>
        <a:spcBef>
          <a:spcPts val="2200"/>
        </a:spcBef>
        <a:spcAft>
          <a:spcPts val="0"/>
        </a:spcAft>
        <a:buClrTx/>
        <a:buSzPct val="75000"/>
        <a:buFontTx/>
        <a:buChar char="•"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3pPr>
      <a:lvl4pPr marL="952500" marR="0" indent="-238125" algn="l" defTabSz="309245" rtl="0" latinLnBrk="0">
        <a:lnSpc>
          <a:spcPct val="100000"/>
        </a:lnSpc>
        <a:spcBef>
          <a:spcPts val="2200"/>
        </a:spcBef>
        <a:spcAft>
          <a:spcPts val="0"/>
        </a:spcAft>
        <a:buClrTx/>
        <a:buSzPct val="75000"/>
        <a:buFontTx/>
        <a:buChar char="•"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4pPr>
      <a:lvl5pPr marL="1190625" marR="0" indent="-238125" algn="l" defTabSz="309245" rtl="0" latinLnBrk="0">
        <a:lnSpc>
          <a:spcPct val="100000"/>
        </a:lnSpc>
        <a:spcBef>
          <a:spcPts val="2200"/>
        </a:spcBef>
        <a:spcAft>
          <a:spcPts val="0"/>
        </a:spcAft>
        <a:buClrTx/>
        <a:buSzPct val="75000"/>
        <a:buFontTx/>
        <a:buChar char="•"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5pPr>
      <a:lvl6pPr marL="1102360" marR="0" indent="-245110" algn="l" defTabSz="309245" rtl="0" latinLnBrk="0">
        <a:lnSpc>
          <a:spcPct val="100000"/>
        </a:lnSpc>
        <a:spcBef>
          <a:spcPts val="2200"/>
        </a:spcBef>
        <a:spcAft>
          <a:spcPts val="0"/>
        </a:spcAft>
        <a:buClrTx/>
        <a:buSzPct val="100000"/>
        <a:buFontTx/>
        <a:buChar char="•"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6pPr>
      <a:lvl7pPr marL="1273810" marR="0" indent="-245110" algn="l" defTabSz="309245" rtl="0" latinLnBrk="0">
        <a:lnSpc>
          <a:spcPct val="100000"/>
        </a:lnSpc>
        <a:spcBef>
          <a:spcPts val="2200"/>
        </a:spcBef>
        <a:spcAft>
          <a:spcPts val="0"/>
        </a:spcAft>
        <a:buClrTx/>
        <a:buSzPct val="100000"/>
        <a:buFontTx/>
        <a:buChar char="•"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7pPr>
      <a:lvl8pPr marL="1445260" marR="0" indent="-245110" algn="l" defTabSz="309245" rtl="0" latinLnBrk="0">
        <a:lnSpc>
          <a:spcPct val="100000"/>
        </a:lnSpc>
        <a:spcBef>
          <a:spcPts val="2200"/>
        </a:spcBef>
        <a:spcAft>
          <a:spcPts val="0"/>
        </a:spcAft>
        <a:buClrTx/>
        <a:buSzPct val="100000"/>
        <a:buFontTx/>
        <a:buChar char="•"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8pPr>
      <a:lvl9pPr marL="1616710" marR="0" indent="-245110" algn="l" defTabSz="309245" rtl="0" latinLnBrk="0">
        <a:lnSpc>
          <a:spcPct val="100000"/>
        </a:lnSpc>
        <a:spcBef>
          <a:spcPts val="2200"/>
        </a:spcBef>
        <a:spcAft>
          <a:spcPts val="0"/>
        </a:spcAft>
        <a:buClrTx/>
        <a:buSzPct val="100000"/>
        <a:buFontTx/>
        <a:buChar char="•"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9pPr>
    </p:bodyStyle>
    <p:otherStyle>
      <a:lvl1pPr marL="0" marR="0" indent="0" algn="r" defTabSz="30924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 panose="02000503000000020004"/>
        </a:defRPr>
      </a:lvl1pPr>
      <a:lvl2pPr marL="171450" marR="0" indent="0" algn="r" defTabSz="309245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■"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 panose="02000503000000020004"/>
        </a:defRPr>
      </a:lvl2pPr>
      <a:lvl3pPr marL="342900" marR="0" indent="0" algn="r" defTabSz="309245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■"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 panose="02000503000000020004"/>
        </a:defRPr>
      </a:lvl3pPr>
      <a:lvl4pPr marL="514350" marR="0" indent="0" algn="r" defTabSz="309245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■"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 panose="02000503000000020004"/>
        </a:defRPr>
      </a:lvl4pPr>
      <a:lvl5pPr marL="685800" marR="0" indent="0" algn="r" defTabSz="309245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■"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 panose="02000503000000020004"/>
        </a:defRPr>
      </a:lvl5pPr>
      <a:lvl6pPr marL="857250" marR="0" indent="0" algn="r" defTabSz="309245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■"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 panose="02000503000000020004"/>
        </a:defRPr>
      </a:lvl6pPr>
      <a:lvl7pPr marL="1028700" marR="0" indent="0" algn="r" defTabSz="309245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■"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 panose="02000503000000020004"/>
        </a:defRPr>
      </a:lvl7pPr>
      <a:lvl8pPr marL="1200150" marR="0" indent="0" algn="r" defTabSz="309245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■"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 panose="02000503000000020004"/>
        </a:defRPr>
      </a:lvl8pPr>
      <a:lvl9pPr marL="1371600" marR="0" indent="0" algn="r" defTabSz="309245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■"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 panose="02000503000000020004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/>
          <p:nvPr/>
        </p:nvGrpSpPr>
        <p:grpSpPr>
          <a:xfrm>
            <a:off x="5948957" y="4417218"/>
            <a:ext cx="2959101" cy="491533"/>
            <a:chOff x="0" y="0"/>
            <a:chExt cx="2959100" cy="491532"/>
          </a:xfrm>
        </p:grpSpPr>
        <p:sp>
          <p:nvSpPr>
            <p:cNvPr id="2" name="Rectangle 3"/>
            <p:cNvSpPr txBox="1"/>
            <p:nvPr/>
          </p:nvSpPr>
          <p:spPr>
            <a:xfrm>
              <a:off x="26789" y="288331"/>
              <a:ext cx="2889649" cy="203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700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lvl1pPr>
            </a:lstStyle>
            <a:p>
              <a:r>
                <a:t>To create a happy lifestyle enjoyed by all people through technology</a:t>
              </a:r>
            </a:p>
          </p:txBody>
        </p:sp>
        <p:sp>
          <p:nvSpPr>
            <p:cNvPr id="3" name="Rectangle 4"/>
            <p:cNvSpPr txBox="1"/>
            <p:nvPr/>
          </p:nvSpPr>
          <p:spPr>
            <a:xfrm>
              <a:off x="0" y="-1"/>
              <a:ext cx="2959101" cy="381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1600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lvl1pPr>
            </a:lstStyle>
            <a:p>
              <a:r>
                <a:t>用科技创造人人乐享的生活方式</a:t>
              </a:r>
            </a:p>
          </p:txBody>
        </p:sp>
      </p:grpSp>
      <p:pic>
        <p:nvPicPr>
          <p:cNvPr id="5" name="Picture 5" descr="Picture 5"/>
          <p:cNvPicPr>
            <a:picLocks noChangeAspect="1"/>
          </p:cNvPicPr>
          <p:nvPr/>
        </p:nvPicPr>
        <p:blipFill>
          <a:blip r:embed="rId8" cstate="screen"/>
          <a:stretch>
            <a:fillRect/>
          </a:stretch>
        </p:blipFill>
        <p:spPr>
          <a:xfrm>
            <a:off x="278011" y="303015"/>
            <a:ext cx="2696170" cy="669726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</p:sldLayoutIdLst>
  <p:transition spd="med"/>
  <p:txStyles>
    <p:titleStyle>
      <a:lvl1pPr marL="0" marR="0" indent="0" algn="ctr" defTabSz="30924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1pPr>
      <a:lvl2pPr marL="0" marR="0" indent="0" algn="ctr" defTabSz="309245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■"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2pPr>
      <a:lvl3pPr marL="0" marR="0" indent="0" algn="ctr" defTabSz="309245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■"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3pPr>
      <a:lvl4pPr marL="0" marR="0" indent="0" algn="ctr" defTabSz="309245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■"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4pPr>
      <a:lvl5pPr marL="0" marR="0" indent="0" algn="ctr" defTabSz="309245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■"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5pPr>
      <a:lvl6pPr marL="171450" marR="0" indent="0" algn="ctr" defTabSz="309245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■"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6pPr>
      <a:lvl7pPr marL="342900" marR="0" indent="0" algn="ctr" defTabSz="309245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■"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7pPr>
      <a:lvl8pPr marL="514350" marR="0" indent="0" algn="ctr" defTabSz="309245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■"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8pPr>
      <a:lvl9pPr marL="685800" marR="0" indent="0" algn="ctr" defTabSz="309245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■"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9pPr>
    </p:titleStyle>
    <p:bodyStyle>
      <a:lvl1pPr marL="238125" marR="0" indent="-238125" algn="l" defTabSz="309245" rtl="0" latinLnBrk="0">
        <a:lnSpc>
          <a:spcPct val="100000"/>
        </a:lnSpc>
        <a:spcBef>
          <a:spcPts val="2200"/>
        </a:spcBef>
        <a:spcAft>
          <a:spcPts val="0"/>
        </a:spcAft>
        <a:buClrTx/>
        <a:buSzPct val="75000"/>
        <a:buFontTx/>
        <a:buChar char="•"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1pPr>
      <a:lvl2pPr marL="476250" marR="0" indent="-238125" algn="l" defTabSz="309245" rtl="0" latinLnBrk="0">
        <a:lnSpc>
          <a:spcPct val="100000"/>
        </a:lnSpc>
        <a:spcBef>
          <a:spcPts val="2200"/>
        </a:spcBef>
        <a:spcAft>
          <a:spcPts val="0"/>
        </a:spcAft>
        <a:buClrTx/>
        <a:buSzPct val="75000"/>
        <a:buFontTx/>
        <a:buChar char="•"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2pPr>
      <a:lvl3pPr marL="714375" marR="0" indent="-238125" algn="l" defTabSz="309245" rtl="0" latinLnBrk="0">
        <a:lnSpc>
          <a:spcPct val="100000"/>
        </a:lnSpc>
        <a:spcBef>
          <a:spcPts val="2200"/>
        </a:spcBef>
        <a:spcAft>
          <a:spcPts val="0"/>
        </a:spcAft>
        <a:buClrTx/>
        <a:buSzPct val="75000"/>
        <a:buFontTx/>
        <a:buChar char="•"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3pPr>
      <a:lvl4pPr marL="952500" marR="0" indent="-238125" algn="l" defTabSz="309245" rtl="0" latinLnBrk="0">
        <a:lnSpc>
          <a:spcPct val="100000"/>
        </a:lnSpc>
        <a:spcBef>
          <a:spcPts val="2200"/>
        </a:spcBef>
        <a:spcAft>
          <a:spcPts val="0"/>
        </a:spcAft>
        <a:buClrTx/>
        <a:buSzPct val="75000"/>
        <a:buFontTx/>
        <a:buChar char="•"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4pPr>
      <a:lvl5pPr marL="1190625" marR="0" indent="-238125" algn="l" defTabSz="309245" rtl="0" latinLnBrk="0">
        <a:lnSpc>
          <a:spcPct val="100000"/>
        </a:lnSpc>
        <a:spcBef>
          <a:spcPts val="2200"/>
        </a:spcBef>
        <a:spcAft>
          <a:spcPts val="0"/>
        </a:spcAft>
        <a:buClrTx/>
        <a:buSzPct val="75000"/>
        <a:buFontTx/>
        <a:buChar char="•"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5pPr>
      <a:lvl6pPr marL="1102360" marR="0" indent="-245110" algn="l" defTabSz="309245" rtl="0" latinLnBrk="0">
        <a:lnSpc>
          <a:spcPct val="100000"/>
        </a:lnSpc>
        <a:spcBef>
          <a:spcPts val="2200"/>
        </a:spcBef>
        <a:spcAft>
          <a:spcPts val="0"/>
        </a:spcAft>
        <a:buClrTx/>
        <a:buSzPct val="100000"/>
        <a:buFontTx/>
        <a:buChar char="•"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6pPr>
      <a:lvl7pPr marL="1273810" marR="0" indent="-245110" algn="l" defTabSz="309245" rtl="0" latinLnBrk="0">
        <a:lnSpc>
          <a:spcPct val="100000"/>
        </a:lnSpc>
        <a:spcBef>
          <a:spcPts val="2200"/>
        </a:spcBef>
        <a:spcAft>
          <a:spcPts val="0"/>
        </a:spcAft>
        <a:buClrTx/>
        <a:buSzPct val="100000"/>
        <a:buFontTx/>
        <a:buChar char="•"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7pPr>
      <a:lvl8pPr marL="1445260" marR="0" indent="-245110" algn="l" defTabSz="309245" rtl="0" latinLnBrk="0">
        <a:lnSpc>
          <a:spcPct val="100000"/>
        </a:lnSpc>
        <a:spcBef>
          <a:spcPts val="2200"/>
        </a:spcBef>
        <a:spcAft>
          <a:spcPts val="0"/>
        </a:spcAft>
        <a:buClrTx/>
        <a:buSzPct val="100000"/>
        <a:buFontTx/>
        <a:buChar char="•"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8pPr>
      <a:lvl9pPr marL="1616710" marR="0" indent="-245110" algn="l" defTabSz="309245" rtl="0" latinLnBrk="0">
        <a:lnSpc>
          <a:spcPct val="100000"/>
        </a:lnSpc>
        <a:spcBef>
          <a:spcPts val="2200"/>
        </a:spcBef>
        <a:spcAft>
          <a:spcPts val="0"/>
        </a:spcAft>
        <a:buClrTx/>
        <a:buSzPct val="100000"/>
        <a:buFontTx/>
        <a:buChar char="•"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9pPr>
    </p:bodyStyle>
    <p:otherStyle>
      <a:lvl1pPr marL="0" marR="0" indent="0" algn="r" defTabSz="30924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 panose="02000503000000020004"/>
        </a:defRPr>
      </a:lvl1pPr>
      <a:lvl2pPr marL="171450" marR="0" indent="0" algn="r" defTabSz="309245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■"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 panose="02000503000000020004"/>
        </a:defRPr>
      </a:lvl2pPr>
      <a:lvl3pPr marL="342900" marR="0" indent="0" algn="r" defTabSz="309245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■"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 panose="02000503000000020004"/>
        </a:defRPr>
      </a:lvl3pPr>
      <a:lvl4pPr marL="514350" marR="0" indent="0" algn="r" defTabSz="309245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■"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 panose="02000503000000020004"/>
        </a:defRPr>
      </a:lvl4pPr>
      <a:lvl5pPr marL="685800" marR="0" indent="0" algn="r" defTabSz="309245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■"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 panose="02000503000000020004"/>
        </a:defRPr>
      </a:lvl5pPr>
      <a:lvl6pPr marL="857250" marR="0" indent="0" algn="r" defTabSz="309245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■"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 panose="02000503000000020004"/>
        </a:defRPr>
      </a:lvl6pPr>
      <a:lvl7pPr marL="1028700" marR="0" indent="0" algn="r" defTabSz="309245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■"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 panose="02000503000000020004"/>
        </a:defRPr>
      </a:lvl7pPr>
      <a:lvl8pPr marL="1200150" marR="0" indent="0" algn="r" defTabSz="309245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■"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 panose="02000503000000020004"/>
        </a:defRPr>
      </a:lvl8pPr>
      <a:lvl9pPr marL="1371600" marR="0" indent="0" algn="r" defTabSz="309245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■"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 panose="020005030000000200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image" Target="../media/image13.png"/><Relationship Id="rId1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hyperlink" Target="https://arxiv.org/pdf/1805.11390.pdf&#13;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标题 3"/>
          <p:cNvSpPr txBox="1"/>
          <p:nvPr/>
        </p:nvSpPr>
        <p:spPr>
          <a:xfrm>
            <a:off x="1212850" y="1842770"/>
            <a:ext cx="6717665" cy="643890"/>
          </a:xfrm>
          <a:prstGeom prst="rect">
            <a:avLst/>
          </a:prstGeom>
          <a:ln w="12700">
            <a:miter lim="400000"/>
          </a:ln>
        </p:spPr>
        <p:txBody>
          <a:bodyPr wrap="square" lIns="45718" tIns="45718" rIns="45718" bIns="45718">
            <a:spAutoFit/>
          </a:bodyPr>
          <a:lstStyle>
            <a:lvl1pPr algn="ctr">
              <a:lnSpc>
                <a:spcPct val="150000"/>
              </a:lnSpc>
              <a:defRPr sz="48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eaLnBrk="1">
              <a:lnSpc>
                <a:spcPct val="100000"/>
              </a:lnSpc>
            </a:pPr>
            <a:r>
              <a:rPr lang="en-US" sz="3600" spc="100" dirty="0">
                <a:solidFill>
                  <a:srgbClr val="FFFFFF"/>
                </a:solidFill>
                <a:uFillTx/>
                <a:latin typeface="微软雅黑" charset="0"/>
              </a:rPr>
              <a:t>Fabric性能测试与分析实践</a:t>
            </a:r>
            <a:endParaRPr lang="en-US" sz="3600" spc="100" dirty="0">
              <a:solidFill>
                <a:srgbClr val="FFFFFF"/>
              </a:solidFill>
              <a:uFillTx/>
              <a:latin typeface="微软雅黑" charset="0"/>
            </a:endParaRPr>
          </a:p>
        </p:txBody>
      </p:sp>
      <p:pic>
        <p:nvPicPr>
          <p:cNvPr id="5" name="Picture 7" descr="G:\2019设计工作\京交会展示内容\门头LOGO-01.png"/>
          <p:cNvPicPr>
            <a:picLocks noChangeAspect="1" noChangeArrowheads="1"/>
          </p:cNvPicPr>
          <p:nvPr/>
        </p:nvPicPr>
        <p:blipFill>
          <a:blip r:embed="rId1" cstate="screen"/>
          <a:srcRect/>
          <a:stretch>
            <a:fillRect/>
          </a:stretch>
        </p:blipFill>
        <p:spPr bwMode="auto">
          <a:xfrm>
            <a:off x="975" y="-7613"/>
            <a:ext cx="4528448" cy="1409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7"/>
          <p:cNvSpPr txBox="1"/>
          <p:nvPr/>
        </p:nvSpPr>
        <p:spPr>
          <a:xfrm>
            <a:off x="6019800" y="458470"/>
            <a:ext cx="2670810" cy="34734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spAutoFit/>
          </a:bodyPr>
          <a:lstStyle>
            <a:lvl1pPr defTabSz="825500">
              <a:defRPr sz="18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dist"/>
            <a:r>
              <a:rPr lang="zh-CN" altLang="en-US" sz="1600" dirty="0">
                <a:solidFill>
                  <a:schemeClr val="bg1"/>
                </a:solidFill>
                <a:sym typeface="helvetica"/>
              </a:rPr>
              <a:t>科技赋能普惠金融</a:t>
            </a:r>
            <a:endParaRPr kumimoji="0" lang="zh-CN" altLang="en-US" sz="160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sym typeface="helvetica"/>
            </a:endParaRPr>
          </a:p>
        </p:txBody>
      </p:sp>
      <p:sp>
        <p:nvSpPr>
          <p:cNvPr id="2" name="标题 3"/>
          <p:cNvSpPr txBox="1"/>
          <p:nvPr/>
        </p:nvSpPr>
        <p:spPr>
          <a:xfrm>
            <a:off x="5629910" y="3107690"/>
            <a:ext cx="898525" cy="397510"/>
          </a:xfrm>
          <a:prstGeom prst="rect">
            <a:avLst/>
          </a:prstGeom>
          <a:ln w="12700">
            <a:miter lim="400000"/>
          </a:ln>
        </p:spPr>
        <p:txBody>
          <a:bodyPr wrap="square" lIns="45718" tIns="45718" rIns="45718" bIns="45718">
            <a:spAutoFit/>
          </a:bodyPr>
          <a:lstStyle>
            <a:lvl1pPr algn="ctr">
              <a:lnSpc>
                <a:spcPct val="150000"/>
              </a:lnSpc>
              <a:defRPr sz="48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l" eaLnBrk="1">
              <a:lnSpc>
                <a:spcPct val="100000"/>
              </a:lnSpc>
            </a:pPr>
            <a:r>
              <a:rPr lang="en-US" altLang="en-US" sz="2000" dirty="0">
                <a:solidFill>
                  <a:srgbClr val="FFFFFF"/>
                </a:solidFill>
                <a:uFillTx/>
                <a:latin typeface="微软雅黑" charset="0"/>
              </a:rPr>
              <a:t>王  宇</a:t>
            </a:r>
            <a:endParaRPr lang="en-US" altLang="en-US" sz="1400" dirty="0">
              <a:solidFill>
                <a:srgbClr val="FFFFFF"/>
              </a:solidFill>
              <a:uFillTx/>
              <a:latin typeface="微软雅黑" charset="0"/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矩形 21"/>
          <p:cNvSpPr txBox="1"/>
          <p:nvPr/>
        </p:nvSpPr>
        <p:spPr>
          <a:xfrm>
            <a:off x="556260" y="292735"/>
            <a:ext cx="1792605" cy="520700"/>
          </a:xfrm>
          <a:prstGeom prst="rect">
            <a:avLst/>
          </a:prstGeom>
          <a:ln w="12700">
            <a:miter lim="400000"/>
          </a:ln>
        </p:spPr>
        <p:txBody>
          <a:bodyPr wrap="square" lIns="45718" tIns="45718" rIns="45718" bIns="45718">
            <a:spAutoFit/>
          </a:bodyPr>
          <a:lstStyle>
            <a:lvl1pPr>
              <a:defRPr sz="2800" b="1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en-US" altLang="en-US" dirty="0">
                <a:solidFill>
                  <a:schemeClr val="tx1"/>
                </a:solidFill>
              </a:rPr>
              <a:t>测试工具</a:t>
            </a:r>
            <a:endParaRPr lang="en-US" altLang="en-US" dirty="0">
              <a:solidFill>
                <a:schemeClr val="tx1"/>
              </a:solidFill>
            </a:endParaRPr>
          </a:p>
        </p:txBody>
      </p:sp>
      <p:sp>
        <p:nvSpPr>
          <p:cNvPr id="158" name="Rectangle 1"/>
          <p:cNvSpPr txBox="1"/>
          <p:nvPr/>
        </p:nvSpPr>
        <p:spPr>
          <a:xfrm>
            <a:off x="2971800" y="2225358"/>
            <a:ext cx="2794000" cy="468630"/>
          </a:xfrm>
          <a:prstGeom prst="rect">
            <a:avLst/>
          </a:prstGeom>
          <a:ln w="12700">
            <a:miter lim="400000"/>
          </a:ln>
        </p:spPr>
        <p:txBody>
          <a:bodyPr wrap="square" lIns="19050" tIns="19050" rIns="19050" bIns="19050" anchor="ctr">
            <a:spAutoFit/>
          </a:bodyPr>
          <a:p>
            <a:pPr indent="288290">
              <a:lnSpc>
                <a:spcPct val="140000"/>
              </a:lnSpc>
            </a:pPr>
            <a:r>
              <a:rPr lang="en-US" altLang="en-US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四、Apache JMeter</a:t>
            </a:r>
            <a:endParaRPr lang="en-US" altLang="en-US" sz="20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Rectangle 1"/>
          <p:cNvSpPr txBox="1"/>
          <p:nvPr/>
        </p:nvSpPr>
        <p:spPr>
          <a:xfrm>
            <a:off x="2837180" y="1781175"/>
            <a:ext cx="3608070" cy="1330325"/>
          </a:xfrm>
          <a:prstGeom prst="rect">
            <a:avLst/>
          </a:prstGeom>
          <a:ln w="12700">
            <a:miter lim="400000"/>
          </a:ln>
        </p:spPr>
        <p:txBody>
          <a:bodyPr wrap="square" lIns="19050" tIns="19050" rIns="19050" bIns="19050" anchor="ctr">
            <a:spAutoFit/>
          </a:bodyPr>
          <a:lstStyle/>
          <a:p>
            <a:pPr indent="288290">
              <a:lnSpc>
                <a:spcPct val="140000"/>
              </a:lnSpc>
            </a:pPr>
            <a:r>
              <a:rPr lang="en-US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第一部分    性能指标 </a:t>
            </a:r>
            <a:endParaRPr lang="en-US" sz="20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288290">
              <a:lnSpc>
                <a:spcPct val="140000"/>
              </a:lnSpc>
            </a:pPr>
            <a:r>
              <a:rPr lang="en-US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第二部分    测试工具</a:t>
            </a:r>
            <a:endParaRPr lang="en-US" sz="20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288290">
              <a:lnSpc>
                <a:spcPct val="140000"/>
              </a:lnSpc>
            </a:pPr>
            <a:r>
              <a:rPr lang="en-US" sz="20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第三部分    测试过程与结果</a:t>
            </a:r>
            <a:endParaRPr lang="en-US" sz="20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1" name="矩形 21"/>
          <p:cNvSpPr txBox="1"/>
          <p:nvPr/>
        </p:nvSpPr>
        <p:spPr>
          <a:xfrm>
            <a:off x="556145" y="292750"/>
            <a:ext cx="2068643" cy="520700"/>
          </a:xfrm>
          <a:prstGeom prst="rect">
            <a:avLst/>
          </a:prstGeom>
          <a:ln w="12700">
            <a:miter lim="400000"/>
          </a:ln>
        </p:spPr>
        <p:txBody>
          <a:bodyPr wrap="square" lIns="45718" tIns="45718" rIns="45718" bIns="45718">
            <a:spAutoFit/>
          </a:bodyPr>
          <a:lstStyle>
            <a:lvl1pPr>
              <a:defRPr sz="2800" b="1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目录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矩形 21"/>
          <p:cNvSpPr txBox="1"/>
          <p:nvPr/>
        </p:nvSpPr>
        <p:spPr>
          <a:xfrm>
            <a:off x="556260" y="292735"/>
            <a:ext cx="1792605" cy="520700"/>
          </a:xfrm>
          <a:prstGeom prst="rect">
            <a:avLst/>
          </a:prstGeom>
          <a:ln w="12700">
            <a:miter lim="400000"/>
          </a:ln>
        </p:spPr>
        <p:txBody>
          <a:bodyPr wrap="square" lIns="45718" tIns="45718" rIns="45718" bIns="45718">
            <a:spAutoFit/>
          </a:bodyPr>
          <a:lstStyle>
            <a:lvl1pPr>
              <a:defRPr sz="2800" b="1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测试过程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56130" y="1116330"/>
            <a:ext cx="5032375" cy="333819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矩形 21"/>
          <p:cNvSpPr txBox="1"/>
          <p:nvPr/>
        </p:nvSpPr>
        <p:spPr>
          <a:xfrm>
            <a:off x="556260" y="292735"/>
            <a:ext cx="1792605" cy="520700"/>
          </a:xfrm>
          <a:prstGeom prst="rect">
            <a:avLst/>
          </a:prstGeom>
          <a:ln w="12700">
            <a:miter lim="400000"/>
          </a:ln>
        </p:spPr>
        <p:txBody>
          <a:bodyPr wrap="square" lIns="45718" tIns="45718" rIns="45718" bIns="45718">
            <a:spAutoFit/>
          </a:bodyPr>
          <a:lstStyle>
            <a:lvl1pPr>
              <a:defRPr sz="2800" b="1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测试过程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8" name="Rectangle 1"/>
          <p:cNvSpPr txBox="1"/>
          <p:nvPr/>
        </p:nvSpPr>
        <p:spPr>
          <a:xfrm>
            <a:off x="3068320" y="2176463"/>
            <a:ext cx="2794000" cy="468630"/>
          </a:xfrm>
          <a:prstGeom prst="rect">
            <a:avLst/>
          </a:prstGeom>
          <a:ln w="12700">
            <a:miter lim="400000"/>
          </a:ln>
        </p:spPr>
        <p:txBody>
          <a:bodyPr wrap="square" lIns="19050" tIns="19050" rIns="19050" bIns="19050" anchor="ctr">
            <a:spAutoFit/>
          </a:bodyPr>
          <a:p>
            <a:pPr indent="288290">
              <a:lnSpc>
                <a:spcPct val="140000"/>
              </a:lnSpc>
            </a:pPr>
            <a:r>
              <a:rPr lang="en-US" altLang="en-US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一、区块链客户端</a:t>
            </a:r>
            <a:endParaRPr lang="en-US" altLang="en-US" sz="20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矩形 21"/>
          <p:cNvSpPr txBox="1"/>
          <p:nvPr/>
        </p:nvSpPr>
        <p:spPr>
          <a:xfrm>
            <a:off x="556260" y="292735"/>
            <a:ext cx="1792605" cy="520700"/>
          </a:xfrm>
          <a:prstGeom prst="rect">
            <a:avLst/>
          </a:prstGeom>
          <a:ln w="12700">
            <a:miter lim="400000"/>
          </a:ln>
        </p:spPr>
        <p:txBody>
          <a:bodyPr wrap="square" lIns="45718" tIns="45718" rIns="45718" bIns="45718">
            <a:spAutoFit/>
          </a:bodyPr>
          <a:lstStyle>
            <a:lvl1pPr>
              <a:defRPr sz="2800" b="1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测试过程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8" name="Rectangle 1"/>
          <p:cNvSpPr txBox="1"/>
          <p:nvPr/>
        </p:nvSpPr>
        <p:spPr>
          <a:xfrm>
            <a:off x="3068320" y="2176463"/>
            <a:ext cx="2794000" cy="468630"/>
          </a:xfrm>
          <a:prstGeom prst="rect">
            <a:avLst/>
          </a:prstGeom>
          <a:ln w="12700">
            <a:miter lim="400000"/>
          </a:ln>
        </p:spPr>
        <p:txBody>
          <a:bodyPr wrap="square" lIns="19050" tIns="19050" rIns="19050" bIns="19050" anchor="ctr">
            <a:spAutoFit/>
          </a:bodyPr>
          <a:p>
            <a:pPr indent="288290">
              <a:lnSpc>
                <a:spcPct val="140000"/>
              </a:lnSpc>
            </a:pPr>
            <a:r>
              <a:rPr lang="en-US" altLang="en-US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二、部署方式</a:t>
            </a:r>
            <a:endParaRPr lang="en-US" altLang="en-US" sz="20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矩形 21"/>
          <p:cNvSpPr txBox="1"/>
          <p:nvPr/>
        </p:nvSpPr>
        <p:spPr>
          <a:xfrm>
            <a:off x="556260" y="292735"/>
            <a:ext cx="1792605" cy="520700"/>
          </a:xfrm>
          <a:prstGeom prst="rect">
            <a:avLst/>
          </a:prstGeom>
          <a:ln w="12700">
            <a:miter lim="400000"/>
          </a:ln>
        </p:spPr>
        <p:txBody>
          <a:bodyPr wrap="square" lIns="45718" tIns="45718" rIns="45718" bIns="45718">
            <a:spAutoFit/>
          </a:bodyPr>
          <a:lstStyle>
            <a:lvl1pPr>
              <a:defRPr sz="2800" b="1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测试过程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1"/>
          <p:cNvSpPr txBox="1"/>
          <p:nvPr/>
        </p:nvSpPr>
        <p:spPr>
          <a:xfrm>
            <a:off x="3788410" y="749300"/>
            <a:ext cx="1089025" cy="382270"/>
          </a:xfrm>
          <a:prstGeom prst="rect">
            <a:avLst/>
          </a:prstGeom>
          <a:ln w="12700">
            <a:miter lim="400000"/>
          </a:ln>
        </p:spPr>
        <p:txBody>
          <a:bodyPr wrap="square" lIns="19050" tIns="19050" rIns="19050" bIns="19050" anchor="ctr">
            <a:spAutoFit/>
          </a:bodyPr>
          <a:p>
            <a:pPr indent="288290">
              <a:lnSpc>
                <a:spcPct val="140000"/>
              </a:lnSpc>
            </a:pPr>
            <a:r>
              <a:rPr lang="en-US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场景一</a:t>
            </a:r>
            <a:endParaRPr lang="en-US" altLang="en-US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4168140" y="2552065"/>
            <a:ext cx="509905" cy="275590"/>
          </a:xfrm>
          <a:prstGeom prst="right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p>
            <a:pPr marL="0" marR="0" indent="0" algn="l" defTabSz="30924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11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0825" y="1335405"/>
            <a:ext cx="3804920" cy="294449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9335" y="1239520"/>
            <a:ext cx="4077335" cy="313563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矩形 21"/>
          <p:cNvSpPr txBox="1"/>
          <p:nvPr/>
        </p:nvSpPr>
        <p:spPr>
          <a:xfrm>
            <a:off x="556260" y="292735"/>
            <a:ext cx="1792605" cy="520700"/>
          </a:xfrm>
          <a:prstGeom prst="rect">
            <a:avLst/>
          </a:prstGeom>
          <a:ln w="12700">
            <a:miter lim="400000"/>
          </a:ln>
        </p:spPr>
        <p:txBody>
          <a:bodyPr wrap="square" lIns="45718" tIns="45718" rIns="45718" bIns="45718">
            <a:spAutoFit/>
          </a:bodyPr>
          <a:lstStyle>
            <a:lvl1pPr>
              <a:defRPr sz="2800" b="1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测试过程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1"/>
          <p:cNvSpPr txBox="1"/>
          <p:nvPr/>
        </p:nvSpPr>
        <p:spPr>
          <a:xfrm>
            <a:off x="2081530" y="1570990"/>
            <a:ext cx="5654675" cy="1759585"/>
          </a:xfrm>
          <a:prstGeom prst="rect">
            <a:avLst/>
          </a:prstGeom>
          <a:ln w="12700">
            <a:miter lim="400000"/>
          </a:ln>
        </p:spPr>
        <p:txBody>
          <a:bodyPr wrap="square" lIns="19050" tIns="19050" rIns="19050" bIns="19050" anchor="ctr">
            <a:spAutoFit/>
          </a:bodyPr>
          <a:p>
            <a:pPr indent="288290">
              <a:lnSpc>
                <a:spcPct val="140000"/>
              </a:lnSpc>
            </a:pPr>
            <a:r>
              <a:rPr lang="en-US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TPS = 1000</a:t>
            </a:r>
            <a:endParaRPr lang="en-US" altLang="en-US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indent="288290">
              <a:lnSpc>
                <a:spcPct val="140000"/>
              </a:lnSpc>
            </a:pPr>
            <a:r>
              <a:rPr lang="en-US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	  = 500 个线程 1 秒 处理 1000 笔交易 </a:t>
            </a:r>
            <a:endParaRPr lang="en-US" altLang="en-US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indent="288290">
              <a:lnSpc>
                <a:spcPct val="140000"/>
              </a:lnSpc>
            </a:pPr>
            <a:r>
              <a:rPr lang="en-US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= 500 个线程 1000 豪秒 处理 1000 笔交易</a:t>
            </a:r>
            <a:endParaRPr lang="en-US" altLang="en-US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indent="288290">
              <a:lnSpc>
                <a:spcPct val="140000"/>
              </a:lnSpc>
            </a:pPr>
            <a:r>
              <a:rPr lang="en-US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= 500 个线程 1 豪秒 处理 1 笔交易</a:t>
            </a:r>
            <a:endParaRPr lang="en-US" altLang="en-US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indent="288290">
              <a:lnSpc>
                <a:spcPct val="140000"/>
              </a:lnSpc>
            </a:pPr>
            <a:r>
              <a:rPr lang="en-US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	  = 1 个线程 500 豪秒 处理 1 笔交易</a:t>
            </a:r>
            <a:endParaRPr lang="en-US" altLang="en-US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矩形 21"/>
          <p:cNvSpPr txBox="1"/>
          <p:nvPr/>
        </p:nvSpPr>
        <p:spPr>
          <a:xfrm>
            <a:off x="556260" y="292735"/>
            <a:ext cx="1792605" cy="520700"/>
          </a:xfrm>
          <a:prstGeom prst="rect">
            <a:avLst/>
          </a:prstGeom>
          <a:ln w="12700">
            <a:miter lim="400000"/>
          </a:ln>
        </p:spPr>
        <p:txBody>
          <a:bodyPr wrap="square" lIns="45718" tIns="45718" rIns="45718" bIns="45718">
            <a:spAutoFit/>
          </a:bodyPr>
          <a:lstStyle>
            <a:lvl1pPr>
              <a:defRPr sz="2800" b="1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测试过程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8" name="Rectangle 1"/>
          <p:cNvSpPr txBox="1"/>
          <p:nvPr/>
        </p:nvSpPr>
        <p:spPr>
          <a:xfrm>
            <a:off x="3611245" y="2170430"/>
            <a:ext cx="1473200" cy="468630"/>
          </a:xfrm>
          <a:prstGeom prst="rect">
            <a:avLst/>
          </a:prstGeom>
          <a:ln w="12700">
            <a:miter lim="400000"/>
          </a:ln>
        </p:spPr>
        <p:txBody>
          <a:bodyPr wrap="square" lIns="19050" tIns="19050" rIns="19050" bIns="19050" anchor="ctr">
            <a:spAutoFit/>
          </a:bodyPr>
          <a:p>
            <a:pPr indent="288290">
              <a:lnSpc>
                <a:spcPct val="140000"/>
              </a:lnSpc>
            </a:pPr>
            <a:r>
              <a:rPr lang="en-US" altLang="en-US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jvisualvm</a:t>
            </a:r>
            <a:endParaRPr lang="en-US" altLang="en-US" sz="20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矩形 21"/>
          <p:cNvSpPr txBox="1"/>
          <p:nvPr/>
        </p:nvSpPr>
        <p:spPr>
          <a:xfrm>
            <a:off x="556260" y="292735"/>
            <a:ext cx="1792605" cy="520700"/>
          </a:xfrm>
          <a:prstGeom prst="rect">
            <a:avLst/>
          </a:prstGeom>
          <a:ln w="12700">
            <a:miter lim="400000"/>
          </a:ln>
        </p:spPr>
        <p:txBody>
          <a:bodyPr wrap="square" lIns="45718" tIns="45718" rIns="45718" bIns="45718">
            <a:spAutoFit/>
          </a:bodyPr>
          <a:lstStyle>
            <a:lvl1pPr>
              <a:defRPr sz="2800" b="1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测试过程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9290" y="916305"/>
            <a:ext cx="4945380" cy="3910965"/>
          </a:xfrm>
          <a:prstGeom prst="rect">
            <a:avLst/>
          </a:prstGeom>
        </p:spPr>
      </p:pic>
      <p:sp>
        <p:nvSpPr>
          <p:cNvPr id="5" name="Rectangle 1"/>
          <p:cNvSpPr txBox="1"/>
          <p:nvPr/>
        </p:nvSpPr>
        <p:spPr>
          <a:xfrm>
            <a:off x="6047740" y="2590483"/>
            <a:ext cx="2640330" cy="640715"/>
          </a:xfrm>
          <a:prstGeom prst="rect">
            <a:avLst/>
          </a:prstGeom>
          <a:ln w="12700">
            <a:miter lim="400000"/>
          </a:ln>
        </p:spPr>
        <p:txBody>
          <a:bodyPr wrap="square" lIns="19050" tIns="19050" rIns="19050" bIns="19050" anchor="ctr">
            <a:spAutoFit/>
          </a:bodyPr>
          <a:p>
            <a:pPr indent="288290">
              <a:lnSpc>
                <a:spcPct val="140000"/>
              </a:lnSpc>
            </a:pPr>
            <a:r>
              <a:rPr lang="en-US" altLang="en-US" sz="1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结论一：单个客户端的性能受 grpc 连接数的限制</a:t>
            </a:r>
            <a:endParaRPr lang="en-US" altLang="en-US" sz="14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矩形 21"/>
          <p:cNvSpPr txBox="1"/>
          <p:nvPr/>
        </p:nvSpPr>
        <p:spPr>
          <a:xfrm>
            <a:off x="556260" y="292735"/>
            <a:ext cx="1792605" cy="520700"/>
          </a:xfrm>
          <a:prstGeom prst="rect">
            <a:avLst/>
          </a:prstGeom>
          <a:ln w="12700">
            <a:miter lim="400000"/>
          </a:ln>
        </p:spPr>
        <p:txBody>
          <a:bodyPr wrap="square" lIns="45718" tIns="45718" rIns="45718" bIns="45718">
            <a:spAutoFit/>
          </a:bodyPr>
          <a:lstStyle>
            <a:lvl1pPr>
              <a:defRPr sz="2800" b="1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测试过程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1"/>
          <p:cNvSpPr txBox="1"/>
          <p:nvPr/>
        </p:nvSpPr>
        <p:spPr>
          <a:xfrm>
            <a:off x="3833495" y="896620"/>
            <a:ext cx="1089025" cy="382270"/>
          </a:xfrm>
          <a:prstGeom prst="rect">
            <a:avLst/>
          </a:prstGeom>
          <a:ln w="12700">
            <a:miter lim="400000"/>
          </a:ln>
        </p:spPr>
        <p:txBody>
          <a:bodyPr wrap="square" lIns="19050" tIns="19050" rIns="19050" bIns="19050" anchor="ctr">
            <a:spAutoFit/>
          </a:bodyPr>
          <a:p>
            <a:pPr indent="288290">
              <a:lnSpc>
                <a:spcPct val="140000"/>
              </a:lnSpc>
            </a:pPr>
            <a:r>
              <a:rPr lang="en-US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场景二</a:t>
            </a:r>
            <a:endParaRPr lang="en-US" altLang="en-US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4254500" y="2950210"/>
            <a:ext cx="509905" cy="275590"/>
          </a:xfrm>
          <a:prstGeom prst="right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p>
            <a:pPr marL="0" marR="0" indent="0" algn="l" defTabSz="30924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11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4625" y="1542415"/>
            <a:ext cx="4018915" cy="309118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5365" y="1498600"/>
            <a:ext cx="4170045" cy="317944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Rectangle 1"/>
          <p:cNvSpPr txBox="1"/>
          <p:nvPr/>
        </p:nvSpPr>
        <p:spPr>
          <a:xfrm>
            <a:off x="2837180" y="1774825"/>
            <a:ext cx="3671570" cy="1330325"/>
          </a:xfrm>
          <a:prstGeom prst="rect">
            <a:avLst/>
          </a:prstGeom>
          <a:ln w="12700">
            <a:miter lim="400000"/>
          </a:ln>
        </p:spPr>
        <p:txBody>
          <a:bodyPr wrap="square" lIns="19050" tIns="19050" rIns="19050" bIns="19050" anchor="ctr">
            <a:spAutoFit/>
          </a:bodyPr>
          <a:lstStyle/>
          <a:p>
            <a:pPr indent="288290">
              <a:lnSpc>
                <a:spcPct val="140000"/>
              </a:lnSpc>
            </a:pPr>
            <a:r>
              <a:rPr lang="en-US" sz="20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第一部分    性能指标</a:t>
            </a:r>
            <a:r>
              <a:rPr lang="en-US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endParaRPr lang="en-US" sz="20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288290">
              <a:lnSpc>
                <a:spcPct val="140000"/>
              </a:lnSpc>
            </a:pPr>
            <a:r>
              <a:rPr lang="en-US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第二部分    测试工具</a:t>
            </a:r>
            <a:endParaRPr lang="en-US" sz="20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288290">
              <a:lnSpc>
                <a:spcPct val="140000"/>
              </a:lnSpc>
            </a:pPr>
            <a:r>
              <a:rPr lang="en-US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第三部分    测试</a:t>
            </a:r>
            <a:r>
              <a:rPr lang="en-US" altLang="en-US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过程与</a:t>
            </a:r>
            <a:r>
              <a:rPr lang="en-US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结果</a:t>
            </a:r>
            <a:endParaRPr lang="en-US" sz="20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1" name="矩形 21"/>
          <p:cNvSpPr txBox="1"/>
          <p:nvPr/>
        </p:nvSpPr>
        <p:spPr>
          <a:xfrm>
            <a:off x="556145" y="292750"/>
            <a:ext cx="2068643" cy="520700"/>
          </a:xfrm>
          <a:prstGeom prst="rect">
            <a:avLst/>
          </a:prstGeom>
          <a:ln w="12700">
            <a:miter lim="400000"/>
          </a:ln>
        </p:spPr>
        <p:txBody>
          <a:bodyPr wrap="square" lIns="45718" tIns="45718" rIns="45718" bIns="45718">
            <a:spAutoFit/>
          </a:bodyPr>
          <a:lstStyle>
            <a:lvl1pPr>
              <a:defRPr sz="2800" b="1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目录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矩形 21"/>
          <p:cNvSpPr txBox="1"/>
          <p:nvPr/>
        </p:nvSpPr>
        <p:spPr>
          <a:xfrm>
            <a:off x="556260" y="292735"/>
            <a:ext cx="1792605" cy="520700"/>
          </a:xfrm>
          <a:prstGeom prst="rect">
            <a:avLst/>
          </a:prstGeom>
          <a:ln w="12700">
            <a:miter lim="400000"/>
          </a:ln>
        </p:spPr>
        <p:txBody>
          <a:bodyPr wrap="square" lIns="45718" tIns="45718" rIns="45718" bIns="45718">
            <a:spAutoFit/>
          </a:bodyPr>
          <a:lstStyle>
            <a:lvl1pPr>
              <a:defRPr sz="2800" b="1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测试过程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1"/>
          <p:cNvSpPr txBox="1"/>
          <p:nvPr/>
        </p:nvSpPr>
        <p:spPr>
          <a:xfrm>
            <a:off x="1786890" y="2147253"/>
            <a:ext cx="5730240" cy="382270"/>
          </a:xfrm>
          <a:prstGeom prst="rect">
            <a:avLst/>
          </a:prstGeom>
          <a:ln w="12700">
            <a:miter lim="400000"/>
          </a:ln>
        </p:spPr>
        <p:txBody>
          <a:bodyPr wrap="square" lIns="19050" tIns="19050" rIns="19050" bIns="19050" anchor="ctr">
            <a:spAutoFit/>
          </a:bodyPr>
          <a:p>
            <a:pPr indent="288290">
              <a:lnSpc>
                <a:spcPct val="140000"/>
              </a:lnSpc>
            </a:pPr>
            <a:r>
              <a:rPr lang="en-US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结论二：客户端的性能与调用区块链节点的方式无关</a:t>
            </a:r>
            <a:endParaRPr lang="en-US" altLang="en-US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矩形 21"/>
          <p:cNvSpPr txBox="1"/>
          <p:nvPr/>
        </p:nvSpPr>
        <p:spPr>
          <a:xfrm>
            <a:off x="556260" y="292735"/>
            <a:ext cx="1792605" cy="520700"/>
          </a:xfrm>
          <a:prstGeom prst="rect">
            <a:avLst/>
          </a:prstGeom>
          <a:ln w="12700">
            <a:miter lim="400000"/>
          </a:ln>
        </p:spPr>
        <p:txBody>
          <a:bodyPr wrap="square" lIns="45718" tIns="45718" rIns="45718" bIns="45718">
            <a:spAutoFit/>
          </a:bodyPr>
          <a:lstStyle>
            <a:lvl1pPr>
              <a:defRPr sz="2800" b="1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测试过程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1"/>
          <p:cNvSpPr txBox="1"/>
          <p:nvPr/>
        </p:nvSpPr>
        <p:spPr>
          <a:xfrm>
            <a:off x="3852545" y="691515"/>
            <a:ext cx="1089025" cy="382270"/>
          </a:xfrm>
          <a:prstGeom prst="rect">
            <a:avLst/>
          </a:prstGeom>
          <a:ln w="12700">
            <a:miter lim="400000"/>
          </a:ln>
        </p:spPr>
        <p:txBody>
          <a:bodyPr wrap="square" lIns="19050" tIns="19050" rIns="19050" bIns="19050" anchor="ctr">
            <a:spAutoFit/>
          </a:bodyPr>
          <a:p>
            <a:pPr indent="288290">
              <a:lnSpc>
                <a:spcPct val="140000"/>
              </a:lnSpc>
            </a:pPr>
            <a:r>
              <a:rPr lang="en-US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场景三</a:t>
            </a:r>
            <a:endParaRPr lang="en-US" altLang="en-US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78355" y="1160145"/>
            <a:ext cx="4779010" cy="365442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矩形 21"/>
          <p:cNvSpPr txBox="1"/>
          <p:nvPr/>
        </p:nvSpPr>
        <p:spPr>
          <a:xfrm>
            <a:off x="556260" y="292735"/>
            <a:ext cx="1792605" cy="520700"/>
          </a:xfrm>
          <a:prstGeom prst="rect">
            <a:avLst/>
          </a:prstGeom>
          <a:ln w="12700">
            <a:miter lim="400000"/>
          </a:ln>
        </p:spPr>
        <p:txBody>
          <a:bodyPr wrap="square" lIns="45718" tIns="45718" rIns="45718" bIns="45718">
            <a:spAutoFit/>
          </a:bodyPr>
          <a:lstStyle>
            <a:lvl1pPr>
              <a:defRPr sz="2800" b="1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测试过程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1"/>
          <p:cNvSpPr txBox="1"/>
          <p:nvPr/>
        </p:nvSpPr>
        <p:spPr>
          <a:xfrm>
            <a:off x="1913890" y="1667193"/>
            <a:ext cx="5315585" cy="640715"/>
          </a:xfrm>
          <a:prstGeom prst="rect">
            <a:avLst/>
          </a:prstGeom>
          <a:ln w="12700">
            <a:miter lim="400000"/>
          </a:ln>
        </p:spPr>
        <p:txBody>
          <a:bodyPr wrap="square" lIns="19050" tIns="19050" rIns="19050" bIns="19050" anchor="ctr">
            <a:spAutoFit/>
          </a:bodyPr>
          <a:p>
            <a:pPr indent="288290">
              <a:lnSpc>
                <a:spcPct val="140000"/>
              </a:lnSpc>
            </a:pPr>
            <a:r>
              <a:rPr lang="en-US" altLang="en-US" sz="1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现象一：在 </a:t>
            </a:r>
            <a:r>
              <a:rPr lang="en-US" altLang="en-US" sz="140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硬件资源好 </a:t>
            </a:r>
            <a:r>
              <a:rPr lang="en-US" altLang="en-US" sz="1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的服务器和 </a:t>
            </a:r>
            <a:r>
              <a:rPr lang="en-US" altLang="en-US" sz="140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硬件资源差 </a:t>
            </a:r>
            <a:r>
              <a:rPr lang="en-US" altLang="en-US" sz="1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的服务器上，性能表现几乎没有差异</a:t>
            </a:r>
            <a:endParaRPr lang="en-US" altLang="en-US" sz="14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" name="Rectangle 1"/>
          <p:cNvSpPr txBox="1"/>
          <p:nvPr/>
        </p:nvSpPr>
        <p:spPr>
          <a:xfrm>
            <a:off x="1913890" y="2635568"/>
            <a:ext cx="5315585" cy="640715"/>
          </a:xfrm>
          <a:prstGeom prst="rect">
            <a:avLst/>
          </a:prstGeom>
          <a:ln w="12700">
            <a:miter lim="400000"/>
          </a:ln>
        </p:spPr>
        <p:txBody>
          <a:bodyPr wrap="square" lIns="19050" tIns="19050" rIns="19050" bIns="19050" anchor="ctr">
            <a:spAutoFit/>
          </a:bodyPr>
          <a:p>
            <a:pPr indent="288290">
              <a:lnSpc>
                <a:spcPct val="140000"/>
              </a:lnSpc>
            </a:pPr>
            <a:r>
              <a:rPr lang="en-US" altLang="en-US" sz="1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现象二：在 </a:t>
            </a:r>
            <a:r>
              <a:rPr lang="en-US" altLang="en-US" sz="140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网络带宽高 </a:t>
            </a:r>
            <a:r>
              <a:rPr lang="en-US" altLang="en-US" sz="1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的服务器和 </a:t>
            </a:r>
            <a:r>
              <a:rPr lang="en-US" altLang="en-US" sz="140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网络带宽低 </a:t>
            </a:r>
            <a:r>
              <a:rPr lang="en-US" altLang="en-US" sz="1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的服务器上，性能表现差异显著</a:t>
            </a:r>
            <a:endParaRPr lang="en-US" altLang="en-US" sz="14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矩形 21"/>
          <p:cNvSpPr txBox="1"/>
          <p:nvPr/>
        </p:nvSpPr>
        <p:spPr>
          <a:xfrm>
            <a:off x="556260" y="292735"/>
            <a:ext cx="1792605" cy="520700"/>
          </a:xfrm>
          <a:prstGeom prst="rect">
            <a:avLst/>
          </a:prstGeom>
          <a:ln w="12700">
            <a:miter lim="400000"/>
          </a:ln>
        </p:spPr>
        <p:txBody>
          <a:bodyPr wrap="square" lIns="45718" tIns="45718" rIns="45718" bIns="45718">
            <a:spAutoFit/>
          </a:bodyPr>
          <a:lstStyle>
            <a:lvl1pPr>
              <a:defRPr sz="2800" b="1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测试过程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1"/>
          <p:cNvSpPr txBox="1"/>
          <p:nvPr/>
        </p:nvSpPr>
        <p:spPr>
          <a:xfrm>
            <a:off x="3901440" y="2045018"/>
            <a:ext cx="1053465" cy="468630"/>
          </a:xfrm>
          <a:prstGeom prst="rect">
            <a:avLst/>
          </a:prstGeom>
          <a:ln w="12700">
            <a:miter lim="400000"/>
          </a:ln>
        </p:spPr>
        <p:txBody>
          <a:bodyPr wrap="square" lIns="19050" tIns="19050" rIns="19050" bIns="19050" anchor="ctr">
            <a:spAutoFit/>
          </a:bodyPr>
          <a:p>
            <a:pPr indent="288290">
              <a:lnSpc>
                <a:spcPct val="140000"/>
              </a:lnSpc>
            </a:pPr>
            <a:r>
              <a:rPr lang="en-US" altLang="en-US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iperf</a:t>
            </a:r>
            <a:endParaRPr lang="en-US" altLang="en-US" sz="20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矩形 21"/>
          <p:cNvSpPr txBox="1"/>
          <p:nvPr/>
        </p:nvSpPr>
        <p:spPr>
          <a:xfrm>
            <a:off x="556260" y="292735"/>
            <a:ext cx="1792605" cy="520700"/>
          </a:xfrm>
          <a:prstGeom prst="rect">
            <a:avLst/>
          </a:prstGeom>
          <a:ln w="12700">
            <a:miter lim="400000"/>
          </a:ln>
        </p:spPr>
        <p:txBody>
          <a:bodyPr wrap="square" lIns="45718" tIns="45718" rIns="45718" bIns="45718">
            <a:spAutoFit/>
          </a:bodyPr>
          <a:lstStyle>
            <a:lvl1pPr>
              <a:defRPr sz="2800" b="1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测试过程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1"/>
          <p:cNvSpPr txBox="1"/>
          <p:nvPr/>
        </p:nvSpPr>
        <p:spPr>
          <a:xfrm>
            <a:off x="1687195" y="1572895"/>
            <a:ext cx="5315585" cy="382270"/>
          </a:xfrm>
          <a:prstGeom prst="rect">
            <a:avLst/>
          </a:prstGeom>
          <a:ln w="12700">
            <a:miter lim="400000"/>
          </a:ln>
        </p:spPr>
        <p:txBody>
          <a:bodyPr wrap="square" lIns="19050" tIns="19050" rIns="19050" bIns="19050" anchor="ctr">
            <a:spAutoFit/>
          </a:bodyPr>
          <a:p>
            <a:pPr indent="288290">
              <a:lnSpc>
                <a:spcPct val="140000"/>
              </a:lnSpc>
            </a:pPr>
            <a:r>
              <a:rPr lang="en-US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结论三：限制 TPS 达到 2000 以上的因素是网络带宽</a:t>
            </a:r>
            <a:endParaRPr lang="en-US" altLang="en-US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4" name="Rectangle 1"/>
          <p:cNvSpPr txBox="1"/>
          <p:nvPr/>
        </p:nvSpPr>
        <p:spPr>
          <a:xfrm>
            <a:off x="1138555" y="3009900"/>
            <a:ext cx="7055485" cy="941705"/>
          </a:xfrm>
          <a:prstGeom prst="rect">
            <a:avLst/>
          </a:prstGeom>
          <a:ln w="12700">
            <a:miter lim="400000"/>
          </a:ln>
        </p:spPr>
        <p:txBody>
          <a:bodyPr wrap="square" lIns="19050" tIns="19050" rIns="19050" bIns="19050" anchor="ctr">
            <a:spAutoFit/>
          </a:bodyPr>
          <a:p>
            <a:pPr indent="288290">
              <a:lnSpc>
                <a:spcPct val="140000"/>
              </a:lnSpc>
            </a:pPr>
            <a:r>
              <a:rPr lang="en-US" altLang="en-US" sz="1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佐证：</a:t>
            </a:r>
            <a:endParaRPr lang="en-US" altLang="en-US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indent="288290">
              <a:lnSpc>
                <a:spcPct val="140000"/>
              </a:lnSpc>
            </a:pPr>
            <a:r>
              <a:rPr lang="en-US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	</a:t>
            </a:r>
            <a:r>
              <a:rPr lang="en-US" altLang="en-US" sz="1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1. </a:t>
            </a:r>
            <a:r>
              <a:rPr lang="en-US" altLang="en-US" sz="1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《Performance Benchmarking and Optimizing Hyperledger Fabric Blockchain Platform》</a:t>
            </a:r>
            <a:endParaRPr lang="en-US" altLang="en-US" sz="12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indent="288290">
              <a:lnSpc>
                <a:spcPct val="140000"/>
              </a:lnSpc>
            </a:pPr>
            <a:r>
              <a:rPr lang="en-US" altLang="en-US" sz="120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		</a:t>
            </a:r>
            <a:r>
              <a:rPr lang="en-US" altLang="en-US" sz="120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  <a:hlinkClick r:id="rId1" action="ppaction://hlinkfile"/>
              </a:rPr>
              <a:t>https://arxiv.org/pdf/1805.11390.pdf</a:t>
            </a:r>
            <a:endParaRPr lang="en-US" altLang="en-US" sz="1200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" name="Rectangle 1"/>
          <p:cNvSpPr txBox="1"/>
          <p:nvPr/>
        </p:nvSpPr>
        <p:spPr>
          <a:xfrm>
            <a:off x="2705735" y="2120900"/>
            <a:ext cx="3162300" cy="382270"/>
          </a:xfrm>
          <a:prstGeom prst="rect">
            <a:avLst/>
          </a:prstGeom>
          <a:ln w="12700">
            <a:miter lim="400000"/>
          </a:ln>
        </p:spPr>
        <p:txBody>
          <a:bodyPr wrap="square" lIns="19050" tIns="19050" rIns="19050" bIns="19050" anchor="ctr">
            <a:spAutoFit/>
          </a:bodyPr>
          <a:p>
            <a:pPr indent="288290">
              <a:lnSpc>
                <a:spcPct val="140000"/>
              </a:lnSpc>
            </a:pPr>
            <a:r>
              <a:rPr lang="en-US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（测试服务器是 1000 Mbps）</a:t>
            </a:r>
            <a:endParaRPr lang="en-US" altLang="en-US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Rectangle 1"/>
          <p:cNvSpPr txBox="1"/>
          <p:nvPr/>
        </p:nvSpPr>
        <p:spPr>
          <a:xfrm>
            <a:off x="2837180" y="1781175"/>
            <a:ext cx="3608070" cy="1330325"/>
          </a:xfrm>
          <a:prstGeom prst="rect">
            <a:avLst/>
          </a:prstGeom>
          <a:ln w="12700">
            <a:miter lim="400000"/>
          </a:ln>
        </p:spPr>
        <p:txBody>
          <a:bodyPr wrap="square" lIns="19050" tIns="19050" rIns="19050" bIns="19050" anchor="ctr">
            <a:spAutoFit/>
          </a:bodyPr>
          <a:lstStyle/>
          <a:p>
            <a:pPr indent="288290">
              <a:lnSpc>
                <a:spcPct val="140000"/>
              </a:lnSpc>
            </a:pPr>
            <a:r>
              <a:rPr lang="en-US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第一部分    性能指标 </a:t>
            </a:r>
            <a:endParaRPr lang="en-US" sz="20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288290">
              <a:lnSpc>
                <a:spcPct val="140000"/>
              </a:lnSpc>
            </a:pPr>
            <a:r>
              <a:rPr lang="en-US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第二部分    测试工具</a:t>
            </a:r>
            <a:endParaRPr lang="en-US" sz="20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288290">
              <a:lnSpc>
                <a:spcPct val="140000"/>
              </a:lnSpc>
            </a:pPr>
            <a:r>
              <a:rPr lang="en-US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第三部分    测试过程与结果</a:t>
            </a:r>
            <a:endParaRPr lang="en-US" sz="20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1" name="矩形 21"/>
          <p:cNvSpPr txBox="1"/>
          <p:nvPr/>
        </p:nvSpPr>
        <p:spPr>
          <a:xfrm>
            <a:off x="556145" y="292750"/>
            <a:ext cx="2068643" cy="520700"/>
          </a:xfrm>
          <a:prstGeom prst="rect">
            <a:avLst/>
          </a:prstGeom>
          <a:ln w="12700">
            <a:miter lim="400000"/>
          </a:ln>
        </p:spPr>
        <p:txBody>
          <a:bodyPr wrap="square" lIns="45718" tIns="45718" rIns="45718" bIns="45718">
            <a:spAutoFit/>
          </a:bodyPr>
          <a:lstStyle>
            <a:lvl1pPr>
              <a:defRPr sz="2800" b="1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目录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755265" y="2027555"/>
            <a:ext cx="372300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sz="1800" b="1">
                <a:solidFill>
                  <a:srgbClr val="E6003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感谢聆听    敬请指正</a:t>
            </a:r>
            <a:endParaRPr lang="en-US" altLang="zh-CN" sz="2800" b="1" dirty="0">
              <a:solidFill>
                <a:schemeClr val="bg1"/>
              </a:solidFill>
              <a:sym typeface="+mn-ea"/>
            </a:endParaRP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矩形 21"/>
          <p:cNvSpPr txBox="1"/>
          <p:nvPr/>
        </p:nvSpPr>
        <p:spPr>
          <a:xfrm>
            <a:off x="556260" y="292735"/>
            <a:ext cx="1610360" cy="520700"/>
          </a:xfrm>
          <a:prstGeom prst="rect">
            <a:avLst/>
          </a:prstGeom>
          <a:ln w="12700">
            <a:miter lim="400000"/>
          </a:ln>
        </p:spPr>
        <p:txBody>
          <a:bodyPr wrap="square" lIns="45718" tIns="45718" rIns="45718" bIns="45718">
            <a:spAutoFit/>
          </a:bodyPr>
          <a:lstStyle>
            <a:lvl1pPr>
              <a:defRPr sz="2800" b="1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en-US" altLang="en-US" dirty="0">
                <a:solidFill>
                  <a:schemeClr val="tx1"/>
                </a:solidFill>
              </a:rPr>
              <a:t>性能指标</a:t>
            </a:r>
            <a:endParaRPr lang="en-US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" name="Table 1"/>
          <p:cNvGraphicFramePr/>
          <p:nvPr/>
        </p:nvGraphicFramePr>
        <p:xfrm>
          <a:off x="2166620" y="1270000"/>
          <a:ext cx="5071745" cy="29368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6335"/>
                <a:gridCol w="2323465"/>
                <a:gridCol w="1591945"/>
              </a:tblGrid>
              <a:tr h="324485">
                <a:tc>
                  <a:txBody>
                    <a:bodyPr/>
                    <a:p>
                      <a:pPr algn="ctr">
                        <a:lnSpc>
                          <a:spcPct val="140000"/>
                        </a:lnSpc>
                        <a:buNone/>
                      </a:pPr>
                      <a:r>
                        <a:rPr lang="en-US" sz="1400" b="1">
                          <a:latin typeface="Monospace" charset="0"/>
                          <a:ea typeface="Monospace" charset="0"/>
                          <a:cs typeface="SimSun" charset="0"/>
                        </a:rPr>
                        <a:t>序号</a:t>
                      </a:r>
                      <a:endParaRPr lang="en-US" sz="1400" b="1">
                        <a:latin typeface="Monospace" charset="0"/>
                        <a:ea typeface="Monospace" charset="0"/>
                        <a:cs typeface="SimSun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40000"/>
                        </a:lnSpc>
                        <a:buNone/>
                      </a:pPr>
                      <a:r>
                        <a:rPr lang="en-US" sz="1400" b="1">
                          <a:latin typeface="Monospace" charset="0"/>
                          <a:ea typeface="Monospace" charset="0"/>
                          <a:cs typeface="SimSun" charset="0"/>
                        </a:rPr>
                        <a:t>指标</a:t>
                      </a:r>
                      <a:endParaRPr lang="en-US" sz="1400" b="1">
                        <a:latin typeface="Monospace" charset="0"/>
                        <a:ea typeface="Monospace" charset="0"/>
                        <a:cs typeface="SimSun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40000"/>
                        </a:lnSpc>
                        <a:buNone/>
                      </a:pPr>
                      <a:r>
                        <a:rPr lang="en-US" sz="1400" b="1">
                          <a:latin typeface="Monospace" charset="0"/>
                          <a:ea typeface="Monospace" charset="0"/>
                          <a:cs typeface="SimSun" charset="0"/>
                        </a:rPr>
                        <a:t>要求</a:t>
                      </a:r>
                      <a:endParaRPr lang="en-US" sz="1400" b="1">
                        <a:latin typeface="Monospace" charset="0"/>
                        <a:ea typeface="Monospace" charset="0"/>
                        <a:cs typeface="SimSun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p>
                      <a:pPr algn="ctr">
                        <a:lnSpc>
                          <a:spcPct val="140000"/>
                        </a:lnSpc>
                        <a:buNone/>
                      </a:pPr>
                      <a:r>
                        <a:rPr lang="en-US" sz="1400">
                          <a:latin typeface="Monospace" charset="0"/>
                          <a:ea typeface="Monospace" charset="0"/>
                          <a:cs typeface="SimSun" charset="0"/>
                        </a:rPr>
                        <a:t>1</a:t>
                      </a:r>
                      <a:endParaRPr lang="en-US" sz="1400">
                        <a:latin typeface="Monospace" charset="0"/>
                        <a:ea typeface="Monospace" charset="0"/>
                        <a:cs typeface="SimSun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40000"/>
                        </a:lnSpc>
                        <a:buNone/>
                      </a:pPr>
                      <a:r>
                        <a:rPr lang="en-US" sz="1400">
                          <a:latin typeface="Monospace" charset="0"/>
                          <a:ea typeface="Monospace" charset="0"/>
                          <a:cs typeface="SimSun" charset="0"/>
                        </a:rPr>
                        <a:t>TPS</a:t>
                      </a:r>
                      <a:endParaRPr lang="en-US" sz="1400">
                        <a:latin typeface="Monospace" charset="0"/>
                        <a:ea typeface="Monospace" charset="0"/>
                        <a:cs typeface="SimSun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40000"/>
                        </a:lnSpc>
                        <a:buNone/>
                      </a:pPr>
                      <a:r>
                        <a:rPr lang="en-US" sz="1400">
                          <a:latin typeface="Monospace" charset="0"/>
                          <a:ea typeface="Monospace" charset="0"/>
                          <a:cs typeface="SimSun" charset="0"/>
                        </a:rPr>
                        <a:t>&gt; 1000</a:t>
                      </a:r>
                      <a:endParaRPr lang="en-US" sz="1400">
                        <a:latin typeface="Monospace" charset="0"/>
                        <a:ea typeface="Monospace" charset="0"/>
                        <a:cs typeface="SimSun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p>
                      <a:pPr algn="ctr">
                        <a:lnSpc>
                          <a:spcPct val="140000"/>
                        </a:lnSpc>
                        <a:buNone/>
                      </a:pPr>
                      <a:r>
                        <a:rPr lang="en-US" sz="1400">
                          <a:latin typeface="Monospace" charset="0"/>
                          <a:ea typeface="Monospace" charset="0"/>
                          <a:cs typeface="SimSun" charset="0"/>
                        </a:rPr>
                        <a:t>2</a:t>
                      </a:r>
                      <a:endParaRPr lang="en-US" sz="1400">
                        <a:latin typeface="Monospace" charset="0"/>
                        <a:ea typeface="Monospace" charset="0"/>
                        <a:cs typeface="SimSun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40000"/>
                        </a:lnSpc>
                        <a:buNone/>
                      </a:pPr>
                      <a:r>
                        <a:rPr lang="en-US" sz="1400">
                          <a:latin typeface="Monospace" charset="0"/>
                          <a:ea typeface="Monospace" charset="0"/>
                          <a:cs typeface="SimSun" charset="0"/>
                        </a:rPr>
                        <a:t>QPS</a:t>
                      </a:r>
                      <a:endParaRPr lang="en-US" sz="1400">
                        <a:latin typeface="Monospace" charset="0"/>
                        <a:ea typeface="Monospace" charset="0"/>
                        <a:cs typeface="SimSun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40000"/>
                        </a:lnSpc>
                        <a:buNone/>
                      </a:pPr>
                      <a:r>
                        <a:rPr lang="en-US" sz="1400">
                          <a:latin typeface="Monospace" charset="0"/>
                          <a:ea typeface="Monospace" charset="0"/>
                          <a:cs typeface="SimSun" charset="0"/>
                        </a:rPr>
                        <a:t>&gt; 2000</a:t>
                      </a:r>
                      <a:endParaRPr lang="en-US" sz="1400">
                        <a:latin typeface="Monospace" charset="0"/>
                        <a:ea typeface="Monospace" charset="0"/>
                        <a:cs typeface="SimSun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090">
                <a:tc>
                  <a:txBody>
                    <a:bodyPr/>
                    <a:p>
                      <a:pPr algn="ctr">
                        <a:lnSpc>
                          <a:spcPct val="140000"/>
                        </a:lnSpc>
                        <a:buNone/>
                      </a:pPr>
                      <a:r>
                        <a:rPr lang="en-US" sz="1400">
                          <a:latin typeface="Monospace" charset="0"/>
                          <a:ea typeface="Monospace" charset="0"/>
                          <a:cs typeface="SimSun" charset="0"/>
                        </a:rPr>
                        <a:t>3</a:t>
                      </a:r>
                      <a:endParaRPr lang="en-US" sz="1400">
                        <a:latin typeface="Monospace" charset="0"/>
                        <a:ea typeface="Monospace" charset="0"/>
                        <a:cs typeface="SimSun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40000"/>
                        </a:lnSpc>
                        <a:buNone/>
                      </a:pPr>
                      <a:r>
                        <a:rPr lang="en-US" sz="1400">
                          <a:latin typeface="Monospace" charset="0"/>
                          <a:ea typeface="Monospace" charset="0"/>
                          <a:cs typeface="SimSun" charset="0"/>
                        </a:rPr>
                        <a:t>交易成功率</a:t>
                      </a:r>
                      <a:endParaRPr lang="en-US" sz="1400">
                        <a:latin typeface="Monospace" charset="0"/>
                        <a:ea typeface="Monospace" charset="0"/>
                        <a:cs typeface="SimSun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40000"/>
                        </a:lnSpc>
                        <a:buNone/>
                      </a:pPr>
                      <a:r>
                        <a:rPr lang="en-US" sz="1400">
                          <a:latin typeface="Monospace" charset="0"/>
                          <a:ea typeface="Monospace" charset="0"/>
                          <a:cs typeface="SimSun" charset="0"/>
                        </a:rPr>
                        <a:t>= 100%</a:t>
                      </a:r>
                      <a:endParaRPr lang="en-US" sz="1400">
                        <a:latin typeface="Monospace" charset="0"/>
                        <a:ea typeface="Monospace" charset="0"/>
                        <a:cs typeface="SimSun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7820">
                <a:tc>
                  <a:txBody>
                    <a:bodyPr/>
                    <a:p>
                      <a:pPr algn="ctr">
                        <a:lnSpc>
                          <a:spcPct val="140000"/>
                        </a:lnSpc>
                        <a:buNone/>
                      </a:pPr>
                      <a:r>
                        <a:rPr lang="en-US" sz="1400">
                          <a:latin typeface="Monospace" charset="0"/>
                          <a:ea typeface="Monospace" charset="0"/>
                          <a:cs typeface="SimSun" charset="0"/>
                        </a:rPr>
                        <a:t>4</a:t>
                      </a:r>
                      <a:endParaRPr lang="en-US" sz="1400">
                        <a:latin typeface="Monospace" charset="0"/>
                        <a:ea typeface="Monospace" charset="0"/>
                        <a:cs typeface="SimSun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40000"/>
                        </a:lnSpc>
                        <a:buNone/>
                      </a:pPr>
                      <a:r>
                        <a:rPr lang="en-US" sz="1400">
                          <a:latin typeface="Monospace" charset="0"/>
                          <a:ea typeface="Monospace" charset="0"/>
                          <a:cs typeface="SimSun" charset="0"/>
                        </a:rPr>
                        <a:t>查询成功率</a:t>
                      </a:r>
                      <a:endParaRPr lang="en-US" sz="1400">
                        <a:latin typeface="Monospace" charset="0"/>
                        <a:ea typeface="Monospace" charset="0"/>
                        <a:cs typeface="SimSun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40000"/>
                        </a:lnSpc>
                        <a:buNone/>
                      </a:pPr>
                      <a:r>
                        <a:rPr lang="en-US" sz="1400">
                          <a:latin typeface="Monospace" charset="0"/>
                          <a:ea typeface="Monospace" charset="0"/>
                          <a:cs typeface="SimSun" charset="0"/>
                        </a:rPr>
                        <a:t>= 100%</a:t>
                      </a:r>
                      <a:endParaRPr lang="en-US" sz="1400">
                        <a:latin typeface="Monospace" charset="0"/>
                        <a:ea typeface="Monospace" charset="0"/>
                        <a:cs typeface="SimSun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150">
                <a:tc>
                  <a:txBody>
                    <a:bodyPr/>
                    <a:p>
                      <a:pPr algn="ctr">
                        <a:lnSpc>
                          <a:spcPct val="140000"/>
                        </a:lnSpc>
                        <a:buNone/>
                      </a:pPr>
                      <a:r>
                        <a:rPr lang="en-US" sz="1400">
                          <a:solidFill>
                            <a:srgbClr val="C00000"/>
                          </a:solidFill>
                          <a:latin typeface="Monospace" charset="0"/>
                          <a:ea typeface="Monospace" charset="0"/>
                          <a:cs typeface="SimSun" charset="0"/>
                        </a:rPr>
                        <a:t>5</a:t>
                      </a:r>
                      <a:endParaRPr lang="en-US" sz="1400">
                        <a:solidFill>
                          <a:srgbClr val="C00000"/>
                        </a:solidFill>
                        <a:latin typeface="Monospace" charset="0"/>
                        <a:ea typeface="Monospace" charset="0"/>
                        <a:cs typeface="SimSun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40000"/>
                        </a:lnSpc>
                        <a:buNone/>
                      </a:pPr>
                      <a:r>
                        <a:rPr lang="en-US" sz="1400">
                          <a:solidFill>
                            <a:srgbClr val="C00000"/>
                          </a:solidFill>
                          <a:latin typeface="Monospace" charset="0"/>
                          <a:ea typeface="Monospace" charset="0"/>
                          <a:cs typeface="SimSun" charset="0"/>
                        </a:rPr>
                        <a:t>CTPS</a:t>
                      </a:r>
                      <a:endParaRPr lang="en-US" sz="1400">
                        <a:solidFill>
                          <a:srgbClr val="C00000"/>
                        </a:solidFill>
                        <a:latin typeface="Monospace" charset="0"/>
                        <a:ea typeface="Monospace" charset="0"/>
                        <a:cs typeface="SimSun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40000"/>
                        </a:lnSpc>
                        <a:buNone/>
                      </a:pPr>
                      <a:r>
                        <a:rPr lang="en-US" altLang="en-US" sz="1400">
                          <a:solidFill>
                            <a:srgbClr val="C00000"/>
                          </a:solidFill>
                          <a:latin typeface="Monospace" charset="0"/>
                          <a:ea typeface="Monospace" charset="0"/>
                          <a:cs typeface="SimSun" charset="0"/>
                        </a:rPr>
                        <a:t>= TPS</a:t>
                      </a:r>
                      <a:endParaRPr lang="en-US" altLang="en-US" sz="1400">
                        <a:solidFill>
                          <a:srgbClr val="C00000"/>
                        </a:solidFill>
                        <a:latin typeface="Monospace" charset="0"/>
                        <a:ea typeface="Monospace" charset="0"/>
                        <a:cs typeface="SimSun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3535">
                <a:tc>
                  <a:txBody>
                    <a:bodyPr/>
                    <a:p>
                      <a:pPr algn="ctr">
                        <a:lnSpc>
                          <a:spcPct val="140000"/>
                        </a:lnSpc>
                        <a:buNone/>
                      </a:pPr>
                      <a:r>
                        <a:rPr lang="en-US" sz="1400">
                          <a:latin typeface="Monospace" charset="0"/>
                          <a:ea typeface="Monospace" charset="0"/>
                          <a:cs typeface="SimSun" charset="0"/>
                        </a:rPr>
                        <a:t>6</a:t>
                      </a:r>
                      <a:endParaRPr lang="en-US" sz="1400">
                        <a:latin typeface="Monospace" charset="0"/>
                        <a:ea typeface="Monospace" charset="0"/>
                        <a:cs typeface="SimSun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40000"/>
                        </a:lnSpc>
                        <a:buNone/>
                      </a:pPr>
                      <a:r>
                        <a:rPr lang="en-US" sz="1400">
                          <a:latin typeface="Monospace" charset="0"/>
                          <a:ea typeface="Monospace" charset="0"/>
                          <a:cs typeface="Monospace" charset="0"/>
                        </a:rPr>
                        <a:t>RT（交易响应时间）</a:t>
                      </a:r>
                      <a:endParaRPr lang="en-US" sz="1400">
                        <a:latin typeface="Monospace" charset="0"/>
                        <a:ea typeface="Monospace" charset="0"/>
                        <a:cs typeface="Monospace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40000"/>
                        </a:lnSpc>
                        <a:buNone/>
                      </a:pPr>
                      <a:r>
                        <a:rPr lang="en-US" sz="1400">
                          <a:latin typeface="Monospace" charset="0"/>
                          <a:ea typeface="Monospace" charset="0"/>
                          <a:cs typeface="SimSun" charset="0"/>
                        </a:rPr>
                        <a:t>&lt; 500ms</a:t>
                      </a:r>
                      <a:endParaRPr lang="en-US" sz="1400">
                        <a:latin typeface="Monospace" charset="0"/>
                        <a:ea typeface="Monospace" charset="0"/>
                        <a:cs typeface="SimSun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7820">
                <a:tc>
                  <a:txBody>
                    <a:bodyPr/>
                    <a:p>
                      <a:pPr algn="ctr">
                        <a:lnSpc>
                          <a:spcPct val="140000"/>
                        </a:lnSpc>
                        <a:buNone/>
                      </a:pPr>
                      <a:r>
                        <a:rPr lang="en-US" sz="1400">
                          <a:latin typeface="Monospace" charset="0"/>
                          <a:ea typeface="Monospace" charset="0"/>
                          <a:cs typeface="SimSun" charset="0"/>
                        </a:rPr>
                        <a:t>7</a:t>
                      </a:r>
                      <a:endParaRPr lang="en-US" sz="1400">
                        <a:latin typeface="Monospace" charset="0"/>
                        <a:ea typeface="Monospace" charset="0"/>
                        <a:cs typeface="SimSun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40000"/>
                        </a:lnSpc>
                        <a:buNone/>
                      </a:pPr>
                      <a:r>
                        <a:rPr lang="en-US" sz="1400">
                          <a:latin typeface="Monospace" charset="0"/>
                          <a:ea typeface="Monospace" charset="0"/>
                          <a:cs typeface="Monospace" charset="0"/>
                        </a:rPr>
                        <a:t>TPS波动范围</a:t>
                      </a:r>
                      <a:endParaRPr lang="en-US" sz="1400">
                        <a:latin typeface="Monospace" charset="0"/>
                        <a:ea typeface="Monospace" charset="0"/>
                        <a:cs typeface="Monospace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40000"/>
                        </a:lnSpc>
                        <a:buNone/>
                      </a:pPr>
                      <a:r>
                        <a:rPr lang="en-US" sz="1400">
                          <a:latin typeface="Monospace" charset="0"/>
                          <a:ea typeface="Monospace" charset="0"/>
                          <a:cs typeface="SimSun" charset="0"/>
                        </a:rPr>
                        <a:t>&lt; 8%</a:t>
                      </a:r>
                      <a:endParaRPr lang="en-US" sz="1400">
                        <a:latin typeface="Monospace" charset="0"/>
                        <a:ea typeface="Monospace" charset="0"/>
                        <a:cs typeface="SimSun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6075">
                <a:tc>
                  <a:txBody>
                    <a:bodyPr/>
                    <a:p>
                      <a:pPr algn="ctr">
                        <a:lnSpc>
                          <a:spcPct val="140000"/>
                        </a:lnSpc>
                        <a:buNone/>
                      </a:pPr>
                      <a:r>
                        <a:rPr lang="en-US" sz="1400">
                          <a:latin typeface="Monospace" charset="0"/>
                          <a:ea typeface="Monospace" charset="0"/>
                          <a:cs typeface="SimSun" charset="0"/>
                        </a:rPr>
                        <a:t>8</a:t>
                      </a:r>
                      <a:endParaRPr lang="en-US" sz="1400">
                        <a:latin typeface="Monospace" charset="0"/>
                        <a:ea typeface="Monospace" charset="0"/>
                        <a:cs typeface="SimSun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40000"/>
                        </a:lnSpc>
                        <a:buNone/>
                      </a:pPr>
                      <a:r>
                        <a:rPr lang="en-US" sz="1400">
                          <a:latin typeface="Monospace" charset="0"/>
                          <a:ea typeface="Monospace" charset="0"/>
                          <a:cs typeface="SimSun" charset="0"/>
                        </a:rPr>
                        <a:t>硬件资源占用</a:t>
                      </a:r>
                      <a:endParaRPr lang="en-US" sz="1400">
                        <a:latin typeface="Monospace" charset="0"/>
                        <a:ea typeface="Monospace" charset="0"/>
                        <a:cs typeface="SimSun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40000"/>
                        </a:lnSpc>
                        <a:buNone/>
                      </a:pPr>
                      <a:r>
                        <a:rPr lang="en-US" altLang="en-US" sz="1400">
                          <a:latin typeface="Monospace" charset="0"/>
                          <a:ea typeface="Monospace" charset="0"/>
                          <a:cs typeface="SimSun" charset="0"/>
                        </a:rPr>
                        <a:t>-</a:t>
                      </a:r>
                      <a:endParaRPr lang="en-US" altLang="en-US" sz="1400">
                        <a:latin typeface="Monospace" charset="0"/>
                        <a:ea typeface="Monospace" charset="0"/>
                        <a:cs typeface="SimSun" charset="0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矩形 21"/>
          <p:cNvSpPr txBox="1"/>
          <p:nvPr/>
        </p:nvSpPr>
        <p:spPr>
          <a:xfrm>
            <a:off x="556260" y="292735"/>
            <a:ext cx="2985770" cy="520700"/>
          </a:xfrm>
          <a:prstGeom prst="rect">
            <a:avLst/>
          </a:prstGeom>
          <a:ln w="12700">
            <a:miter lim="400000"/>
          </a:ln>
        </p:spPr>
        <p:txBody>
          <a:bodyPr wrap="square" lIns="45718" tIns="45718" rIns="45718" bIns="45718">
            <a:spAutoFit/>
          </a:bodyPr>
          <a:lstStyle>
            <a:lvl1pPr>
              <a:defRPr sz="2800" b="1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en-US" altLang="en-US" dirty="0">
                <a:solidFill>
                  <a:schemeClr val="tx1"/>
                </a:solidFill>
              </a:rPr>
              <a:t>为什么需要CTPS</a:t>
            </a:r>
            <a:endParaRPr lang="en-US" altLang="en-US" dirty="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4825" y="1119505"/>
            <a:ext cx="3088005" cy="338328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4530" y="628015"/>
            <a:ext cx="4137660" cy="4366260"/>
          </a:xfrm>
          <a:prstGeom prst="rect">
            <a:avLst/>
          </a:prstGeom>
        </p:spPr>
      </p:pic>
      <p:sp>
        <p:nvSpPr>
          <p:cNvPr id="11" name="Right Arrow 10"/>
          <p:cNvSpPr/>
          <p:nvPr/>
        </p:nvSpPr>
        <p:spPr>
          <a:xfrm>
            <a:off x="3763010" y="2487930"/>
            <a:ext cx="509905" cy="275590"/>
          </a:xfrm>
          <a:prstGeom prst="right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p>
            <a:pPr marL="0" marR="0" indent="0" algn="l" defTabSz="30924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11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Rectangle 1"/>
          <p:cNvSpPr txBox="1"/>
          <p:nvPr/>
        </p:nvSpPr>
        <p:spPr>
          <a:xfrm>
            <a:off x="2837180" y="1774825"/>
            <a:ext cx="3716655" cy="1330325"/>
          </a:xfrm>
          <a:prstGeom prst="rect">
            <a:avLst/>
          </a:prstGeom>
          <a:ln w="12700">
            <a:miter lim="400000"/>
          </a:ln>
        </p:spPr>
        <p:txBody>
          <a:bodyPr wrap="square" lIns="19050" tIns="19050" rIns="19050" bIns="19050" anchor="ctr">
            <a:spAutoFit/>
          </a:bodyPr>
          <a:lstStyle/>
          <a:p>
            <a:pPr indent="288290">
              <a:lnSpc>
                <a:spcPct val="140000"/>
              </a:lnSpc>
            </a:pPr>
            <a:r>
              <a:rPr lang="en-US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第一部分    性能指标 </a:t>
            </a:r>
            <a:endParaRPr lang="en-US" sz="20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288290">
              <a:lnSpc>
                <a:spcPct val="140000"/>
              </a:lnSpc>
            </a:pPr>
            <a:r>
              <a:rPr lang="en-US" sz="20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第二部分    测试工具</a:t>
            </a:r>
            <a:endParaRPr lang="en-US" sz="20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288290">
              <a:lnSpc>
                <a:spcPct val="140000"/>
              </a:lnSpc>
            </a:pPr>
            <a:r>
              <a:rPr lang="en-US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第三部分    测试</a:t>
            </a:r>
            <a:r>
              <a:rPr lang="en-US" altLang="en-US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过程与</a:t>
            </a:r>
            <a:r>
              <a:rPr lang="en-US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结果</a:t>
            </a:r>
            <a:endParaRPr lang="en-US" sz="20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1" name="矩形 21"/>
          <p:cNvSpPr txBox="1"/>
          <p:nvPr/>
        </p:nvSpPr>
        <p:spPr>
          <a:xfrm>
            <a:off x="556145" y="292750"/>
            <a:ext cx="2068643" cy="520700"/>
          </a:xfrm>
          <a:prstGeom prst="rect">
            <a:avLst/>
          </a:prstGeom>
          <a:ln w="12700">
            <a:miter lim="400000"/>
          </a:ln>
        </p:spPr>
        <p:txBody>
          <a:bodyPr wrap="square" lIns="45718" tIns="45718" rIns="45718" bIns="45718">
            <a:spAutoFit/>
          </a:bodyPr>
          <a:lstStyle>
            <a:lvl1pPr>
              <a:defRPr sz="2800" b="1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目录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矩形 21"/>
          <p:cNvSpPr txBox="1"/>
          <p:nvPr/>
        </p:nvSpPr>
        <p:spPr>
          <a:xfrm>
            <a:off x="556260" y="292735"/>
            <a:ext cx="1792605" cy="520700"/>
          </a:xfrm>
          <a:prstGeom prst="rect">
            <a:avLst/>
          </a:prstGeom>
          <a:ln w="12700">
            <a:miter lim="400000"/>
          </a:ln>
        </p:spPr>
        <p:txBody>
          <a:bodyPr wrap="square" lIns="45718" tIns="45718" rIns="45718" bIns="45718">
            <a:spAutoFit/>
          </a:bodyPr>
          <a:lstStyle>
            <a:lvl1pPr>
              <a:defRPr sz="2800" b="1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en-US" altLang="en-US" dirty="0">
                <a:solidFill>
                  <a:schemeClr val="tx1"/>
                </a:solidFill>
              </a:rPr>
              <a:t>测试工具</a:t>
            </a:r>
            <a:endParaRPr lang="en-US" altLang="en-US" dirty="0">
              <a:solidFill>
                <a:schemeClr val="tx1"/>
              </a:solidFill>
            </a:endParaRPr>
          </a:p>
        </p:txBody>
      </p:sp>
      <p:sp>
        <p:nvSpPr>
          <p:cNvPr id="158" name="Rectangle 1"/>
          <p:cNvSpPr txBox="1"/>
          <p:nvPr/>
        </p:nvSpPr>
        <p:spPr>
          <a:xfrm>
            <a:off x="2971800" y="2225358"/>
            <a:ext cx="2794000" cy="468630"/>
          </a:xfrm>
          <a:prstGeom prst="rect">
            <a:avLst/>
          </a:prstGeom>
          <a:ln w="12700">
            <a:miter lim="400000"/>
          </a:ln>
        </p:spPr>
        <p:txBody>
          <a:bodyPr wrap="square" lIns="19050" tIns="19050" rIns="19050" bIns="19050" anchor="ctr">
            <a:spAutoFit/>
          </a:bodyPr>
          <a:p>
            <a:pPr indent="288290">
              <a:lnSpc>
                <a:spcPct val="140000"/>
              </a:lnSpc>
            </a:pPr>
            <a:r>
              <a:rPr lang="en-US" altLang="en-US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一、Load Runner</a:t>
            </a:r>
            <a:endParaRPr lang="en-US" altLang="en-US" sz="20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矩形 21"/>
          <p:cNvSpPr txBox="1"/>
          <p:nvPr/>
        </p:nvSpPr>
        <p:spPr>
          <a:xfrm>
            <a:off x="556260" y="292735"/>
            <a:ext cx="1792605" cy="520700"/>
          </a:xfrm>
          <a:prstGeom prst="rect">
            <a:avLst/>
          </a:prstGeom>
          <a:ln w="12700">
            <a:miter lim="400000"/>
          </a:ln>
        </p:spPr>
        <p:txBody>
          <a:bodyPr wrap="square" lIns="45718" tIns="45718" rIns="45718" bIns="45718">
            <a:spAutoFit/>
          </a:bodyPr>
          <a:lstStyle>
            <a:lvl1pPr>
              <a:defRPr sz="2800" b="1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en-US" altLang="en-US" dirty="0">
                <a:solidFill>
                  <a:schemeClr val="tx1"/>
                </a:solidFill>
              </a:rPr>
              <a:t>测试工具</a:t>
            </a:r>
            <a:endParaRPr lang="en-US" altLang="en-US" dirty="0">
              <a:solidFill>
                <a:schemeClr val="tx1"/>
              </a:solidFill>
            </a:endParaRPr>
          </a:p>
        </p:txBody>
      </p:sp>
      <p:sp>
        <p:nvSpPr>
          <p:cNvPr id="158" name="Rectangle 1"/>
          <p:cNvSpPr txBox="1"/>
          <p:nvPr/>
        </p:nvSpPr>
        <p:spPr>
          <a:xfrm>
            <a:off x="3023870" y="2147888"/>
            <a:ext cx="2794000" cy="468630"/>
          </a:xfrm>
          <a:prstGeom prst="rect">
            <a:avLst/>
          </a:prstGeom>
          <a:ln w="12700">
            <a:miter lim="400000"/>
          </a:ln>
        </p:spPr>
        <p:txBody>
          <a:bodyPr wrap="square" lIns="19050" tIns="19050" rIns="19050" bIns="19050" anchor="ctr">
            <a:spAutoFit/>
          </a:bodyPr>
          <a:p>
            <a:pPr indent="288290">
              <a:lnSpc>
                <a:spcPct val="140000"/>
              </a:lnSpc>
            </a:pPr>
            <a:r>
              <a:rPr lang="en-US" altLang="en-US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二、Polar Bear</a:t>
            </a:r>
            <a:endParaRPr lang="en-US" altLang="en-US" sz="20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矩形 21"/>
          <p:cNvSpPr txBox="1"/>
          <p:nvPr/>
        </p:nvSpPr>
        <p:spPr>
          <a:xfrm>
            <a:off x="556260" y="292735"/>
            <a:ext cx="1792605" cy="520700"/>
          </a:xfrm>
          <a:prstGeom prst="rect">
            <a:avLst/>
          </a:prstGeom>
          <a:ln w="12700">
            <a:miter lim="400000"/>
          </a:ln>
        </p:spPr>
        <p:txBody>
          <a:bodyPr wrap="square" lIns="45718" tIns="45718" rIns="45718" bIns="45718">
            <a:spAutoFit/>
          </a:bodyPr>
          <a:lstStyle>
            <a:lvl1pPr>
              <a:defRPr sz="2800" b="1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en-US" altLang="en-US" dirty="0">
                <a:solidFill>
                  <a:schemeClr val="tx1"/>
                </a:solidFill>
              </a:rPr>
              <a:t>题外话</a:t>
            </a:r>
            <a:endParaRPr lang="en-US" altLang="en-US" dirty="0"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48865" y="1719580"/>
            <a:ext cx="4022090" cy="2573020"/>
          </a:xfrm>
          <a:prstGeom prst="rect">
            <a:avLst/>
          </a:prstGeom>
        </p:spPr>
      </p:pic>
      <p:sp>
        <p:nvSpPr>
          <p:cNvPr id="3" name="Rectangle 1"/>
          <p:cNvSpPr txBox="1"/>
          <p:nvPr/>
        </p:nvSpPr>
        <p:spPr>
          <a:xfrm>
            <a:off x="2444115" y="981710"/>
            <a:ext cx="3832225" cy="468630"/>
          </a:xfrm>
          <a:prstGeom prst="rect">
            <a:avLst/>
          </a:prstGeom>
          <a:ln w="12700">
            <a:miter lim="400000"/>
          </a:ln>
        </p:spPr>
        <p:txBody>
          <a:bodyPr wrap="square" lIns="19050" tIns="19050" rIns="19050" bIns="19050" anchor="ctr">
            <a:spAutoFit/>
          </a:bodyPr>
          <a:p>
            <a:pPr indent="288290">
              <a:lnSpc>
                <a:spcPct val="140000"/>
              </a:lnSpc>
            </a:pPr>
            <a:r>
              <a:rPr lang="en-US" altLang="en-US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进程 vs 线程 vs 协程 vs Actor  </a:t>
            </a:r>
            <a:endParaRPr lang="en-US" altLang="en-US" sz="20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矩形 21"/>
          <p:cNvSpPr txBox="1"/>
          <p:nvPr/>
        </p:nvSpPr>
        <p:spPr>
          <a:xfrm>
            <a:off x="556260" y="292735"/>
            <a:ext cx="1792605" cy="520700"/>
          </a:xfrm>
          <a:prstGeom prst="rect">
            <a:avLst/>
          </a:prstGeom>
          <a:ln w="12700">
            <a:miter lim="400000"/>
          </a:ln>
        </p:spPr>
        <p:txBody>
          <a:bodyPr wrap="square" lIns="45718" tIns="45718" rIns="45718" bIns="45718">
            <a:spAutoFit/>
          </a:bodyPr>
          <a:lstStyle>
            <a:lvl1pPr>
              <a:defRPr sz="2800" b="1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en-US" altLang="en-US" dirty="0">
                <a:solidFill>
                  <a:schemeClr val="tx1"/>
                </a:solidFill>
              </a:rPr>
              <a:t>测试工具</a:t>
            </a:r>
            <a:endParaRPr lang="en-US" altLang="en-US" dirty="0">
              <a:solidFill>
                <a:schemeClr val="tx1"/>
              </a:solidFill>
            </a:endParaRPr>
          </a:p>
        </p:txBody>
      </p:sp>
      <p:sp>
        <p:nvSpPr>
          <p:cNvPr id="158" name="Rectangle 1"/>
          <p:cNvSpPr txBox="1"/>
          <p:nvPr/>
        </p:nvSpPr>
        <p:spPr>
          <a:xfrm>
            <a:off x="3023870" y="2147888"/>
            <a:ext cx="2794000" cy="468630"/>
          </a:xfrm>
          <a:prstGeom prst="rect">
            <a:avLst/>
          </a:prstGeom>
          <a:ln w="12700">
            <a:miter lim="400000"/>
          </a:ln>
        </p:spPr>
        <p:txBody>
          <a:bodyPr wrap="square" lIns="19050" tIns="19050" rIns="19050" bIns="19050" anchor="ctr">
            <a:spAutoFit/>
          </a:bodyPr>
          <a:p>
            <a:pPr indent="288290">
              <a:lnSpc>
                <a:spcPct val="140000"/>
              </a:lnSpc>
            </a:pPr>
            <a:r>
              <a:rPr lang="en-US" altLang="en-US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三、Apache AB</a:t>
            </a:r>
            <a:endParaRPr lang="en-US" altLang="en-US" sz="20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1_Default - 3_标题与副标题">
  <a:themeElements>
    <a:clrScheme name="1_Default - 3_标题与副标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8F8F8F"/>
      </a:accent3>
      <a:accent4>
        <a:srgbClr val="707070"/>
      </a:accent4>
      <a:accent5>
        <a:srgbClr val="B2C1DB"/>
      </a:accent5>
      <a:accent6>
        <a:srgbClr val="AE4845"/>
      </a:accent6>
      <a:hlink>
        <a:srgbClr val="0000FF"/>
      </a:hlink>
      <a:folHlink>
        <a:srgbClr val="FF00FF"/>
      </a:folHlink>
    </a:clrScheme>
    <a:fontScheme name="1_Default - 3_标题与副标题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1_Default - 3_标题与副标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309245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1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309245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1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Default - 3_标题与副标题">
  <a:themeElements>
    <a:clrScheme name="1_Default - 3_标题与副标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8F8F8F"/>
      </a:accent3>
      <a:accent4>
        <a:srgbClr val="707070"/>
      </a:accent4>
      <a:accent5>
        <a:srgbClr val="B2C1DB"/>
      </a:accent5>
      <a:accent6>
        <a:srgbClr val="AE4845"/>
      </a:accent6>
      <a:hlink>
        <a:srgbClr val="0000FF"/>
      </a:hlink>
      <a:folHlink>
        <a:srgbClr val="FF00FF"/>
      </a:folHlink>
    </a:clrScheme>
    <a:fontScheme name="1_Default - 3_标题与副标题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1_Default - 3_标题与副标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309245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1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309245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1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Default - 3_标题与副标题">
  <a:themeElements>
    <a:clrScheme name="1_Default - 3_标题与副标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8F8F8F"/>
      </a:accent3>
      <a:accent4>
        <a:srgbClr val="707070"/>
      </a:accent4>
      <a:accent5>
        <a:srgbClr val="B2C1DB"/>
      </a:accent5>
      <a:accent6>
        <a:srgbClr val="AE4845"/>
      </a:accent6>
      <a:hlink>
        <a:srgbClr val="0000FF"/>
      </a:hlink>
      <a:folHlink>
        <a:srgbClr val="FF00FF"/>
      </a:folHlink>
    </a:clrScheme>
    <a:fontScheme name="1_Default - 3_标题与副标题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1_Default - 3_标题与副标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309245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1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309245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1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937</Words>
  <Application>WPS Presentation</Application>
  <PresentationFormat>全屏显示(16:9)</PresentationFormat>
  <Paragraphs>172</Paragraphs>
  <Slides>26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26</vt:i4>
      </vt:variant>
    </vt:vector>
  </HeadingPairs>
  <TitlesOfParts>
    <vt:vector size="46" baseType="lpstr">
      <vt:lpstr>Arial</vt:lpstr>
      <vt:lpstr>SimSun</vt:lpstr>
      <vt:lpstr>Wingdings</vt:lpstr>
      <vt:lpstr>helvetica</vt:lpstr>
      <vt:lpstr>Bitstream Vera Sans</vt:lpstr>
      <vt:lpstr>微软雅黑</vt:lpstr>
      <vt:lpstr>方正黑体_GBK</vt:lpstr>
      <vt:lpstr>Helvetica Neue</vt:lpstr>
      <vt:lpstr>Unifont</vt:lpstr>
      <vt:lpstr>微软雅黑</vt:lpstr>
      <vt:lpstr>Monospace</vt:lpstr>
      <vt:lpstr>SimSun</vt:lpstr>
      <vt:lpstr>Arial Unicode MS</vt:lpstr>
      <vt:lpstr>SimSun</vt:lpstr>
      <vt:lpstr>方正书宋_GBK</vt:lpstr>
      <vt:lpstr>DejaVu Sans</vt:lpstr>
      <vt:lpstr>Noto Sans CJK JP</vt:lpstr>
      <vt:lpstr>Helvetica</vt:lpstr>
      <vt:lpstr>1_Default - 3_标题与副标题</vt:lpstr>
      <vt:lpstr>2_Default - 3_标题与副标题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DX</dc:creator>
  <cp:lastModifiedBy>smallyu</cp:lastModifiedBy>
  <cp:revision>767</cp:revision>
  <dcterms:created xsi:type="dcterms:W3CDTF">2020-10-27T03:57:25Z</dcterms:created>
  <dcterms:modified xsi:type="dcterms:W3CDTF">2020-10-27T03:57:25Z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1033-11.1.0.8392</vt:lpwstr>
  </property>
</Properties>
</file>