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arlow Condensed"/>
      <p:regular r:id="rId22"/>
      <p:bold r:id="rId23"/>
      <p:italic r:id="rId24"/>
      <p:boldItalic r:id="rId25"/>
    </p:embeddedFont>
    <p:embeddedFont>
      <p:font typeface="Rozha One"/>
      <p:regular r:id="rId26"/>
    </p:embeddedFont>
    <p:embeddedFont>
      <p:font typeface="Barlow Condensed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IAEKBmMzv43UU5owdSLvOKU31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E8AC99-952E-4747-977F-8E91C3FC9262}">
  <a:tblStyle styleId="{24E8AC99-952E-4747-977F-8E91C3FC926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72D4613-219C-47BD-ACCE-0DA87C6C2E6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4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Condensed-regular.fntdata"/><Relationship Id="rId21" Type="http://schemas.openxmlformats.org/officeDocument/2006/relationships/slide" Target="slides/slide16.xml"/><Relationship Id="rId24" Type="http://schemas.openxmlformats.org/officeDocument/2006/relationships/font" Target="fonts/BarlowCondensed-italic.fntdata"/><Relationship Id="rId23" Type="http://schemas.openxmlformats.org/officeDocument/2006/relationships/font" Target="fonts/Barlow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zhaOne-regular.fntdata"/><Relationship Id="rId25" Type="http://schemas.openxmlformats.org/officeDocument/2006/relationships/font" Target="fonts/BarlowCondensed-boldItalic.fntdata"/><Relationship Id="rId28" Type="http://schemas.openxmlformats.org/officeDocument/2006/relationships/font" Target="fonts/BarlowCondensedLight-bold.fntdata"/><Relationship Id="rId27" Type="http://schemas.openxmlformats.org/officeDocument/2006/relationships/font" Target="fonts/BarlowCondense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BarlowCondensed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83a989c2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d483a989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83a989c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d483a989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10" name="Google Shape;10;p19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470"/>
            </a:srgbClr>
          </a:solidFill>
          <a:ln>
            <a:noFill/>
          </a:ln>
        </p:spPr>
      </p:sp>
      <p:sp>
        <p:nvSpPr>
          <p:cNvPr id="11" name="Google Shape;11;p19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431"/>
            </a:srgbClr>
          </a:solidFill>
          <a:ln>
            <a:noFill/>
          </a:ln>
        </p:spPr>
      </p:sp>
      <p:sp>
        <p:nvSpPr>
          <p:cNvPr id="12" name="Google Shape;12;p19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156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431"/>
            </a:srgbClr>
          </a:solidFill>
          <a:ln>
            <a:noFill/>
          </a:ln>
        </p:spPr>
      </p:sp>
      <p:sp>
        <p:nvSpPr>
          <p:cNvPr id="15" name="Google Shape;15;p20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16" name="Google Shape;16;p20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17" name="Google Shape;17;p20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156"/>
            </a:srgbClr>
          </a:solidFill>
          <a:ln>
            <a:noFill/>
          </a:ln>
        </p:spPr>
      </p:sp>
      <p:sp>
        <p:nvSpPr>
          <p:cNvPr id="18" name="Google Shape;18;p20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372"/>
            </a:srgbClr>
          </a:solidFill>
          <a:ln>
            <a:noFill/>
          </a:ln>
        </p:spPr>
      </p:sp>
      <p:sp>
        <p:nvSpPr>
          <p:cNvPr id="19" name="Google Shape;19;p2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1" name="Google Shape;21;p2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431"/>
            </a:srgbClr>
          </a:solidFill>
          <a:ln>
            <a:noFill/>
          </a:ln>
        </p:spPr>
      </p:sp>
      <p:sp>
        <p:nvSpPr>
          <p:cNvPr id="25" name="Google Shape;25;p21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26" name="Google Shape;26;p21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27" name="Google Shape;27;p21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156"/>
            </a:srgbClr>
          </a:solidFill>
          <a:ln>
            <a:noFill/>
          </a:ln>
        </p:spPr>
      </p:sp>
      <p:sp>
        <p:nvSpPr>
          <p:cNvPr id="28" name="Google Shape;28;p2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0" name="Google Shape;30;p21"/>
          <p:cNvSpPr txBox="1"/>
          <p:nvPr>
            <p:ph idx="2" type="subTitle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" name="Google Shape;34;p2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431"/>
            </a:srgbClr>
          </a:solidFill>
          <a:ln>
            <a:noFill/>
          </a:ln>
        </p:spPr>
      </p:sp>
      <p:sp>
        <p:nvSpPr>
          <p:cNvPr id="38" name="Google Shape;38;p22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156"/>
            </a:srgbClr>
          </a:solidFill>
          <a:ln>
            <a:noFill/>
          </a:ln>
        </p:spPr>
      </p:sp>
      <p:sp>
        <p:nvSpPr>
          <p:cNvPr id="39" name="Google Shape;39;p22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40" name="Google Shape;40;p2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2"/>
          <p:cNvSpPr txBox="1"/>
          <p:nvPr>
            <p:ph idx="1" type="subTitle"/>
          </p:nvPr>
        </p:nvSpPr>
        <p:spPr>
          <a:xfrm>
            <a:off x="2515500" y="3128650"/>
            <a:ext cx="41130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3" name="Google Shape;43;p2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2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3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7" name="Google Shape;47;p23"/>
            <p:cNvSpPr/>
            <p:nvPr/>
          </p:nvSpPr>
          <p:spPr>
            <a:xfrm>
              <a:off x="-237175" y="2127600"/>
              <a:ext cx="8462695" cy="3196882"/>
            </a:xfrm>
            <a:custGeom>
              <a:rect b="b" l="l" r="r" t="t"/>
              <a:pathLst>
                <a:path extrusionOk="0" h="110361" w="345064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431"/>
              </a:srgbClr>
            </a:solidFill>
            <a:ln>
              <a:noFill/>
            </a:ln>
          </p:spPr>
        </p:sp>
        <p:sp>
          <p:nvSpPr>
            <p:cNvPr id="48" name="Google Shape;48;p23"/>
            <p:cNvSpPr/>
            <p:nvPr/>
          </p:nvSpPr>
          <p:spPr>
            <a:xfrm>
              <a:off x="1623100" y="-210720"/>
              <a:ext cx="5122507" cy="1387179"/>
            </a:xfrm>
            <a:custGeom>
              <a:rect b="b" l="l" r="r" t="t"/>
              <a:pathLst>
                <a:path extrusionOk="0" h="55929" w="166789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156"/>
              </a:srgbClr>
            </a:solidFill>
            <a:ln>
              <a:noFill/>
            </a:ln>
          </p:spPr>
        </p:sp>
        <p:sp>
          <p:nvSpPr>
            <p:cNvPr id="49" name="Google Shape;49;p23"/>
            <p:cNvSpPr/>
            <p:nvPr/>
          </p:nvSpPr>
          <p:spPr>
            <a:xfrm>
              <a:off x="5094677" y="-212225"/>
              <a:ext cx="4156292" cy="5536364"/>
            </a:xfrm>
            <a:custGeom>
              <a:rect b="b" l="l" r="r" t="t"/>
              <a:pathLst>
                <a:path extrusionOk="0" h="223218" w="135329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019"/>
              </a:srgbClr>
            </a:solidFill>
            <a:ln>
              <a:noFill/>
            </a:ln>
          </p:spPr>
        </p:sp>
      </p:grpSp>
      <p:sp>
        <p:nvSpPr>
          <p:cNvPr id="50" name="Google Shape;50;p2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3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23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3" name="Google Shape;53;p2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2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156"/>
            </a:srgbClr>
          </a:solidFill>
          <a:ln>
            <a:noFill/>
          </a:ln>
        </p:spPr>
      </p:sp>
      <p:sp>
        <p:nvSpPr>
          <p:cNvPr id="58" name="Google Shape;58;p25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431"/>
            </a:srgbClr>
          </a:solidFill>
          <a:ln>
            <a:noFill/>
          </a:ln>
        </p:spPr>
      </p:sp>
      <p:sp>
        <p:nvSpPr>
          <p:cNvPr id="59" name="Google Shape;59;p25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470"/>
            </a:srgbClr>
          </a:solidFill>
          <a:ln>
            <a:noFill/>
          </a:ln>
        </p:spPr>
      </p:sp>
      <p:sp>
        <p:nvSpPr>
          <p:cNvPr id="60" name="Google Shape;60;p25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156"/>
            </a:srgbClr>
          </a:solidFill>
          <a:ln>
            <a:noFill/>
          </a:ln>
        </p:spPr>
      </p:sp>
      <p:sp>
        <p:nvSpPr>
          <p:cNvPr id="63" name="Google Shape;63;p26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019"/>
            </a:srgbClr>
          </a:solidFill>
          <a:ln>
            <a:noFill/>
          </a:ln>
        </p:spPr>
      </p:sp>
      <p:sp>
        <p:nvSpPr>
          <p:cNvPr id="64" name="Google Shape;64;p26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431"/>
            </a:srgbClr>
          </a:solidFill>
          <a:ln>
            <a:noFill/>
          </a:ln>
        </p:spPr>
      </p:sp>
      <p:sp>
        <p:nvSpPr>
          <p:cNvPr id="65" name="Google Shape;65;p26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47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Rozha One"/>
              <a:buNone/>
              <a:defRPr b="0" i="0" sz="2800" u="none" cap="none" strike="noStrike">
                <a:solidFill>
                  <a:schemeClr val="hlink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0" y="3821890"/>
            <a:ext cx="50658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263949"/>
                </a:solidFill>
                <a:latin typeface="Arial Rounded"/>
                <a:ea typeface="Arial Rounded"/>
                <a:cs typeface="Arial Rounded"/>
                <a:sym typeface="Arial Rounded"/>
              </a:rPr>
              <a:t>From Classification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rgbClr val="263949"/>
                </a:solidFill>
                <a:latin typeface="Arial Rounded"/>
                <a:ea typeface="Arial Rounded"/>
                <a:cs typeface="Arial Rounded"/>
                <a:sym typeface="Arial Rounded"/>
              </a:rPr>
              <a:t>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262010" y="1008862"/>
            <a:ext cx="2171701" cy="261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詹雅筑 B06106017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郭太元 R09725015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陳又加 B06303096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蔡淳如 B06303116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黃筠芝 B06303106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陳泳寧 B06607047</a:t>
            </a:r>
            <a:endParaRPr b="1" i="0" sz="1400" u="none" cap="none" strike="noStrike">
              <a:solidFill>
                <a:srgbClr val="26394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483a989c2_0_32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進 階 應 用：股 市 辭 典</a:t>
            </a:r>
            <a:endParaRPr/>
          </a:p>
        </p:txBody>
      </p:sp>
      <p:sp>
        <p:nvSpPr>
          <p:cNvPr id="225" name="Google Shape;225;gd483a989c2_0_32"/>
          <p:cNvSpPr txBox="1"/>
          <p:nvPr/>
        </p:nvSpPr>
        <p:spPr>
          <a:xfrm>
            <a:off x="3448" y="1453338"/>
            <a:ext cx="526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將股市辭典中的關鍵字分別加入上漲及下跌關鍵字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d483a989c2_0_32"/>
          <p:cNvGraphicFramePr/>
          <p:nvPr/>
        </p:nvGraphicFramePr>
        <p:xfrm>
          <a:off x="65847" y="2184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699200"/>
                <a:gridCol w="4981950"/>
              </a:tblGrid>
              <a:tr h="40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3F4C54"/>
                          </a:solidFill>
                        </a:rPr>
                        <a:t>股市辭典</a:t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600" u="none" cap="none" strike="noStrike">
                          <a:solidFill>
                            <a:srgbClr val="3F4C54"/>
                          </a:solidFill>
                        </a:rPr>
                        <a:t>上 漲</a:t>
                      </a:r>
                      <a:endParaRPr b="1"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3F4C54"/>
                          </a:solidFill>
                        </a:rPr>
                        <a:t>成長、獲利、增加、上漲、</a:t>
                      </a:r>
                      <a:r>
                        <a:rPr lang="zh-TW" sz="1600" u="none" cap="none" strike="noStrike"/>
                        <a:t>看好</a:t>
                      </a:r>
                      <a:r>
                        <a:rPr lang="zh-TW" sz="1600" u="none" cap="none" strike="noStrike">
                          <a:solidFill>
                            <a:srgbClr val="3F4C54"/>
                          </a:solidFill>
                        </a:rPr>
                        <a:t>……</a:t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600" u="none" cap="none" strike="noStrike">
                          <a:solidFill>
                            <a:srgbClr val="3F4C54"/>
                          </a:solidFill>
                        </a:rPr>
                        <a:t>下 跌</a:t>
                      </a:r>
                      <a:endParaRPr b="1"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3F4C54"/>
                          </a:solidFill>
                        </a:rPr>
                        <a:t>下滑、下跌、減少、衝擊、虧損……</a:t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27" name="Google Shape;227;gd483a989c2_0_32"/>
          <p:cNvSpPr txBox="1"/>
          <p:nvPr/>
        </p:nvSpPr>
        <p:spPr>
          <a:xfrm>
            <a:off x="6192550" y="3435725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準確率：55.</a:t>
            </a:r>
            <a:r>
              <a:rPr lang="zh-TW" sz="1800">
                <a:solidFill>
                  <a:srgbClr val="C19115"/>
                </a:solidFill>
              </a:rPr>
              <a:t>3296</a:t>
            </a: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gd483a989c2_0_32"/>
          <p:cNvGraphicFramePr/>
          <p:nvPr/>
        </p:nvGraphicFramePr>
        <p:xfrm>
          <a:off x="6192552" y="2210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SVM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1C8AAA"/>
                          </a:solidFill>
                        </a:rPr>
                        <a:t>20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1C8AAA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1C8AAA"/>
                          </a:solidFill>
                        </a:rPr>
                        <a:t>635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1C8AAA"/>
                          </a:solidFill>
                        </a:rPr>
                        <a:t>769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83a989c2_0_22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進 階 應 用：聯發科</a:t>
            </a:r>
            <a:endParaRPr/>
          </a:p>
        </p:txBody>
      </p:sp>
      <p:graphicFrame>
        <p:nvGraphicFramePr>
          <p:cNvPr id="234" name="Google Shape;234;gd483a989c2_0_22"/>
          <p:cNvGraphicFramePr/>
          <p:nvPr/>
        </p:nvGraphicFramePr>
        <p:xfrm>
          <a:off x="76197" y="1508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27750"/>
                <a:gridCol w="1458000"/>
                <a:gridCol w="922675"/>
                <a:gridCol w="941450"/>
                <a:gridCol w="941450"/>
              </a:tblGrid>
              <a:tr h="4072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個股名稱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關鍵字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新聞篇數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固定參數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1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看漲篇數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看跌篇數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1C8AAA"/>
                          </a:solidFill>
                        </a:rPr>
                        <a:t>聯發科</a:t>
                      </a:r>
                      <a:endParaRPr sz="1400" u="none" cap="none" strike="noStrike">
                        <a:solidFill>
                          <a:srgbClr val="1C8AAA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1C8AAA"/>
                          </a:solidFill>
                        </a:rPr>
                        <a:t>聯發科</a:t>
                      </a:r>
                      <a:endParaRPr sz="1400" u="none" cap="none" strike="noStrike">
                        <a:solidFill>
                          <a:srgbClr val="1C8AAA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6141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2912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2577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35" name="Google Shape;235;gd483a989c2_0_22"/>
          <p:cNvGraphicFramePr/>
          <p:nvPr/>
        </p:nvGraphicFramePr>
        <p:xfrm>
          <a:off x="76197" y="2985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651225"/>
                <a:gridCol w="4640100"/>
              </a:tblGrid>
              <a:tr h="40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3F4C54"/>
                          </a:solidFill>
                        </a:rPr>
                        <a:t>關 鍵 字</a:t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600" u="none" cap="none" strike="noStrike">
                          <a:solidFill>
                            <a:srgbClr val="3F4C54"/>
                          </a:solidFill>
                        </a:rPr>
                        <a:t>上 漲</a:t>
                      </a:r>
                      <a:endParaRPr b="1"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加薪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、新能源、新元、超出、</a:t>
                      </a:r>
                      <a:r>
                        <a:rPr lang="zh-TW" sz="1600"/>
                        <a:t>暴增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……</a:t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600" u="none" cap="none" strike="noStrike">
                          <a:solidFill>
                            <a:srgbClr val="3F4C54"/>
                          </a:solidFill>
                        </a:rPr>
                        <a:t>下 跌</a:t>
                      </a:r>
                      <a:endParaRPr b="1"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張陳浩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、楠梓、解散、罕見、</a:t>
                      </a:r>
                      <a:r>
                        <a:rPr lang="zh-TW" sz="1600"/>
                        <a:t>安泰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……</a:t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36" name="Google Shape;236;gd483a989c2_0_22"/>
          <p:cNvSpPr txBox="1"/>
          <p:nvPr/>
        </p:nvSpPr>
        <p:spPr>
          <a:xfrm>
            <a:off x="6022398" y="4202343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準確率：6</a:t>
            </a:r>
            <a:r>
              <a:rPr lang="zh-TW" sz="1800">
                <a:solidFill>
                  <a:srgbClr val="C19115"/>
                </a:solidFill>
              </a:rPr>
              <a:t>7.3406</a:t>
            </a: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gd483a989c2_0_22"/>
          <p:cNvGraphicFramePr/>
          <p:nvPr/>
        </p:nvGraphicFramePr>
        <p:xfrm>
          <a:off x="6022548" y="3036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SVM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208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107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103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/>
                        <a:t>225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238" name="Google Shape;238;gd483a989c2_0_22"/>
          <p:cNvGrpSpPr/>
          <p:nvPr/>
        </p:nvGrpSpPr>
        <p:grpSpPr>
          <a:xfrm>
            <a:off x="6022547" y="1152094"/>
            <a:ext cx="3584816" cy="1808929"/>
            <a:chOff x="5830523" y="1157931"/>
            <a:chExt cx="3584816" cy="1808929"/>
          </a:xfrm>
        </p:grpSpPr>
        <p:pic>
          <p:nvPicPr>
            <p:cNvPr id="239" name="Google Shape;239;gd483a989c2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30523" y="1259085"/>
              <a:ext cx="2678354" cy="170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gd483a989c2_0_22"/>
            <p:cNvSpPr txBox="1"/>
            <p:nvPr/>
          </p:nvSpPr>
          <p:spPr>
            <a:xfrm>
              <a:off x="5857955" y="1157931"/>
              <a:ext cx="3557384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53575C"/>
                  </a:solidFill>
                  <a:latin typeface="Arial"/>
                  <a:ea typeface="Arial"/>
                  <a:cs typeface="Arial"/>
                  <a:sym typeface="Arial"/>
                </a:rPr>
                <a:t>聯發科2016年至2019年收盤價走勢圖</a:t>
              </a:r>
              <a:endParaRPr b="0" i="0" sz="1200" u="none" cap="none" strike="noStrike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d483a989c2_0_22"/>
            <p:cNvSpPr/>
            <p:nvPr/>
          </p:nvSpPr>
          <p:spPr>
            <a:xfrm>
              <a:off x="5830523" y="1167819"/>
              <a:ext cx="2711851" cy="1753322"/>
            </a:xfrm>
            <a:prstGeom prst="rect">
              <a:avLst/>
            </a:prstGeom>
            <a:noFill/>
            <a:ln cap="flat" cmpd="sng" w="9525">
              <a:solidFill>
                <a:srgbClr val="1717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進 階 應 用：浮 動 參 數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92586" y="1328924"/>
            <a:ext cx="52629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利用浮動參數，將文章分類為看漲文章與看跌文章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11"/>
          <p:cNvGraphicFramePr/>
          <p:nvPr/>
        </p:nvGraphicFramePr>
        <p:xfrm>
          <a:off x="110875" y="2361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7000"/>
                <a:gridCol w="1471125"/>
                <a:gridCol w="930975"/>
                <a:gridCol w="949925"/>
                <a:gridCol w="949925"/>
              </a:tblGrid>
              <a:tr h="300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個股名稱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關鍵字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新聞篇數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固定參數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04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看漲篇數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看跌篇數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台積電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台積電、臺積電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400" u="none" cap="none" strike="noStrike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21,419</a:t>
                      </a:r>
                      <a:endParaRPr sz="1400" u="none" cap="none" strike="noStrike"/>
                    </a:p>
                  </a:txBody>
                  <a:tcPr marT="47625" marB="47625" marR="95250" marL="952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400" u="none" cap="none" strike="noStrike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2,186</a:t>
                      </a:r>
                      <a:endParaRPr sz="1400" u="none" cap="none" strike="noStrike"/>
                    </a:p>
                  </a:txBody>
                  <a:tcPr marT="47625" marB="47625" marR="95250" marL="952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400" u="none" cap="none" strike="noStrike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2,400</a:t>
                      </a:r>
                      <a:endParaRPr sz="1400" u="none" cap="none" strike="noStrike"/>
                    </a:p>
                  </a:txBody>
                  <a:tcPr marT="47625" marB="47625" marR="95250" marL="952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49" name="Google Shape;249;p11"/>
          <p:cNvGraphicFramePr/>
          <p:nvPr/>
        </p:nvGraphicFramePr>
        <p:xfrm>
          <a:off x="110876" y="3435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657075"/>
                <a:gridCol w="4681875"/>
              </a:tblGrid>
              <a:tr h="3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zh-TW" sz="1400" u="none" cap="none" strike="noStrike">
                          <a:solidFill>
                            <a:srgbClr val="3F4C5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關 鍵 字</a:t>
                      </a:r>
                      <a:endParaRPr b="1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3F4C54"/>
                          </a:solidFill>
                        </a:rPr>
                        <a:t>上 漲</a:t>
                      </a:r>
                      <a:endParaRPr b="1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400" u="none" cap="none" strike="noStrike">
                          <a:solidFill>
                            <a:srgbClr val="1C8A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無限期、大晶圓、格芯、就職演說、開票……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7625" marB="47625" marR="95250" marL="952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rgbClr val="3F4C54"/>
                          </a:solidFill>
                        </a:rPr>
                        <a:t>下 跌</a:t>
                      </a:r>
                      <a:endParaRPr b="1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400" u="none" cap="none" strike="noStrike">
                          <a:solidFill>
                            <a:srgbClr val="1C8A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電腦病毒、感染、嚴陳莉蓮、病毒感染、熊本……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7625" marB="47625" marR="95250" marL="952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50" name="Google Shape;250;p11"/>
          <p:cNvSpPr txBox="1"/>
          <p:nvPr/>
        </p:nvSpPr>
        <p:spPr>
          <a:xfrm>
            <a:off x="5813700" y="2970747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準確率：71.4579%</a:t>
            </a:r>
            <a:endParaRPr b="0" i="0" sz="1800" u="none" cap="none" strike="noStrike">
              <a:solidFill>
                <a:srgbClr val="C191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1"/>
          <p:cNvGraphicFramePr/>
          <p:nvPr/>
        </p:nvGraphicFramePr>
        <p:xfrm>
          <a:off x="5884637" y="1779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76100"/>
                <a:gridCol w="877275"/>
                <a:gridCol w="877275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SVM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1C8A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1C8A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7625" marB="47625" marR="95250" marL="952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1C8A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200" u="none" cap="none" strike="noStrike">
                          <a:solidFill>
                            <a:srgbClr val="1C8A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151</a:t>
                      </a:r>
                      <a:endParaRPr sz="14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7625" marB="47625" marR="95250" marL="95250" anchor="ctr"/>
                </a:tc>
              </a:tr>
            </a:tbl>
          </a:graphicData>
        </a:graphic>
      </p:graphicFrame>
      <p:sp>
        <p:nvSpPr>
          <p:cNvPr id="252" name="Google Shape;252;p11"/>
          <p:cNvSpPr txBox="1"/>
          <p:nvPr/>
        </p:nvSpPr>
        <p:spPr>
          <a:xfrm>
            <a:off x="110874" y="1700479"/>
            <a:ext cx="510120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608BA1"/>
                </a:solidFill>
                <a:latin typeface="Arial"/>
                <a:ea typeface="Arial"/>
                <a:cs typeface="Arial"/>
                <a:sym typeface="Arial"/>
              </a:rPr>
              <a:t>不同個股的股票漲幅大不相同，為了能讓個股更精確地與自身股價相比，因此本組設計浮動參數，作為另一種參考值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1"/>
          <p:cNvCxnSpPr/>
          <p:nvPr/>
        </p:nvCxnSpPr>
        <p:spPr>
          <a:xfrm>
            <a:off x="5701608" y="1769348"/>
            <a:ext cx="0" cy="2677526"/>
          </a:xfrm>
          <a:prstGeom prst="straightConnector1">
            <a:avLst/>
          </a:prstGeom>
          <a:noFill/>
          <a:ln cap="flat" cmpd="sng" w="28575">
            <a:solidFill>
              <a:srgbClr val="D3E0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11"/>
          <p:cNvSpPr txBox="1"/>
          <p:nvPr/>
        </p:nvSpPr>
        <p:spPr>
          <a:xfrm>
            <a:off x="5884488" y="3370538"/>
            <a:ext cx="2949743" cy="110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雖然使用浮動參數提高了SVM模型分類結果的準確率，然而若用浮動參數跑資料回測結果非常不理想，因此這項指標仍有討論空間</a:t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5884488" y="3370538"/>
            <a:ext cx="2830796" cy="1136307"/>
          </a:xfrm>
          <a:prstGeom prst="roundRect">
            <a:avLst>
              <a:gd fmla="val 16785" name="adj"/>
            </a:avLst>
          </a:prstGeom>
          <a:noFill/>
          <a:ln cap="flat" cmpd="sng" w="127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資 料 回 測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1236941" y="1979758"/>
            <a:ext cx="3826368" cy="510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069" l="-990" r="-658" t="-24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137042" y="2869901"/>
            <a:ext cx="4026166" cy="5108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069" l="-1256" r="-625" t="-24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1249496" y="3751217"/>
            <a:ext cx="3980257" cy="5108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069" l="-953" r="-635" t="-24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272455" y="2019088"/>
            <a:ext cx="738108" cy="442674"/>
          </a:xfrm>
          <a:prstGeom prst="roundRect">
            <a:avLst>
              <a:gd fmla="val 16667" name="adj"/>
            </a:avLst>
          </a:prstGeom>
          <a:solidFill>
            <a:srgbClr val="4D72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272455" y="2927731"/>
            <a:ext cx="738108" cy="442674"/>
          </a:xfrm>
          <a:prstGeom prst="roundRect">
            <a:avLst>
              <a:gd fmla="val 16667" name="adj"/>
            </a:avLst>
          </a:prstGeom>
          <a:solidFill>
            <a:srgbClr val="4D72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72455" y="3814414"/>
            <a:ext cx="738108" cy="442674"/>
          </a:xfrm>
          <a:prstGeom prst="roundRect">
            <a:avLst>
              <a:gd fmla="val 16667" name="adj"/>
            </a:avLst>
          </a:prstGeom>
          <a:solidFill>
            <a:srgbClr val="4D72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10"/>
          <p:cNvCxnSpPr/>
          <p:nvPr/>
        </p:nvCxnSpPr>
        <p:spPr>
          <a:xfrm>
            <a:off x="5280984" y="1931071"/>
            <a:ext cx="0" cy="2449456"/>
          </a:xfrm>
          <a:prstGeom prst="straightConnector1">
            <a:avLst/>
          </a:prstGeom>
          <a:noFill/>
          <a:ln cap="flat" cmpd="sng" w="28575">
            <a:solidFill>
              <a:srgbClr val="D3E0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0"/>
          <p:cNvSpPr txBox="1"/>
          <p:nvPr/>
        </p:nvSpPr>
        <p:spPr>
          <a:xfrm>
            <a:off x="5398761" y="2843792"/>
            <a:ext cx="387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rPr>
              <a:t>1 - 持平率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398761" y="2336727"/>
            <a:ext cx="990898" cy="408578"/>
          </a:xfrm>
          <a:prstGeom prst="roundRect">
            <a:avLst>
              <a:gd fmla="val 16667" name="adj"/>
            </a:avLst>
          </a:prstGeom>
          <a:solidFill>
            <a:srgbClr val="ECC25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出手率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5398761" y="3316653"/>
            <a:ext cx="990900" cy="408578"/>
          </a:xfrm>
          <a:prstGeom prst="roundRect">
            <a:avLst>
              <a:gd fmla="val 16667" name="adj"/>
            </a:avLst>
          </a:prstGeom>
          <a:solidFill>
            <a:srgbClr val="ECC25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5332216" y="3857087"/>
            <a:ext cx="387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rPr>
              <a:t>預測漲跌日期與實際漲跌日期相同的比率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10"/>
          <p:cNvGraphicFramePr/>
          <p:nvPr/>
        </p:nvGraphicFramePr>
        <p:xfrm>
          <a:off x="6234927" y="916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SVM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157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73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126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3" name="Google Shape;273;p10"/>
          <p:cNvSpPr txBox="1"/>
          <p:nvPr/>
        </p:nvSpPr>
        <p:spPr>
          <a:xfrm>
            <a:off x="197223" y="1345823"/>
            <a:ext cx="3454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以SVM模型驗證準確率＆出手率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507435" y="3332605"/>
            <a:ext cx="13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83.5907%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6507435" y="2349833"/>
            <a:ext cx="13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76.2887%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進 階 應 用：資 料 回 測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197223" y="1454506"/>
            <a:ext cx="6647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權重法：將每日新聞態度皆納入考量，並以距今幾日作為權重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340098" y="2066676"/>
            <a:ext cx="5672835" cy="6715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3305" l="-12719" r="0" t="-1203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6012933" y="2233196"/>
            <a:ext cx="17315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zh-TW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rPr>
              <a:t>，n = 0 </a:t>
            </a:r>
            <a:r>
              <a:rPr b="0" i="0" lang="zh-TW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rPr>
              <a:t>時為今日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340098" y="3564809"/>
            <a:ext cx="991017" cy="408578"/>
          </a:xfrm>
          <a:prstGeom prst="roundRect">
            <a:avLst>
              <a:gd fmla="val 16667" name="adj"/>
            </a:avLst>
          </a:prstGeom>
          <a:solidFill>
            <a:srgbClr val="ECC25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出手率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3200400" y="3564809"/>
            <a:ext cx="990900" cy="408578"/>
          </a:xfrm>
          <a:prstGeom prst="roundRect">
            <a:avLst>
              <a:gd fmla="val 16667" name="adj"/>
            </a:avLst>
          </a:prstGeom>
          <a:solidFill>
            <a:srgbClr val="ECC25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445620" y="3584448"/>
            <a:ext cx="13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89.5435%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4264952" y="3571407"/>
            <a:ext cx="13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80.2218%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14"/>
          <p:cNvGraphicFramePr/>
          <p:nvPr/>
        </p:nvGraphicFramePr>
        <p:xfrm>
          <a:off x="6189207" y="3173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SVM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157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73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1C8AAA"/>
                          </a:solidFill>
                        </a:rPr>
                        <a:t>126</a:t>
                      </a:r>
                      <a:endParaRPr sz="1200" u="none" cap="none" strike="noStrike">
                        <a:solidFill>
                          <a:srgbClr val="1C8AAA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解 說 影 片 連 結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945000" y="2371650"/>
            <a:ext cx="7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https://youtu.be/37SwuTJBeTw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713250" y="1923450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7000">
                <a:solidFill>
                  <a:schemeClr val="dk1"/>
                </a:solidFill>
              </a:rPr>
              <a:t>THANKS!</a:t>
            </a:r>
            <a:endParaRPr sz="7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798227" y="2207440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798227" y="2987158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789995" y="3782769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798227" y="1469587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974300" y="586578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TW" sz="2800" u="none" cap="none" strike="noStrike">
                <a:solidFill>
                  <a:srgbClr val="696E71"/>
                </a:solidFill>
                <a:latin typeface="Arial"/>
                <a:ea typeface="Arial"/>
                <a:cs typeface="Arial"/>
                <a:sym typeface="Arial"/>
              </a:rPr>
              <a:t>目 錄</a:t>
            </a:r>
            <a:endParaRPr b="1" i="0" sz="2700" u="none" cap="none" strike="noStrike">
              <a:solidFill>
                <a:srgbClr val="696E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740969" y="1424924"/>
            <a:ext cx="573481" cy="573263"/>
            <a:chOff x="1780525" y="1444600"/>
            <a:chExt cx="2767450" cy="2766400"/>
          </a:xfrm>
        </p:grpSpPr>
        <p:cxnSp>
          <p:nvCxnSpPr>
            <p:cNvPr id="83" name="Google Shape;83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" name="Google Shape;87;p2"/>
          <p:cNvGrpSpPr/>
          <p:nvPr/>
        </p:nvGrpSpPr>
        <p:grpSpPr>
          <a:xfrm>
            <a:off x="740969" y="2157835"/>
            <a:ext cx="573481" cy="573263"/>
            <a:chOff x="1780525" y="1444600"/>
            <a:chExt cx="2767450" cy="2766400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" name="Google Shape;92;p2"/>
          <p:cNvGrpSpPr/>
          <p:nvPr/>
        </p:nvGrpSpPr>
        <p:grpSpPr>
          <a:xfrm>
            <a:off x="740969" y="2922327"/>
            <a:ext cx="573481" cy="573263"/>
            <a:chOff x="1780525" y="1444600"/>
            <a:chExt cx="2767450" cy="2766400"/>
          </a:xfrm>
        </p:grpSpPr>
        <p:cxnSp>
          <p:nvCxnSpPr>
            <p:cNvPr id="93" name="Google Shape;93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7" name="Google Shape;97;p2"/>
          <p:cNvGrpSpPr/>
          <p:nvPr/>
        </p:nvGrpSpPr>
        <p:grpSpPr>
          <a:xfrm>
            <a:off x="742237" y="3718400"/>
            <a:ext cx="573481" cy="573263"/>
            <a:chOff x="1780525" y="1444600"/>
            <a:chExt cx="2767450" cy="2766400"/>
          </a:xfrm>
        </p:grpSpPr>
        <p:cxnSp>
          <p:nvCxnSpPr>
            <p:cNvPr id="98" name="Google Shape;98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" name="Google Shape;102;p2"/>
          <p:cNvSpPr txBox="1"/>
          <p:nvPr/>
        </p:nvSpPr>
        <p:spPr>
          <a:xfrm>
            <a:off x="1550725" y="1469587"/>
            <a:ext cx="1145138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 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50725" y="2181811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 驗 參 數 設 計</a:t>
            </a:r>
            <a:endParaRPr b="0" i="0" sz="2400" u="none" cap="none" strike="noStrike">
              <a:solidFill>
                <a:srgbClr val="1C8AA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550725" y="2966990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 料 前 處 理</a:t>
            </a:r>
            <a:endParaRPr b="0" i="0" sz="2400" u="none" cap="none" strike="noStrike">
              <a:solidFill>
                <a:srgbClr val="1C8AA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550725" y="369994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 構 向 量 空 間</a:t>
            </a:r>
            <a:endParaRPr b="0" i="0" sz="2400" u="none" cap="none" strike="noStrike">
              <a:solidFill>
                <a:srgbClr val="1C8AA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003662" y="1435051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 類 模 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003662" y="2176510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 類 結 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03662" y="2966990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 料 回 測</a:t>
            </a:r>
            <a:endParaRPr b="0" i="0" sz="2400" u="none" cap="none" strike="noStrike">
              <a:solidFill>
                <a:srgbClr val="1C8AA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003662" y="368999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 階 應 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71983" y="1512908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69084" y="2221857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63818" y="2969680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871983" y="380455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185574" y="2187751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185574" y="2967469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177342" y="3763080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5185574" y="1449898"/>
            <a:ext cx="571922" cy="571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5128316" y="1405235"/>
            <a:ext cx="573481" cy="573263"/>
            <a:chOff x="1780525" y="1444600"/>
            <a:chExt cx="2767450" cy="2766400"/>
          </a:xfrm>
        </p:grpSpPr>
        <p:cxnSp>
          <p:nvCxnSpPr>
            <p:cNvPr id="119" name="Google Shape;119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3" name="Google Shape;123;p2"/>
          <p:cNvGrpSpPr/>
          <p:nvPr/>
        </p:nvGrpSpPr>
        <p:grpSpPr>
          <a:xfrm>
            <a:off x="5128316" y="2138146"/>
            <a:ext cx="573481" cy="573263"/>
            <a:chOff x="1780525" y="1444600"/>
            <a:chExt cx="2767450" cy="2766400"/>
          </a:xfrm>
        </p:grpSpPr>
        <p:cxnSp>
          <p:nvCxnSpPr>
            <p:cNvPr id="124" name="Google Shape;124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" name="Google Shape;128;p2"/>
          <p:cNvGrpSpPr/>
          <p:nvPr/>
        </p:nvGrpSpPr>
        <p:grpSpPr>
          <a:xfrm>
            <a:off x="5128316" y="2902638"/>
            <a:ext cx="573481" cy="573263"/>
            <a:chOff x="1780525" y="1444600"/>
            <a:chExt cx="2767450" cy="2766400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3" name="Google Shape;133;p2"/>
          <p:cNvGrpSpPr/>
          <p:nvPr/>
        </p:nvGrpSpPr>
        <p:grpSpPr>
          <a:xfrm>
            <a:off x="5129584" y="3698711"/>
            <a:ext cx="573481" cy="573263"/>
            <a:chOff x="1780525" y="1444600"/>
            <a:chExt cx="2767450" cy="2766400"/>
          </a:xfrm>
        </p:grpSpPr>
        <p:cxnSp>
          <p:nvCxnSpPr>
            <p:cNvPr id="134" name="Google Shape;134;p2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8" name="Google Shape;138;p2"/>
          <p:cNvSpPr txBox="1"/>
          <p:nvPr/>
        </p:nvSpPr>
        <p:spPr>
          <a:xfrm>
            <a:off x="5259330" y="1493219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5256431" y="2202168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5251165" y="2949991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5259330" y="3784863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504685" y="1213366"/>
            <a:ext cx="2357187" cy="2728260"/>
          </a:xfrm>
          <a:prstGeom prst="rect">
            <a:avLst/>
          </a:prstGeom>
          <a:solidFill>
            <a:srgbClr val="D7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974300" y="586578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TW" sz="2800" u="none" cap="none" strike="noStrike">
                <a:solidFill>
                  <a:srgbClr val="696E71"/>
                </a:solidFill>
                <a:latin typeface="Arial"/>
                <a:ea typeface="Arial"/>
                <a:cs typeface="Arial"/>
                <a:sym typeface="Arial"/>
              </a:rPr>
              <a:t>選 股</a:t>
            </a:r>
            <a:endParaRPr b="1" i="0" sz="2700" u="none" cap="none" strike="noStrike">
              <a:solidFill>
                <a:srgbClr val="696E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台灣積體電路製造- 维基百科，自由的百科全书"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99" y="1447409"/>
            <a:ext cx="1747158" cy="1578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759256" y="3204243"/>
            <a:ext cx="195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rPr>
              <a:t>台積電 2330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3597"/>
          <a:stretch/>
        </p:blipFill>
        <p:spPr>
          <a:xfrm>
            <a:off x="2986088" y="1468821"/>
            <a:ext cx="4089237" cy="2536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504685" y="4095214"/>
            <a:ext cx="300595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討論熱度高，新聞數量多</a:t>
            </a:r>
            <a:endParaRPr b="0" i="0" sz="2000" u="none" cap="none" strike="noStrike">
              <a:solidFill>
                <a:srgbClr val="26394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3912727" y="4095214"/>
            <a:ext cx="505779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rPr>
              <a:t>未來股價漲跌說法不一，希望能有參考依據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246973" y="2036424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股價波動明顯</a:t>
            </a:r>
            <a:endParaRPr b="0" i="0" sz="2000" u="none" cap="none" strike="noStrike">
              <a:solidFill>
                <a:srgbClr val="26394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7246973" y="2825495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整體上漲趨勢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3299446" y="1215089"/>
            <a:ext cx="35573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台積電2016年至2019年收盤價走勢圖</a:t>
            </a:r>
            <a:endParaRPr b="0" i="0" sz="1600" u="none" cap="none" strike="noStrike">
              <a:solidFill>
                <a:srgbClr val="5357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3033520" y="1213365"/>
            <a:ext cx="4089237" cy="2728261"/>
          </a:xfrm>
          <a:prstGeom prst="rect">
            <a:avLst/>
          </a:prstGeom>
          <a:noFill/>
          <a:ln cap="flat" cmpd="sng" w="9525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4" type="title"/>
          </p:nvPr>
        </p:nvSpPr>
        <p:spPr>
          <a:xfrm>
            <a:off x="1974300" y="586578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實 驗 參 數 設 計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97223" y="1374944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1C8AA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固定參數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2303411" y="1993081"/>
            <a:ext cx="4537177" cy="2120361"/>
            <a:chOff x="197223" y="2172261"/>
            <a:chExt cx="4249348" cy="2120361"/>
          </a:xfrm>
        </p:grpSpPr>
        <p:sp>
          <p:nvSpPr>
            <p:cNvPr id="164" name="Google Shape;164;p4"/>
            <p:cNvSpPr/>
            <p:nvPr/>
          </p:nvSpPr>
          <p:spPr>
            <a:xfrm>
              <a:off x="197223" y="2172261"/>
              <a:ext cx="4222584" cy="2120361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224071" y="2372158"/>
              <a:ext cx="4222500" cy="18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26394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比較第D+1 天與第 D 天的股價收盤價</a:t>
              </a:r>
              <a:endParaRPr b="0" i="0" sz="13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26394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若上漲超過 0.1% ，則視第 D 天的文章為一批看漲文件集</a:t>
              </a:r>
              <a:endParaRPr b="0" i="0" sz="13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26394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若下跌超過 0.1% ，則視第 D 天的文章為一批看跌文件集</a:t>
              </a:r>
              <a:endParaRPr b="0" i="0" sz="13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26394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（n = 1 ; 𝞂 = 0.001 ）</a:t>
              </a:r>
              <a:endParaRPr b="0" i="0" sz="1300" u="none" cap="none" strike="noStrike">
                <a:solidFill>
                  <a:srgbClr val="26394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資 料 前 處 理</a:t>
            </a:r>
            <a:endParaRPr/>
          </a:p>
        </p:txBody>
      </p:sp>
      <p:grpSp>
        <p:nvGrpSpPr>
          <p:cNvPr id="171" name="Google Shape;171;p5"/>
          <p:cNvGrpSpPr/>
          <p:nvPr/>
        </p:nvGrpSpPr>
        <p:grpSpPr>
          <a:xfrm>
            <a:off x="271513" y="1118005"/>
            <a:ext cx="7570948" cy="2911654"/>
            <a:chOff x="276102" y="1397485"/>
            <a:chExt cx="7570948" cy="2911654"/>
          </a:xfrm>
        </p:grpSpPr>
        <p:sp>
          <p:nvSpPr>
            <p:cNvPr id="172" name="Google Shape;172;p5"/>
            <p:cNvSpPr txBox="1"/>
            <p:nvPr/>
          </p:nvSpPr>
          <p:spPr>
            <a:xfrm>
              <a:off x="276102" y="1397485"/>
              <a:ext cx="7570948" cy="291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zh-TW" sz="16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去除資訊含量低的PTT的公告文</a:t>
              </a:r>
              <a:endParaRPr b="0" i="0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zh-TW" sz="16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針對個股篩選出相關的新聞</a:t>
              </a:r>
              <a:endParaRPr b="0" i="0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41300" lvl="0" marL="34290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zh-TW" sz="16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利用前述固定參數，將文章分類為看漲文章與看跌文章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41300" lvl="0" marL="342900" marR="0" rtl="0" algn="l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644928" y="2408937"/>
              <a:ext cx="60351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1C8AAA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只選擇該公司名稱作為關鍵詞的原因在於，本組認為若該公司所發生的事件足以影響該公司股價表現，則報導該事件的新聞必定會提到該公司名稱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4" name="Google Shape;174;p5"/>
          <p:cNvGraphicFramePr/>
          <p:nvPr/>
        </p:nvGraphicFramePr>
        <p:xfrm>
          <a:off x="722585" y="3456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6350"/>
                <a:gridCol w="1739175"/>
                <a:gridCol w="1059150"/>
                <a:gridCol w="1059150"/>
                <a:gridCol w="1059150"/>
              </a:tblGrid>
              <a:tr h="352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個股名稱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關鍵字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新聞篇數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浮動參數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78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看漲篇數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看跌篇數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台積電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D52"/>
                          </a:solidFill>
                        </a:rPr>
                        <a:t>台積電、臺積電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21419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9964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D52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8095</a:t>
                      </a:r>
                      <a:endParaRPr sz="1400" u="none" cap="none" strike="noStrike">
                        <a:solidFill>
                          <a:srgbClr val="3F4D52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建 構 向 量 空 間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271513" y="1118005"/>
            <a:ext cx="7570948" cy="240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zh-TW" sz="1600" u="none" cap="none" strike="noStrike">
                <a:solidFill>
                  <a:srgbClr val="3F4C54"/>
                </a:solidFill>
                <a:latin typeface="Arial"/>
                <a:ea typeface="Arial"/>
                <a:cs typeface="Arial"/>
                <a:sym typeface="Arial"/>
              </a:rPr>
              <a:t>利用Jeiba斷詞，去除標點符號、英文、數字、停止字詞，留下2 ~ 6gram斷詞</a:t>
            </a:r>
            <a:endParaRPr b="0" i="0" sz="1600" u="none" cap="none" strike="noStrike">
              <a:solidFill>
                <a:srgbClr val="3F4C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zh-TW" sz="1600" u="none" cap="none" strike="noStrike">
                <a:solidFill>
                  <a:srgbClr val="3F4C54"/>
                </a:solidFill>
                <a:latin typeface="Arial"/>
                <a:ea typeface="Arial"/>
                <a:cs typeface="Arial"/>
                <a:sym typeface="Arial"/>
              </a:rPr>
              <a:t>利用DF_全部IDF作為關鍵字排序指標</a:t>
            </a:r>
            <a:br>
              <a:rPr b="0" i="0" lang="zh-TW" sz="1600" u="none" cap="none" strike="noStrike">
                <a:solidFill>
                  <a:srgbClr val="3F4C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1600" u="none" cap="none" strike="noStrike">
                <a:solidFill>
                  <a:srgbClr val="3F4C54"/>
                </a:solidFill>
                <a:latin typeface="Arial"/>
                <a:ea typeface="Arial"/>
                <a:cs typeface="Arial"/>
                <a:sym typeface="Arial"/>
              </a:rPr>
              <a:t>分別找出上漲與下跌新聞中前100個個股關鍵字</a:t>
            </a:r>
            <a:endParaRPr b="0" i="0" sz="1600" u="none" cap="none" strike="noStrike">
              <a:solidFill>
                <a:srgbClr val="3F4C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39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6"/>
          <p:cNvGraphicFramePr/>
          <p:nvPr/>
        </p:nvGraphicFramePr>
        <p:xfrm>
          <a:off x="709047" y="310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790275"/>
                <a:gridCol w="5905600"/>
              </a:tblGrid>
              <a:tr h="40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zh-TW" sz="1600" u="none" cap="none" strike="noStrike">
                          <a:solidFill>
                            <a:srgbClr val="3F4C5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關 鍵 字</a:t>
                      </a:r>
                      <a:endParaRPr b="1" i="0" sz="16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600" u="none" cap="none" strike="noStrike">
                          <a:solidFill>
                            <a:srgbClr val="3F4C54"/>
                          </a:solidFill>
                        </a:rPr>
                        <a:t>上 漲</a:t>
                      </a:r>
                      <a:endParaRPr b="1"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上市日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、拍板、中秋節、新元、</a:t>
                      </a:r>
                      <a:r>
                        <a:rPr lang="zh-TW" sz="1600"/>
                        <a:t>驍龍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……</a:t>
                      </a:r>
                      <a:endParaRPr sz="1600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600" u="none" cap="none" strike="noStrike">
                          <a:solidFill>
                            <a:srgbClr val="3F4C54"/>
                          </a:solidFill>
                        </a:rPr>
                        <a:t>下 跌</a:t>
                      </a:r>
                      <a:endParaRPr b="1" sz="16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條約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、休兵、電腦病毒、感染、</a:t>
                      </a:r>
                      <a:r>
                        <a:rPr lang="zh-TW" sz="1600"/>
                        <a:t>熊本</a:t>
                      </a:r>
                      <a:r>
                        <a:rPr lang="zh-TW" sz="1600">
                          <a:solidFill>
                            <a:srgbClr val="3F4C54"/>
                          </a:solidFill>
                        </a:rPr>
                        <a:t>……</a:t>
                      </a:r>
                      <a:endParaRPr sz="1600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建 構 向 量 空 間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271513" y="1118005"/>
            <a:ext cx="757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3"/>
            </a:pPr>
            <a:r>
              <a:rPr b="0" i="0" lang="zh-TW" sz="1600" u="none" cap="none" strike="noStrike">
                <a:solidFill>
                  <a:srgbClr val="3F4C54"/>
                </a:solidFill>
                <a:latin typeface="Arial"/>
                <a:ea typeface="Arial"/>
                <a:cs typeface="Arial"/>
                <a:sym typeface="Arial"/>
              </a:rPr>
              <a:t>建構 Document Term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39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7"/>
          <p:cNvGraphicFramePr/>
          <p:nvPr/>
        </p:nvGraphicFramePr>
        <p:xfrm>
          <a:off x="748569" y="17546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323375"/>
                <a:gridCol w="1323375"/>
                <a:gridCol w="1323375"/>
                <a:gridCol w="1323375"/>
                <a:gridCol w="1323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新聞ID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分類(pos/neg)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A詞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B詞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……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pos = 1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出現次數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出現次數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出現次數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</a:rPr>
                        <a:t>neg = -1</a:t>
                      </a:r>
                      <a:endParaRPr sz="1400" u="none" cap="none" strike="noStrike">
                        <a:solidFill>
                          <a:srgbClr val="3F4C5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出現次數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出現次數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</a:rPr>
                        <a:t>出現次數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89" name="Google Shape;189;p7"/>
          <p:cNvGraphicFramePr/>
          <p:nvPr/>
        </p:nvGraphicFramePr>
        <p:xfrm>
          <a:off x="748569" y="297110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FFCC2"/>
                    </a:gs>
                    <a:gs pos="35000">
                      <a:srgbClr val="FFFED2"/>
                    </a:gs>
                    <a:gs pos="100000">
                      <a:srgbClr val="FFFDEB"/>
                    </a:gs>
                  </a:gsLst>
                  <a:lin ang="16200000" scaled="0"/>
                </a:gradFill>
                <a:tableStyleId>{E72D4613-219C-47BD-ACCE-0DA87C6C2E6C}</a:tableStyleId>
              </a:tblPr>
              <a:tblGrid>
                <a:gridCol w="865450"/>
                <a:gridCol w="1340175"/>
                <a:gridCol w="1102800"/>
                <a:gridCol w="1102800"/>
                <a:gridCol w="1102800"/>
                <a:gridCol w="1102800"/>
              </a:tblGrid>
              <a:tr h="37085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實際結果範例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新聞ID</a:t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zh-TW" sz="1400" u="none" cap="none" strike="noStrike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分類(pos/neg)</a:t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上市日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新元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電腦病毒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感染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207791</a:t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192693</a:t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-1</a:t>
                      </a:r>
                      <a:endParaRPr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F4C5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3F4C5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idx="4" type="title"/>
          </p:nvPr>
        </p:nvSpPr>
        <p:spPr>
          <a:xfrm>
            <a:off x="1974300" y="586578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分 類 模 型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197223" y="1345823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C8AAA"/>
                </a:solidFill>
                <a:latin typeface="Arial"/>
                <a:ea typeface="Arial"/>
                <a:cs typeface="Arial"/>
                <a:sym typeface="Arial"/>
              </a:rPr>
              <a:t>Step 1：</a:t>
            </a:r>
            <a:r>
              <a:rPr b="1" i="0" lang="zh-TW" sz="1800" u="none" cap="none" strike="noStrike">
                <a:solidFill>
                  <a:srgbClr val="1C8AAA"/>
                </a:solidFill>
                <a:latin typeface="Arial"/>
                <a:ea typeface="Arial"/>
                <a:cs typeface="Arial"/>
                <a:sym typeface="Arial"/>
              </a:rPr>
              <a:t>資料分類</a:t>
            </a:r>
            <a:endParaRPr b="0" i="0" sz="1800" u="none" cap="none" strike="noStrike">
              <a:solidFill>
                <a:srgbClr val="1C8A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8"/>
          <p:cNvGrpSpPr/>
          <p:nvPr/>
        </p:nvGrpSpPr>
        <p:grpSpPr>
          <a:xfrm>
            <a:off x="295835" y="1777086"/>
            <a:ext cx="8552330" cy="794664"/>
            <a:chOff x="295835" y="2107764"/>
            <a:chExt cx="8552330" cy="794664"/>
          </a:xfrm>
        </p:grpSpPr>
        <p:sp>
          <p:nvSpPr>
            <p:cNvPr id="197" name="Google Shape;197;p8"/>
            <p:cNvSpPr/>
            <p:nvPr/>
          </p:nvSpPr>
          <p:spPr>
            <a:xfrm>
              <a:off x="295835" y="2107764"/>
              <a:ext cx="8552330" cy="794664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295835" y="2136121"/>
              <a:ext cx="4698722" cy="74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zh-TW" sz="16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將看漲及看跌兩批文章分類為訓練資料及測試資料</a:t>
              </a:r>
              <a:endParaRPr b="0" i="0" sz="16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Training : 80% , Testing : 20%</a:t>
              </a:r>
              <a:endParaRPr b="0" i="0" sz="14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8"/>
          <p:cNvSpPr txBox="1"/>
          <p:nvPr/>
        </p:nvSpPr>
        <p:spPr>
          <a:xfrm>
            <a:off x="197223" y="2802588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1C8AAA"/>
                </a:solidFill>
                <a:latin typeface="Arial"/>
                <a:ea typeface="Arial"/>
                <a:cs typeface="Arial"/>
                <a:sym typeface="Arial"/>
              </a:rPr>
              <a:t>Step 2：</a:t>
            </a:r>
            <a:r>
              <a:rPr b="1" i="0" lang="zh-TW" sz="1800" u="none" cap="none" strike="noStrike">
                <a:solidFill>
                  <a:srgbClr val="1C8AAA"/>
                </a:solidFill>
                <a:latin typeface="Arial"/>
                <a:ea typeface="Arial"/>
                <a:cs typeface="Arial"/>
                <a:sym typeface="Arial"/>
              </a:rPr>
              <a:t>資料訓練</a:t>
            </a:r>
            <a:endParaRPr b="0" i="0" sz="1800" u="none" cap="none" strike="noStrike">
              <a:solidFill>
                <a:srgbClr val="1C8A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295835" y="3298347"/>
            <a:ext cx="8552330" cy="795600"/>
            <a:chOff x="295835" y="2172260"/>
            <a:chExt cx="8552330" cy="795600"/>
          </a:xfrm>
        </p:grpSpPr>
        <p:sp>
          <p:nvSpPr>
            <p:cNvPr id="201" name="Google Shape;201;p8"/>
            <p:cNvSpPr/>
            <p:nvPr/>
          </p:nvSpPr>
          <p:spPr>
            <a:xfrm>
              <a:off x="295835" y="2172260"/>
              <a:ext cx="8552330" cy="7956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295835" y="2197618"/>
              <a:ext cx="8087470" cy="74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zh-TW" sz="16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以6個分類模型訓練資料並進行分類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263949"/>
                  </a:solidFill>
                  <a:latin typeface="Arial"/>
                  <a:ea typeface="Arial"/>
                  <a:cs typeface="Arial"/>
                  <a:sym typeface="Arial"/>
                </a:rPr>
                <a:t>Logistic Regression / Multinomial Regression / Naive Bayes / SVM / Decision Tree / Random Forest</a:t>
              </a:r>
              <a:endParaRPr b="0" i="0" sz="1400" u="none" cap="none" strike="noStrike">
                <a:solidFill>
                  <a:srgbClr val="263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idx="4" type="title"/>
          </p:nvPr>
        </p:nvSpPr>
        <p:spPr>
          <a:xfrm>
            <a:off x="1974300" y="593172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zh-TW" sz="2800">
                <a:latin typeface="Arial"/>
                <a:ea typeface="Arial"/>
                <a:cs typeface="Arial"/>
                <a:sym typeface="Arial"/>
              </a:rPr>
              <a:t>分 類 結 果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152400" y="25328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</a:t>
            </a:r>
            <a:r>
              <a:rPr lang="zh-TW" sz="1800">
                <a:solidFill>
                  <a:srgbClr val="C19115"/>
                </a:solidFill>
              </a:rPr>
              <a:t>66.6868%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3216117" y="25328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</a:t>
            </a:r>
            <a:r>
              <a:rPr lang="zh-TW" sz="1800">
                <a:solidFill>
                  <a:srgbClr val="C19115"/>
                </a:solidFill>
              </a:rPr>
              <a:t>66.7471%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6309788" y="25328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</a:t>
            </a:r>
            <a:r>
              <a:rPr lang="zh-TW" sz="1800">
                <a:solidFill>
                  <a:srgbClr val="C19115"/>
                </a:solidFill>
              </a:rPr>
              <a:t>63.8503%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9"/>
          <p:cNvGraphicFramePr/>
          <p:nvPr/>
        </p:nvGraphicFramePr>
        <p:xfrm>
          <a:off x="152402" y="13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Logistic Regression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401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231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321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704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2" name="Google Shape;212;p9"/>
          <p:cNvGraphicFramePr/>
          <p:nvPr/>
        </p:nvGraphicFramePr>
        <p:xfrm>
          <a:off x="3216088" y="13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Multinomial Regression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415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244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307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691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3" name="Google Shape;213;p9"/>
          <p:cNvGraphicFramePr/>
          <p:nvPr/>
        </p:nvGraphicFramePr>
        <p:xfrm>
          <a:off x="6309766" y="1307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Naive Bayes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349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226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373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709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4" name="Google Shape;214;p9"/>
          <p:cNvSpPr txBox="1"/>
          <p:nvPr/>
        </p:nvSpPr>
        <p:spPr>
          <a:xfrm>
            <a:off x="152400" y="41810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</a:t>
            </a:r>
            <a:r>
              <a:rPr lang="zh-TW" sz="1800">
                <a:solidFill>
                  <a:srgbClr val="C19115"/>
                </a:solidFill>
              </a:rPr>
              <a:t>68.3162%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3216117" y="41810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</a:t>
            </a:r>
            <a:r>
              <a:rPr lang="zh-TW" sz="1800">
                <a:solidFill>
                  <a:srgbClr val="C19115"/>
                </a:solidFill>
              </a:rPr>
              <a:t>56.8497%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6309788" y="4181000"/>
            <a:ext cx="27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C19115"/>
                </a:solidFill>
                <a:latin typeface="Arial"/>
                <a:ea typeface="Arial"/>
                <a:cs typeface="Arial"/>
                <a:sym typeface="Arial"/>
              </a:rPr>
              <a:t>準確率：</a:t>
            </a:r>
            <a:r>
              <a:rPr lang="zh-TW" sz="1800">
                <a:solidFill>
                  <a:srgbClr val="C19115"/>
                </a:solidFill>
              </a:rPr>
              <a:t>65.1780%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9"/>
          <p:cNvGraphicFramePr/>
          <p:nvPr/>
        </p:nvGraphicFramePr>
        <p:xfrm>
          <a:off x="152402" y="2955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SVM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452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255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270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680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8" name="Google Shape;218;p9"/>
          <p:cNvGraphicFramePr/>
          <p:nvPr/>
        </p:nvGraphicFramePr>
        <p:xfrm>
          <a:off x="3216088" y="2955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Decision Tree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9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713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933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9" name="Google Shape;219;p9"/>
          <p:cNvGraphicFramePr/>
          <p:nvPr/>
        </p:nvGraphicFramePr>
        <p:xfrm>
          <a:off x="6309766" y="2955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{24E8AC99-952E-4747-977F-8E91C3FC9262}</a:tableStyleId>
              </a:tblPr>
              <a:tblGrid>
                <a:gridCol w="1030950"/>
                <a:gridCol w="840450"/>
                <a:gridCol w="8404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263949"/>
                          </a:solidFill>
                        </a:rPr>
                        <a:t>Random Forest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真實為跌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424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279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5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cap="none" strike="noStrike"/>
                        <a:t>預測為跌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298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/>
                        <a:t>656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1 Marketing Plan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