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1548" y="-3078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6"/>
          </a:xfrm>
          <a:prstGeom prst="rect">
            <a:avLst/>
          </a:prstGeom>
        </p:spPr>
        <p:txBody>
          <a:bodyPr vert="horz" lIns="96605" tIns="48303" rIns="96605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6"/>
          </a:xfrm>
          <a:prstGeom prst="rect">
            <a:avLst/>
          </a:prstGeom>
        </p:spPr>
        <p:txBody>
          <a:bodyPr vert="horz" lIns="96605" tIns="48303" rIns="96605" bIns="48303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1252538"/>
            <a:ext cx="23383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5" tIns="48303" rIns="96605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1"/>
            <a:ext cx="5510530" cy="3945493"/>
          </a:xfrm>
          <a:prstGeom prst="rect">
            <a:avLst/>
          </a:prstGeom>
        </p:spPr>
        <p:txBody>
          <a:bodyPr vert="horz" lIns="96605" tIns="48303" rIns="96605" bIns="4830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50"/>
            <a:ext cx="2984871" cy="502755"/>
          </a:xfrm>
          <a:prstGeom prst="rect">
            <a:avLst/>
          </a:prstGeom>
        </p:spPr>
        <p:txBody>
          <a:bodyPr vert="horz" lIns="96605" tIns="48303" rIns="96605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7550"/>
            <a:ext cx="2984871" cy="502755"/>
          </a:xfrm>
          <a:prstGeom prst="rect">
            <a:avLst/>
          </a:prstGeom>
        </p:spPr>
        <p:txBody>
          <a:bodyPr vert="horz" lIns="96605" tIns="48303" rIns="96605" bIns="48303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2016/4/8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0" y="254863"/>
            <a:ext cx="5968497" cy="180139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07901" y="-24869"/>
            <a:ext cx="664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プログラミングを体験した子どもたち</a:t>
            </a:r>
            <a:r>
              <a:rPr lang="ja-JP" altLang="en-US" sz="1400" dirty="0" smtClean="0"/>
              <a:t>がステップアップ</a:t>
            </a:r>
            <a:r>
              <a:rPr lang="ja-JP" altLang="en-US" sz="1400" dirty="0" smtClean="0"/>
              <a:t>するためのプログラミング教室！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9222" y="5384038"/>
            <a:ext cx="6460487" cy="4204997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</p:spPr>
        <p:txBody>
          <a:bodyPr wrap="square" spcCol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/>
              <a:t>日にち：</a:t>
            </a:r>
            <a:r>
              <a:rPr lang="en-US" altLang="ja-JP" sz="1200" dirty="0" smtClean="0"/>
              <a:t>	</a:t>
            </a:r>
            <a:r>
              <a:rPr lang="ja-JP" altLang="en-US" sz="1050" dirty="0" smtClean="0"/>
              <a:t>４月</a:t>
            </a:r>
            <a:r>
              <a:rPr lang="ja-JP" altLang="en-US" sz="1050" dirty="0" smtClean="0"/>
              <a:t>９日（土）、５月１４日（土</a:t>
            </a:r>
            <a:r>
              <a:rPr lang="ja-JP" altLang="en-US" sz="1050" dirty="0" smtClean="0"/>
              <a:t>）、６月１１日（土）、７月９日（土）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８月１１日（木・祝）、９月１０日（土）、１０月８日（土）、１１月１２日（土）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１２月１０日（土）、１月１４日（土）、２月１１日（土）、３月１１日（土）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時間：</a:t>
            </a:r>
            <a:r>
              <a:rPr lang="en-US" altLang="ja-JP" sz="1200" dirty="0" smtClean="0"/>
              <a:t>	</a:t>
            </a:r>
            <a:r>
              <a:rPr lang="ja-JP" altLang="en-US" sz="1050" dirty="0" smtClean="0"/>
              <a:t>午前の部：１０：００～１２：００、午後の部：１４：００～</a:t>
            </a:r>
            <a:r>
              <a:rPr lang="ja-JP" altLang="en-US" sz="1050" dirty="0" smtClean="0"/>
              <a:t>１６：００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定員に空きがある場合は午前・午後の両方に参加いただけます。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場所：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松江オープンソースラボ（ＪＲ松江駅前テルサ別館２階）</a:t>
            </a:r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主催：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ＮＰＯ法人Ｒｕｂｙ</a:t>
            </a:r>
            <a:r>
              <a:rPr lang="ja-JP" altLang="en-US" sz="1200" dirty="0"/>
              <a:t>プログラミング</a:t>
            </a:r>
            <a:r>
              <a:rPr lang="ja-JP" altLang="en-US" sz="1200" dirty="0" smtClean="0"/>
              <a:t>少年団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料金：</a:t>
            </a:r>
            <a:r>
              <a:rPr lang="en-US" altLang="ja-JP" sz="1200" dirty="0" smtClean="0"/>
              <a:t>	</a:t>
            </a:r>
            <a:r>
              <a:rPr lang="ja-JP" altLang="en-US" sz="1050" dirty="0" smtClean="0"/>
              <a:t>年会費３，０００円</a:t>
            </a:r>
            <a:r>
              <a:rPr lang="ja-JP" altLang="en-US" sz="1050" dirty="0" smtClean="0"/>
              <a:t>（アシスタントの謝礼、教材代</a:t>
            </a:r>
            <a:r>
              <a:rPr lang="ja-JP" altLang="en-US" sz="1050" dirty="0" smtClean="0"/>
              <a:t>、保険などの実費相当</a:t>
            </a:r>
            <a:r>
              <a:rPr lang="ja-JP" altLang="en-US" sz="1050" dirty="0" smtClean="0"/>
              <a:t>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年度毎に年会費が必要です。ただし、年度途中で参加される場合は以下の料金とします。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７月～９月：２，２５０円、１０月～１２月：１，５００円、１月～３月：７５０円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200" dirty="0" smtClean="0"/>
              <a:t>定員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午前・午後ともに先着</a:t>
            </a:r>
            <a:r>
              <a:rPr lang="ja-JP" altLang="en-US" sz="1200" dirty="0" smtClean="0"/>
              <a:t>１０名程度（最大２０名）</a:t>
            </a:r>
            <a:endParaRPr lang="ja-JP" altLang="en-US" sz="1200" dirty="0"/>
          </a:p>
          <a:p>
            <a:pPr>
              <a:lnSpc>
                <a:spcPct val="150000"/>
              </a:lnSpc>
            </a:pPr>
            <a:r>
              <a:rPr lang="ja-JP" altLang="en-US" sz="1200" dirty="0"/>
              <a:t>参加</a:t>
            </a:r>
            <a:r>
              <a:rPr lang="ja-JP" altLang="en-US" sz="1200" dirty="0" smtClean="0"/>
              <a:t>条件：</a:t>
            </a:r>
            <a:r>
              <a:rPr lang="en-US" altLang="ja-JP" sz="1200" dirty="0" smtClean="0"/>
              <a:t>	</a:t>
            </a:r>
            <a:r>
              <a:rPr lang="ja-JP" altLang="en-US" sz="1050" dirty="0" smtClean="0"/>
              <a:t>高校生以下（特に小学校３年生～中学校２年生）</a:t>
            </a:r>
            <a:endParaRPr lang="en-US" altLang="ja-JP" sz="1050" dirty="0"/>
          </a:p>
          <a:p>
            <a:pPr>
              <a:lnSpc>
                <a:spcPct val="150000"/>
              </a:lnSpc>
            </a:pPr>
            <a:r>
              <a:rPr kumimoji="1" lang="en-US" altLang="ja-JP" sz="1050" dirty="0" smtClean="0"/>
              <a:t>	</a:t>
            </a:r>
            <a:r>
              <a:rPr kumimoji="1" lang="ja-JP" altLang="en-US" sz="1050" dirty="0" smtClean="0"/>
              <a:t>プログラミングに興味がある、またはやりたいことがあること</a:t>
            </a:r>
            <a:endParaRPr kumimoji="1" lang="en-US" altLang="ja-JP" sz="1050" dirty="0" smtClean="0"/>
          </a:p>
          <a:p>
            <a:pPr>
              <a:lnSpc>
                <a:spcPct val="150000"/>
              </a:lnSpc>
            </a:pPr>
            <a:r>
              <a:rPr lang="en-US" altLang="ja-JP" sz="1050" dirty="0"/>
              <a:t>	</a:t>
            </a:r>
            <a:r>
              <a:rPr lang="ja-JP" altLang="en-US" sz="1050" dirty="0" smtClean="0"/>
              <a:t>コンピュータの持ち込みを歓迎いたします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endParaRPr lang="en-US" altLang="ja-JP" sz="600" dirty="0" smtClean="0"/>
          </a:p>
          <a:p>
            <a:pPr algn="ctr"/>
            <a:r>
              <a:rPr lang="ja-JP" altLang="en-US" sz="1100" b="1" u="sng" dirty="0"/>
              <a:t>お申し込みはインターネット（</a:t>
            </a:r>
            <a:r>
              <a:rPr lang="en-US" altLang="ja-JP" sz="1100" b="1" u="sng" dirty="0"/>
              <a:t>http://smalruby.jp</a:t>
            </a:r>
            <a:r>
              <a:rPr lang="ja-JP" altLang="en-US" sz="1100" b="1" u="sng" dirty="0" smtClean="0"/>
              <a:t>）で</a:t>
            </a:r>
            <a:r>
              <a:rPr lang="ja-JP" altLang="en-US" sz="1100" b="1" u="sng" dirty="0"/>
              <a:t>お願いします。</a:t>
            </a:r>
            <a:r>
              <a:rPr lang="en-US" altLang="ja-JP" sz="1100" b="1" u="sng" dirty="0"/>
              <a:t> </a:t>
            </a:r>
          </a:p>
          <a:p>
            <a:pPr algn="ctr"/>
            <a:r>
              <a:rPr lang="ja-JP" altLang="en-US" sz="1100" b="1" u="sng" dirty="0"/>
              <a:t>お問い合わせはメール（</a:t>
            </a:r>
            <a:r>
              <a:rPr lang="en-US" altLang="ja-JP" sz="1100" b="1" u="sng" dirty="0" err="1"/>
              <a:t>takaokouji@ezweb.ne.jp</a:t>
            </a:r>
            <a:r>
              <a:rPr lang="ja-JP" altLang="en-US" sz="1100" b="1" u="sng" dirty="0"/>
              <a:t>）、または電話</a:t>
            </a:r>
            <a:r>
              <a:rPr lang="ja-JP" altLang="en-US" sz="1100" b="1" u="sng" dirty="0" smtClean="0"/>
              <a:t>（</a:t>
            </a:r>
            <a:r>
              <a:rPr lang="en-US" altLang="ja-JP" sz="1100" b="1" u="sng" dirty="0"/>
              <a:t> 090-7593-4325 </a:t>
            </a:r>
            <a:r>
              <a:rPr lang="ja-JP" altLang="en-US" sz="1100" b="1" u="sng" dirty="0"/>
              <a:t>高尾）でお願いします</a:t>
            </a:r>
            <a:r>
              <a:rPr lang="ja-JP" altLang="en-US" sz="1100" b="1" u="sng" dirty="0" smtClean="0"/>
              <a:t>。</a:t>
            </a:r>
            <a:endParaRPr lang="en-US" altLang="ja-JP" sz="1100" b="1" u="sng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538384" y="2071754"/>
            <a:ext cx="2131326" cy="1862140"/>
            <a:chOff x="3082820" y="2303700"/>
            <a:chExt cx="2667652" cy="2126155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820" y="2303700"/>
              <a:ext cx="2403824" cy="2126155"/>
            </a:xfrm>
            <a:prstGeom prst="rect">
              <a:avLst/>
            </a:prstGeom>
          </p:spPr>
        </p:pic>
        <p:sp>
          <p:nvSpPr>
            <p:cNvPr id="2" name="円形吹き出し 1"/>
            <p:cNvSpPr/>
            <p:nvPr/>
          </p:nvSpPr>
          <p:spPr>
            <a:xfrm>
              <a:off x="4284732" y="2342928"/>
              <a:ext cx="1465740" cy="504045"/>
            </a:xfrm>
            <a:prstGeom prst="wedgeEllipseCallout">
              <a:avLst>
                <a:gd name="adj1" fmla="val -47421"/>
                <a:gd name="adj2" fmla="val 604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900" dirty="0" smtClean="0"/>
                <a:t>ブロックを組み合わせるだけ！</a:t>
              </a:r>
              <a:endParaRPr kumimoji="1" lang="ja-JP" altLang="en-US" sz="9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163192" y="4131391"/>
            <a:ext cx="670923" cy="639186"/>
            <a:chOff x="4586338" y="4648170"/>
            <a:chExt cx="1179669" cy="127945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338" y="4648170"/>
              <a:ext cx="1179669" cy="1179669"/>
            </a:xfrm>
            <a:prstGeom prst="rect">
              <a:avLst/>
            </a:prstGeom>
          </p:spPr>
        </p:pic>
        <p:sp>
          <p:nvSpPr>
            <p:cNvPr id="7" name="ストライプ矢印 6"/>
            <p:cNvSpPr/>
            <p:nvPr/>
          </p:nvSpPr>
          <p:spPr>
            <a:xfrm>
              <a:off x="4727316" y="5510074"/>
              <a:ext cx="927241" cy="417550"/>
            </a:xfrm>
            <a:prstGeom prst="stripedRightArrow">
              <a:avLst>
                <a:gd name="adj1" fmla="val 46875"/>
                <a:gd name="adj2" fmla="val 72656"/>
              </a:avLst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89490" y="3808205"/>
            <a:ext cx="418326" cy="422014"/>
            <a:chOff x="6156769" y="3546526"/>
            <a:chExt cx="546643" cy="856812"/>
          </a:xfrm>
        </p:grpSpPr>
        <p:sp>
          <p:nvSpPr>
            <p:cNvPr id="19" name="V 字形矢印 18"/>
            <p:cNvSpPr/>
            <p:nvPr/>
          </p:nvSpPr>
          <p:spPr>
            <a:xfrm rot="5400000">
              <a:off x="6215887" y="3915814"/>
              <a:ext cx="428406" cy="546641"/>
            </a:xfrm>
            <a:prstGeom prst="notch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V 字形矢印 37"/>
            <p:cNvSpPr/>
            <p:nvPr/>
          </p:nvSpPr>
          <p:spPr>
            <a:xfrm rot="5400000">
              <a:off x="6215889" y="3487408"/>
              <a:ext cx="428406" cy="546641"/>
            </a:xfrm>
            <a:prstGeom prst="notch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140400" y="2071754"/>
            <a:ext cx="4397981" cy="2100575"/>
          </a:xfrm>
          <a:prstGeom prst="rect">
            <a:avLst/>
          </a:prstGeom>
          <a:noFill/>
          <a:ln w="25400" cmpd="sng">
            <a:noFill/>
            <a:prstDash val="solid"/>
          </a:ln>
        </p:spPr>
        <p:txBody>
          <a:bodyPr wrap="square" spcCol="0" rtlCol="0">
            <a:spAutoFit/>
          </a:bodyPr>
          <a:lstStyle/>
          <a:p>
            <a:r>
              <a:rPr lang="en-US" altLang="ja-JP" sz="1050" dirty="0" smtClean="0"/>
              <a:t>『</a:t>
            </a:r>
            <a:r>
              <a:rPr lang="ja-JP" altLang="en-US" sz="1050" dirty="0" smtClean="0"/>
              <a:t>プログラミング</a:t>
            </a:r>
            <a:r>
              <a:rPr lang="ja-JP" altLang="en-US" sz="1050" dirty="0" smtClean="0"/>
              <a:t>道場：</a:t>
            </a:r>
            <a:r>
              <a:rPr lang="en-US" altLang="ja-JP" sz="1050" dirty="0" err="1" smtClean="0"/>
              <a:t>ProgShouDojo</a:t>
            </a:r>
            <a:r>
              <a:rPr lang="en-US" altLang="ja-JP" sz="1050" dirty="0"/>
              <a:t>』</a:t>
            </a:r>
            <a:r>
              <a:rPr lang="ja-JP" altLang="en-US" sz="1050" dirty="0" smtClean="0"/>
              <a:t>は</a:t>
            </a:r>
            <a:r>
              <a:rPr lang="ja-JP" altLang="en-US" sz="1050" dirty="0"/>
              <a:t>、</a:t>
            </a:r>
            <a:r>
              <a:rPr lang="ja-JP" altLang="en-US" sz="1050" dirty="0" smtClean="0"/>
              <a:t>子どもの</a:t>
            </a:r>
            <a:r>
              <a:rPr lang="ja-JP" altLang="en-US" sz="1050" dirty="0"/>
              <a:t>ため</a:t>
            </a:r>
            <a:r>
              <a:rPr lang="ja-JP" altLang="en-US" sz="1050" dirty="0" smtClean="0"/>
              <a:t>のプログラミング</a:t>
            </a:r>
            <a:r>
              <a:rPr lang="ja-JP" altLang="en-US" sz="1050" dirty="0"/>
              <a:t>教室です</a:t>
            </a:r>
            <a:r>
              <a:rPr lang="ja-JP" altLang="en-US" sz="1050" dirty="0" smtClean="0"/>
              <a:t>。Ｒｕｂｙ（ルビー）や</a:t>
            </a:r>
            <a:r>
              <a:rPr lang="ja-JP" altLang="en-US" sz="1050" dirty="0" smtClean="0"/>
              <a:t>スモウルビーを</a:t>
            </a:r>
            <a:r>
              <a:rPr lang="ja-JP" altLang="en-US" sz="1050" dirty="0"/>
              <a:t>学んだみなさんが、もっとプログラミングを学ぶ</a:t>
            </a:r>
            <a:r>
              <a:rPr lang="ja-JP" altLang="en-US" sz="1050" dirty="0" smtClean="0"/>
              <a:t>ための教室</a:t>
            </a:r>
            <a:r>
              <a:rPr lang="ja-JP" altLang="en-US" sz="1050" dirty="0"/>
              <a:t>です</a:t>
            </a:r>
            <a:r>
              <a:rPr lang="ja-JP" altLang="en-US" sz="1050" dirty="0" smtClean="0"/>
              <a:t>。</a:t>
            </a:r>
            <a:r>
              <a:rPr lang="ja-JP" altLang="en-US" sz="1050" dirty="0" smtClean="0"/>
              <a:t>もちろん、はじめての方も歓迎します！</a:t>
            </a:r>
            <a:endParaRPr lang="ja-JP" altLang="en-US" sz="1050" dirty="0"/>
          </a:p>
          <a:p>
            <a:endParaRPr lang="en-US" altLang="ja-JP" sz="600" dirty="0" smtClean="0"/>
          </a:p>
          <a:p>
            <a:r>
              <a:rPr lang="ja-JP" altLang="en-US" sz="1050" dirty="0" smtClean="0"/>
              <a:t>プログラミング道場で</a:t>
            </a:r>
            <a:r>
              <a:rPr lang="ja-JP" altLang="en-US" sz="1050" dirty="0"/>
              <a:t>は、参加するみなさんのやりたいこと、例えば、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ja-JP" altLang="en-US" sz="1050" dirty="0"/>
              <a:t>スモウルビーを自分のコンピュータに入れたい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ja-JP" altLang="en-US" sz="1050" dirty="0"/>
              <a:t>ゲームを作りたい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ja-JP" altLang="en-US" sz="1050" dirty="0"/>
              <a:t>コンピュータで絵や音楽を作りたい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ja-JP" altLang="en-US" sz="1050" dirty="0"/>
              <a:t>キーボードの操作がうまくなりたい</a:t>
            </a:r>
          </a:p>
          <a:p>
            <a:r>
              <a:rPr lang="ja-JP" altLang="en-US" sz="1050" dirty="0"/>
              <a:t>といったことを聞いて、その内容に合わせて大人が手助けしつつ</a:t>
            </a:r>
            <a:r>
              <a:rPr lang="ja-JP" altLang="en-US" sz="1050" dirty="0" smtClean="0"/>
              <a:t>、やりたい</a:t>
            </a:r>
            <a:r>
              <a:rPr lang="ja-JP" altLang="en-US" sz="1050" dirty="0"/>
              <a:t>ことを実現できるように一緒に学んでいきます。</a:t>
            </a:r>
          </a:p>
          <a:p>
            <a:endParaRPr lang="en-US" altLang="ja-JP" sz="600" dirty="0" smtClean="0"/>
          </a:p>
          <a:p>
            <a:r>
              <a:rPr lang="ja-JP" altLang="en-US" sz="1050" dirty="0" smtClean="0"/>
              <a:t>見学</a:t>
            </a:r>
            <a:r>
              <a:rPr lang="ja-JP" altLang="en-US" sz="1050" dirty="0"/>
              <a:t>だけでもいいので</a:t>
            </a:r>
            <a:r>
              <a:rPr lang="ja-JP" altLang="en-US" sz="1050" dirty="0" smtClean="0"/>
              <a:t>、気軽にご参加ください♪</a:t>
            </a:r>
            <a:endParaRPr lang="ja-JP" altLang="en-US" sz="1050" dirty="0"/>
          </a:p>
        </p:txBody>
      </p:sp>
      <p:sp>
        <p:nvSpPr>
          <p:cNvPr id="8" name="正方形/長方形 7"/>
          <p:cNvSpPr/>
          <p:nvPr/>
        </p:nvSpPr>
        <p:spPr>
          <a:xfrm>
            <a:off x="209222" y="4088531"/>
            <a:ext cx="4068579" cy="73866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50" b="1" dirty="0" smtClean="0"/>
              <a:t>対象：高校生以下（特に小学校３年生～中学校２年生）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日時：原則</a:t>
            </a:r>
            <a:r>
              <a:rPr lang="ja-JP" altLang="en-US" sz="1050" b="1" dirty="0"/>
              <a:t>第２</a:t>
            </a:r>
            <a:r>
              <a:rPr lang="ja-JP" altLang="en-US" sz="1050" b="1" dirty="0" smtClean="0"/>
              <a:t>土曜日</a:t>
            </a:r>
            <a:r>
              <a:rPr lang="ja-JP" altLang="en-US" sz="1050" b="1" dirty="0"/>
              <a:t>　</a:t>
            </a:r>
            <a:r>
              <a:rPr lang="ja-JP" altLang="en-US" sz="1050" b="1" dirty="0" smtClean="0"/>
              <a:t>１０：００～１２：００または１４：００～１６：００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場所：ＪＲ松江駅前</a:t>
            </a:r>
            <a:r>
              <a:rPr lang="ja-JP" altLang="en-US" sz="1050" b="1" dirty="0"/>
              <a:t>・</a:t>
            </a:r>
            <a:r>
              <a:rPr lang="ja-JP" altLang="en-US" sz="1050" b="1" dirty="0" smtClean="0"/>
              <a:t>松江オープンソースラボ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申込：インターネット（ </a:t>
            </a:r>
            <a:r>
              <a:rPr lang="en-US" altLang="ja-JP" sz="1050" b="1" dirty="0" smtClean="0"/>
              <a:t>http://smalruby.jp </a:t>
            </a:r>
            <a:r>
              <a:rPr lang="ja-JP" altLang="en-US" sz="1050" b="1" dirty="0" smtClean="0"/>
              <a:t>）</a:t>
            </a:r>
            <a:endParaRPr lang="en-US" altLang="ja-JP" sz="105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280656" y="5074732"/>
            <a:ext cx="4296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『</a:t>
            </a:r>
            <a:r>
              <a:rPr lang="ja-JP" altLang="en-US" sz="1400" dirty="0"/>
              <a:t>プログラミング道場：</a:t>
            </a:r>
            <a:r>
              <a:rPr lang="en-US" altLang="ja-JP" sz="1400" dirty="0" err="1"/>
              <a:t>ProgShouDojo</a:t>
            </a:r>
            <a:r>
              <a:rPr lang="en-US" altLang="ja-JP" sz="1400" dirty="0"/>
              <a:t>』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</TotalTime>
  <Words>166</Words>
  <Application>Microsoft Office PowerPoint</Application>
  <PresentationFormat>A4 210 x 297 mm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101</cp:revision>
  <cp:lastPrinted>2016-04-08T14:24:57Z</cp:lastPrinted>
  <dcterms:created xsi:type="dcterms:W3CDTF">2014-05-01T16:31:03Z</dcterms:created>
  <dcterms:modified xsi:type="dcterms:W3CDTF">2016-04-08T14:29:10Z</dcterms:modified>
</cp:coreProperties>
</file>