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6858000" cy="9906000" type="A4"/>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97" userDrawn="1">
          <p15:clr>
            <a:srgbClr val="A4A3A4"/>
          </p15:clr>
        </p15:guide>
        <p15:guide id="2" pos="2160" userDrawn="1">
          <p15:clr>
            <a:srgbClr val="A4A3A4"/>
          </p15:clr>
        </p15:guide>
        <p15:guide id="3" orient="horz" pos="81" userDrawn="1">
          <p15:clr>
            <a:srgbClr val="A4A3A4"/>
          </p15:clr>
        </p15:guide>
        <p15:guide id="4" orient="horz" pos="6114" userDrawn="1">
          <p15:clr>
            <a:srgbClr val="A4A3A4"/>
          </p15:clr>
        </p15:guide>
        <p15:guide id="5" pos="96" userDrawn="1">
          <p15:clr>
            <a:srgbClr val="A4A3A4"/>
          </p15:clr>
        </p15:guide>
        <p15:guide id="6" pos="4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674" autoAdjust="0"/>
    <p:restoredTop sz="94660"/>
  </p:normalViewPr>
  <p:slideViewPr>
    <p:cSldViewPr snapToGrid="0" showGuides="1">
      <p:cViewPr>
        <p:scale>
          <a:sx n="110" d="100"/>
          <a:sy n="110" d="100"/>
        </p:scale>
        <p:origin x="843" y="678"/>
      </p:cViewPr>
      <p:guideLst>
        <p:guide orient="horz" pos="3097"/>
        <p:guide pos="2160"/>
        <p:guide orient="horz" pos="81"/>
        <p:guide orient="horz" pos="6114"/>
        <p:guide pos="96"/>
        <p:guide pos="42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756"/>
          </a:xfrm>
          <a:prstGeom prst="rect">
            <a:avLst/>
          </a:prstGeom>
        </p:spPr>
        <p:txBody>
          <a:bodyPr vert="horz" lIns="96605" tIns="48303" rIns="96605" bIns="48303"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9" y="0"/>
            <a:ext cx="2984871" cy="502756"/>
          </a:xfrm>
          <a:prstGeom prst="rect">
            <a:avLst/>
          </a:prstGeom>
        </p:spPr>
        <p:txBody>
          <a:bodyPr vert="horz" lIns="96605" tIns="48303" rIns="96605" bIns="48303" rtlCol="0"/>
          <a:lstStyle>
            <a:lvl1pPr algn="r">
              <a:defRPr sz="1300"/>
            </a:lvl1pPr>
          </a:lstStyle>
          <a:p>
            <a:fld id="{32BA1352-CCC7-405F-A568-BC9251745E2C}" type="datetimeFigureOut">
              <a:rPr kumimoji="1" lang="ja-JP" altLang="en-US" smtClean="0"/>
              <a:t>2016/12/19</a:t>
            </a:fld>
            <a:endParaRPr kumimoji="1" lang="ja-JP" altLang="en-US"/>
          </a:p>
        </p:txBody>
      </p:sp>
      <p:sp>
        <p:nvSpPr>
          <p:cNvPr id="4" name="スライド イメージ プレースホルダー 3"/>
          <p:cNvSpPr>
            <a:spLocks noGrp="1" noRot="1" noChangeAspect="1"/>
          </p:cNvSpPr>
          <p:nvPr>
            <p:ph type="sldImg" idx="2"/>
          </p:nvPr>
        </p:nvSpPr>
        <p:spPr>
          <a:xfrm>
            <a:off x="2274888" y="1252538"/>
            <a:ext cx="2338387" cy="3381375"/>
          </a:xfrm>
          <a:prstGeom prst="rect">
            <a:avLst/>
          </a:prstGeom>
          <a:noFill/>
          <a:ln w="12700">
            <a:solidFill>
              <a:prstClr val="black"/>
            </a:solidFill>
          </a:ln>
        </p:spPr>
        <p:txBody>
          <a:bodyPr vert="horz" lIns="96605" tIns="48303" rIns="96605" bIns="48303" rtlCol="0" anchor="ctr"/>
          <a:lstStyle/>
          <a:p>
            <a:endParaRPr lang="ja-JP" altLang="en-US"/>
          </a:p>
        </p:txBody>
      </p:sp>
      <p:sp>
        <p:nvSpPr>
          <p:cNvPr id="5" name="ノート プレースホルダー 4"/>
          <p:cNvSpPr>
            <a:spLocks noGrp="1"/>
          </p:cNvSpPr>
          <p:nvPr>
            <p:ph type="body" sz="quarter" idx="3"/>
          </p:nvPr>
        </p:nvSpPr>
        <p:spPr>
          <a:xfrm>
            <a:off x="688817" y="4822271"/>
            <a:ext cx="5510530" cy="3945493"/>
          </a:xfrm>
          <a:prstGeom prst="rect">
            <a:avLst/>
          </a:prstGeom>
        </p:spPr>
        <p:txBody>
          <a:bodyPr vert="horz" lIns="96605" tIns="48303" rIns="96605" bIns="48303"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517549"/>
            <a:ext cx="2984871" cy="502755"/>
          </a:xfrm>
          <a:prstGeom prst="rect">
            <a:avLst/>
          </a:prstGeom>
        </p:spPr>
        <p:txBody>
          <a:bodyPr vert="horz" lIns="96605" tIns="48303" rIns="96605" bIns="48303"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9" y="9517549"/>
            <a:ext cx="2984871" cy="502755"/>
          </a:xfrm>
          <a:prstGeom prst="rect">
            <a:avLst/>
          </a:prstGeom>
        </p:spPr>
        <p:txBody>
          <a:bodyPr vert="horz" lIns="96605" tIns="48303" rIns="96605" bIns="48303" rtlCol="0" anchor="b"/>
          <a:lstStyle>
            <a:lvl1pPr algn="r">
              <a:defRPr sz="1300"/>
            </a:lvl1pPr>
          </a:lstStyle>
          <a:p>
            <a:fld id="{EC9187D5-3089-43D2-BD49-6AA75DAD9ACE}" type="slidenum">
              <a:rPr kumimoji="1" lang="ja-JP" altLang="en-US" smtClean="0"/>
              <a:t>‹#›</a:t>
            </a:fld>
            <a:endParaRPr kumimoji="1" lang="ja-JP" altLang="en-US"/>
          </a:p>
        </p:txBody>
      </p:sp>
    </p:spTree>
    <p:extLst>
      <p:ext uri="{BB962C8B-B14F-4D97-AF65-F5344CB8AC3E}">
        <p14:creationId xmlns:p14="http://schemas.microsoft.com/office/powerpoint/2010/main" val="359045005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C9187D5-3089-43D2-BD49-6AA75DAD9ACE}" type="slidenum">
              <a:rPr kumimoji="1" lang="ja-JP" altLang="en-US" smtClean="0"/>
              <a:t>1</a:t>
            </a:fld>
            <a:endParaRPr kumimoji="1" lang="ja-JP" altLang="en-US"/>
          </a:p>
        </p:txBody>
      </p:sp>
    </p:spTree>
    <p:extLst>
      <p:ext uri="{BB962C8B-B14F-4D97-AF65-F5344CB8AC3E}">
        <p14:creationId xmlns:p14="http://schemas.microsoft.com/office/powerpoint/2010/main" val="2089402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459068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3275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2959211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934457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9B1C313-D28F-479C-BE36-E939B0230FB3}" type="datetimeFigureOut">
              <a:rPr kumimoji="1" lang="ja-JP" altLang="en-US" smtClean="0"/>
              <a:t>2016/12/19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183642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328315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9B1C313-D28F-479C-BE36-E939B0230FB3}" type="datetimeFigureOut">
              <a:rPr kumimoji="1" lang="ja-JP" altLang="en-US" smtClean="0"/>
              <a:t>2016/12/19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2232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9B1C313-D28F-479C-BE36-E939B0230FB3}" type="datetimeFigureOut">
              <a:rPr kumimoji="1" lang="ja-JP" altLang="en-US" smtClean="0"/>
              <a:t>2016/12/19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701528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1C313-D28F-479C-BE36-E939B0230FB3}" type="datetimeFigureOut">
              <a:rPr kumimoji="1" lang="ja-JP" altLang="en-US" smtClean="0"/>
              <a:t>2016/12/19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688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109083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9B1C313-D28F-479C-BE36-E939B0230FB3}" type="datetimeFigureOut">
              <a:rPr kumimoji="1" lang="ja-JP" altLang="en-US" smtClean="0"/>
              <a:t>2016/12/19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24225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9B1C313-D28F-479C-BE36-E939B0230FB3}" type="datetimeFigureOut">
              <a:rPr kumimoji="1" lang="ja-JP" altLang="en-US" smtClean="0"/>
              <a:t>2016/12/19</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BC02D51-8436-4D2B-9287-44762B9F4CEC}" type="slidenum">
              <a:rPr kumimoji="1" lang="ja-JP" altLang="en-US" smtClean="0"/>
              <a:t>‹#›</a:t>
            </a:fld>
            <a:endParaRPr kumimoji="1" lang="ja-JP" altLang="en-US"/>
          </a:p>
        </p:txBody>
      </p:sp>
    </p:spTree>
    <p:extLst>
      <p:ext uri="{BB962C8B-B14F-4D97-AF65-F5344CB8AC3E}">
        <p14:creationId xmlns:p14="http://schemas.microsoft.com/office/powerpoint/2010/main" val="4070503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2021" y="-133934"/>
            <a:ext cx="5010537" cy="4913559"/>
          </a:xfrm>
          <a:prstGeom prst="rect">
            <a:avLst/>
          </a:prstGeom>
        </p:spPr>
      </p:pic>
      <p:sp>
        <p:nvSpPr>
          <p:cNvPr id="15" name="テキスト ボックス 14"/>
          <p:cNvSpPr txBox="1"/>
          <p:nvPr/>
        </p:nvSpPr>
        <p:spPr>
          <a:xfrm>
            <a:off x="158750" y="5048042"/>
            <a:ext cx="6546850" cy="1435868"/>
          </a:xfrm>
          <a:prstGeom prst="rect">
            <a:avLst/>
          </a:prstGeom>
          <a:noFill/>
          <a:ln w="25400">
            <a:solidFill>
              <a:schemeClr val="tx1"/>
            </a:solidFill>
          </a:ln>
        </p:spPr>
        <p:txBody>
          <a:bodyPr wrap="square" tIns="46800" bIns="46800" spcCol="0" rtlCol="0">
            <a:noAutofit/>
          </a:bodyPr>
          <a:lstStyle/>
          <a:p>
            <a:pPr defTabSz="657225"/>
            <a:r>
              <a:rPr lang="ja-JP" altLang="en-US" sz="1600" b="1" dirty="0"/>
              <a:t>２０１７年１月１５日（日） 　９：３０～１１：３０　（受付　９：１５～）</a:t>
            </a:r>
            <a:endParaRPr lang="en-US" altLang="ja-JP" sz="1600" b="1" dirty="0"/>
          </a:p>
          <a:p>
            <a:pPr defTabSz="657225"/>
            <a:r>
              <a:rPr lang="ja-JP" altLang="en-US" sz="1600" b="1" dirty="0"/>
              <a:t>宍道農村環境改善センター　</a:t>
            </a:r>
            <a:r>
              <a:rPr lang="ja-JP" altLang="en-US" sz="1200" b="1" dirty="0"/>
              <a:t>（〒６９０－０４０５ 　松江市宍道町上来待２１２－１ ）</a:t>
            </a:r>
            <a:endParaRPr lang="en-US" altLang="ja-JP" sz="1600" b="1" dirty="0"/>
          </a:p>
          <a:p>
            <a:pPr defTabSz="657225"/>
            <a:r>
              <a:rPr lang="ja-JP" altLang="en-US" sz="1600" b="1" dirty="0"/>
              <a:t>先着２０名／１名あたり１０００円</a:t>
            </a:r>
            <a:endParaRPr lang="en-US" altLang="ja-JP" sz="1600" b="1" dirty="0"/>
          </a:p>
          <a:p>
            <a:pPr defTabSz="657225"/>
            <a:endParaRPr lang="en-US" altLang="ja-JP" sz="800" b="1" dirty="0"/>
          </a:p>
          <a:p>
            <a:pPr defTabSz="657225"/>
            <a:r>
              <a:rPr lang="ja-JP" altLang="en-US" sz="900" dirty="0"/>
              <a:t>主に小学校３年生～６年生、中学校１年生～３年生およびその保護者を対象としておりますが、お子さんだけでの参加も可能です。</a:t>
            </a:r>
            <a:endParaRPr lang="en-US" altLang="ja-JP" sz="900" dirty="0"/>
          </a:p>
          <a:p>
            <a:pPr defTabSz="657225"/>
            <a:r>
              <a:rPr lang="ja-JP" altLang="en-US" sz="900" dirty="0"/>
              <a:t>その他、地域のＩＴリーダ、プログラミングに興味がある方など、どなたでもご参加いただけます。</a:t>
            </a:r>
            <a:br>
              <a:rPr lang="en-US" altLang="ja-JP" sz="900" dirty="0"/>
            </a:br>
            <a:r>
              <a:rPr lang="ja-JP" altLang="en-US" sz="900" dirty="0"/>
              <a:t>実際に体験される人数分の料金がかかりますが、付き添いや見学の方は無料ですので、お気軽にご参加ください。</a:t>
            </a:r>
            <a:endParaRPr lang="en-US" altLang="ja-JP" sz="800" dirty="0"/>
          </a:p>
        </p:txBody>
      </p:sp>
      <p:sp>
        <p:nvSpPr>
          <p:cNvPr id="11" name="テキスト ボックス 10"/>
          <p:cNvSpPr txBox="1"/>
          <p:nvPr/>
        </p:nvSpPr>
        <p:spPr>
          <a:xfrm>
            <a:off x="158750" y="9041350"/>
            <a:ext cx="6546850" cy="369332"/>
          </a:xfrm>
          <a:prstGeom prst="rect">
            <a:avLst/>
          </a:prstGeom>
          <a:noFill/>
          <a:ln w="25400">
            <a:solidFill>
              <a:schemeClr val="tx1"/>
            </a:solidFill>
          </a:ln>
        </p:spPr>
        <p:txBody>
          <a:bodyPr wrap="square" rtlCol="0">
            <a:spAutoFit/>
          </a:bodyPr>
          <a:lstStyle/>
          <a:p>
            <a:r>
              <a:rPr kumimoji="1" lang="ja-JP" altLang="en-US" sz="900" dirty="0"/>
              <a:t>お申し込みはインターネット（</a:t>
            </a:r>
            <a:r>
              <a:rPr lang="en-US" altLang="ja-JP" sz="900" dirty="0"/>
              <a:t>https://smalruby.jp/</a:t>
            </a:r>
            <a:r>
              <a:rPr kumimoji="1" lang="ja-JP" altLang="en-US" sz="900" dirty="0"/>
              <a:t>）、また</a:t>
            </a:r>
            <a:r>
              <a:rPr lang="ja-JP" altLang="en-US" sz="900" dirty="0"/>
              <a:t>は電話（</a:t>
            </a:r>
            <a:r>
              <a:rPr lang="en-US" altLang="ja-JP" sz="900" dirty="0"/>
              <a:t>090-7593-4325</a:t>
            </a:r>
            <a:r>
              <a:rPr lang="ja-JP" altLang="en-US" sz="900" dirty="0"/>
              <a:t>：高尾）で</a:t>
            </a:r>
            <a:r>
              <a:rPr kumimoji="1" lang="ja-JP" altLang="en-US" sz="900" dirty="0"/>
              <a:t>お願いします。</a:t>
            </a:r>
            <a:endParaRPr kumimoji="1" lang="en-US" altLang="ja-JP" sz="900" dirty="0"/>
          </a:p>
          <a:p>
            <a:r>
              <a:rPr lang="ja-JP" altLang="en-US" sz="900" dirty="0"/>
              <a:t>お問い合わせはメール（</a:t>
            </a:r>
            <a:r>
              <a:rPr lang="en-US" altLang="ja-JP" sz="900" dirty="0"/>
              <a:t>contact@smalruby.jp</a:t>
            </a:r>
            <a:r>
              <a:rPr lang="ja-JP" altLang="en-US" sz="900" dirty="0"/>
              <a:t>）、または</a:t>
            </a:r>
            <a:r>
              <a:rPr kumimoji="1" lang="ja-JP" altLang="en-US" sz="900" dirty="0"/>
              <a:t>電話でお願いします。</a:t>
            </a:r>
            <a:endParaRPr kumimoji="1" lang="en-US" altLang="ja-JP" sz="1100" dirty="0"/>
          </a:p>
        </p:txBody>
      </p:sp>
      <p:sp>
        <p:nvSpPr>
          <p:cNvPr id="13" name="テキスト ボックス 12"/>
          <p:cNvSpPr txBox="1"/>
          <p:nvPr/>
        </p:nvSpPr>
        <p:spPr>
          <a:xfrm>
            <a:off x="152400" y="9452054"/>
            <a:ext cx="6553200" cy="307777"/>
          </a:xfrm>
          <a:prstGeom prst="rect">
            <a:avLst/>
          </a:prstGeom>
          <a:noFill/>
        </p:spPr>
        <p:txBody>
          <a:bodyPr wrap="square" rtlCol="0">
            <a:spAutoFit/>
          </a:bodyPr>
          <a:lstStyle/>
          <a:p>
            <a:pPr algn="ctr"/>
            <a:r>
              <a:rPr lang="ja-JP" altLang="en-US" sz="1400" dirty="0"/>
              <a:t>主催：ＮＰＯ法人Ｒｕｂｙ</a:t>
            </a:r>
            <a:r>
              <a:rPr kumimoji="1" lang="ja-JP" altLang="en-US" sz="1400" dirty="0"/>
              <a:t>プログラミング少年団、後援：松江市教育委員会</a:t>
            </a:r>
          </a:p>
        </p:txBody>
      </p:sp>
      <p:sp>
        <p:nvSpPr>
          <p:cNvPr id="18" name="コンテンツ プレースホルダー 2"/>
          <p:cNvSpPr txBox="1">
            <a:spLocks/>
          </p:cNvSpPr>
          <p:nvPr/>
        </p:nvSpPr>
        <p:spPr>
          <a:xfrm>
            <a:off x="152400" y="6600147"/>
            <a:ext cx="6553200" cy="2373611"/>
          </a:xfrm>
          <a:prstGeom prst="rect">
            <a:avLst/>
          </a:prstGeom>
        </p:spPr>
        <p:txBody>
          <a:bodyPr numCol="3" spcCol="18000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ja-JP" altLang="en-US" sz="800" u="sng" dirty="0">
                <a:latin typeface="+mj-ea"/>
                <a:ea typeface="+mj-ea"/>
              </a:rPr>
              <a:t>📌</a:t>
            </a:r>
            <a:r>
              <a:rPr lang="en-US" altLang="ja-JP" sz="800" b="1" u="sng" dirty="0">
                <a:latin typeface="+mj-ea"/>
                <a:ea typeface="+mj-ea"/>
              </a:rPr>
              <a:t>Ruby</a:t>
            </a:r>
            <a:r>
              <a:rPr lang="ja-JP" altLang="en-US" sz="800" b="1" u="sng" dirty="0">
                <a:latin typeface="+mj-ea"/>
                <a:ea typeface="+mj-ea"/>
              </a:rPr>
              <a:t>（プログラミング）体験！</a:t>
            </a:r>
            <a:endParaRPr lang="ja-JP" altLang="en-US" sz="600" b="1" u="sng" dirty="0"/>
          </a:p>
          <a:p>
            <a:pPr marL="0" indent="0">
              <a:lnSpc>
                <a:spcPct val="150000"/>
              </a:lnSpc>
              <a:spcBef>
                <a:spcPts val="0"/>
              </a:spcBef>
              <a:buFont typeface="Arial" panose="020B0604020202020204" pitchFamily="34" charset="0"/>
              <a:buNone/>
            </a:pPr>
            <a:r>
              <a:rPr lang="ja-JP" altLang="en-US" sz="700" dirty="0"/>
              <a:t>このイベントでは、こちらで用意したコンピュータを使って、「</a:t>
            </a:r>
            <a:r>
              <a:rPr lang="en-US" altLang="ja-JP" sz="700" dirty="0"/>
              <a:t>Ruby</a:t>
            </a:r>
            <a:r>
              <a:rPr lang="ja-JP" altLang="en-US" sz="700" dirty="0"/>
              <a:t>」を操作してコンピュータのソフトウェアを作ること（プログラミング）を体験してもらいます。ご家族で参加いただく場合、お子さんだけでなく、保護者の方にもコンピュータを用意しています。</a:t>
            </a:r>
            <a:endParaRPr lang="en-US" altLang="ja-JP" sz="700" dirty="0"/>
          </a:p>
          <a:p>
            <a:pPr marL="0" indent="0">
              <a:lnSpc>
                <a:spcPct val="150000"/>
              </a:lnSpc>
              <a:spcBef>
                <a:spcPts val="0"/>
              </a:spcBef>
              <a:buFont typeface="Arial" panose="020B0604020202020204" pitchFamily="34" charset="0"/>
              <a:buNone/>
            </a:pPr>
            <a:r>
              <a:rPr lang="ja-JP" altLang="en-US" sz="700" dirty="0"/>
              <a:t>初めての方や、コンピュータが苦手な方でも安心してください。小学校３年生から使えて、簡単にソフトウェアを作れる「スモウルビー」（</a:t>
            </a:r>
            <a:r>
              <a:rPr lang="en-US" altLang="ja-JP" sz="700" dirty="0"/>
              <a:t>※</a:t>
            </a:r>
            <a:r>
              <a:rPr lang="ja-JP" altLang="en-US" sz="700" dirty="0"/>
              <a:t>）というソフトウェアを使って、</a:t>
            </a:r>
            <a:r>
              <a:rPr lang="ja-JP" altLang="en-US" sz="700" b="1" dirty="0"/>
              <a:t>マウスの操作だけで簡単なゲームを作ります</a:t>
            </a:r>
            <a:r>
              <a:rPr lang="ja-JP" altLang="en-US" sz="700" dirty="0"/>
              <a:t>。それを通じて、ソフトウェアの作り方や、「</a:t>
            </a:r>
            <a:r>
              <a:rPr lang="en-US" altLang="ja-JP" sz="700" dirty="0"/>
              <a:t>Ruby</a:t>
            </a:r>
            <a:r>
              <a:rPr lang="ja-JP" altLang="en-US" sz="700" dirty="0"/>
              <a:t>」とはどういったものなのかを知っていただきます。</a:t>
            </a:r>
            <a:endParaRPr lang="en-US" altLang="ja-JP" sz="700" dirty="0"/>
          </a:p>
          <a:p>
            <a:pPr marL="87313" indent="-87313">
              <a:lnSpc>
                <a:spcPct val="150000"/>
              </a:lnSpc>
              <a:spcBef>
                <a:spcPts val="0"/>
              </a:spcBef>
              <a:buFont typeface="Arial" panose="020B0604020202020204" pitchFamily="34" charset="0"/>
              <a:buNone/>
            </a:pPr>
            <a:r>
              <a:rPr lang="en-US" altLang="ja-JP" sz="600" dirty="0"/>
              <a:t>※</a:t>
            </a:r>
            <a:r>
              <a:rPr lang="ja-JP" altLang="en-US" sz="600" dirty="0"/>
              <a:t>「スモウルビー」は島根県松江市の市立中学校の技術家庭科の授業にも採用されています。</a:t>
            </a:r>
            <a:endParaRPr lang="en-US" altLang="ja-JP" sz="800" dirty="0"/>
          </a:p>
          <a:p>
            <a:pPr marL="0" indent="0">
              <a:lnSpc>
                <a:spcPct val="150000"/>
              </a:lnSpc>
              <a:spcBef>
                <a:spcPts val="0"/>
              </a:spcBef>
              <a:buNone/>
            </a:pPr>
            <a:endParaRPr lang="en-US" altLang="ja-JP" sz="300" dirty="0">
              <a:latin typeface="+mj-ea"/>
            </a:endParaRPr>
          </a:p>
          <a:p>
            <a:pPr marL="0" indent="0">
              <a:lnSpc>
                <a:spcPct val="150000"/>
              </a:lnSpc>
              <a:spcBef>
                <a:spcPts val="0"/>
              </a:spcBef>
              <a:buNone/>
            </a:pPr>
            <a:r>
              <a:rPr lang="ja-JP" altLang="en-US" sz="800" u="sng" dirty="0">
                <a:latin typeface="+mj-ea"/>
              </a:rPr>
              <a:t>📌</a:t>
            </a:r>
            <a:r>
              <a:rPr lang="ja-JP" altLang="en-US" sz="800" b="1" u="sng" dirty="0">
                <a:latin typeface="+mj-ea"/>
                <a:ea typeface="+mj-ea"/>
              </a:rPr>
              <a:t>当日</a:t>
            </a:r>
            <a:r>
              <a:rPr lang="ja-JP" altLang="en-US" sz="800" b="1" u="sng" dirty="0"/>
              <a:t>の流れ</a:t>
            </a:r>
          </a:p>
          <a:p>
            <a:pPr marL="0" indent="0">
              <a:lnSpc>
                <a:spcPct val="150000"/>
              </a:lnSpc>
              <a:spcBef>
                <a:spcPts val="0"/>
              </a:spcBef>
              <a:buNone/>
            </a:pPr>
            <a:r>
              <a:rPr lang="ja-JP" altLang="en-US" sz="700" dirty="0"/>
              <a:t>①受付</a:t>
            </a:r>
            <a:endParaRPr lang="en-US" altLang="ja-JP" sz="700" dirty="0"/>
          </a:p>
          <a:p>
            <a:pPr marL="0" indent="0">
              <a:lnSpc>
                <a:spcPct val="150000"/>
              </a:lnSpc>
              <a:spcBef>
                <a:spcPts val="0"/>
              </a:spcBef>
              <a:buNone/>
            </a:pPr>
            <a:r>
              <a:rPr lang="ja-JP" altLang="en-US" sz="700" dirty="0"/>
              <a:t>②コンピュータの組み立て</a:t>
            </a:r>
            <a:endParaRPr lang="en-US" altLang="ja-JP" sz="700" dirty="0"/>
          </a:p>
          <a:p>
            <a:pPr marL="0" indent="0">
              <a:lnSpc>
                <a:spcPct val="150000"/>
              </a:lnSpc>
              <a:spcBef>
                <a:spcPts val="0"/>
              </a:spcBef>
              <a:buNone/>
            </a:pPr>
            <a:r>
              <a:rPr lang="ja-JP" altLang="en-US" sz="700" dirty="0"/>
              <a:t>③プログラムや</a:t>
            </a:r>
            <a:r>
              <a:rPr lang="en-US" altLang="ja-JP" sz="700" dirty="0"/>
              <a:t>Ruby</a:t>
            </a:r>
            <a:r>
              <a:rPr lang="ja-JP" altLang="en-US" sz="700" dirty="0"/>
              <a:t>について学ぶ</a:t>
            </a:r>
            <a:endParaRPr lang="en-US" altLang="ja-JP" sz="700" dirty="0"/>
          </a:p>
          <a:p>
            <a:pPr marL="0" indent="0">
              <a:lnSpc>
                <a:spcPct val="150000"/>
              </a:lnSpc>
              <a:spcBef>
                <a:spcPts val="0"/>
              </a:spcBef>
              <a:buNone/>
            </a:pPr>
            <a:r>
              <a:rPr lang="ja-JP" altLang="en-US" sz="700" dirty="0"/>
              <a:t>④プログラムの作り方を学ぶ</a:t>
            </a:r>
            <a:endParaRPr lang="en-US" altLang="ja-JP" sz="700" dirty="0"/>
          </a:p>
          <a:p>
            <a:pPr marL="0" indent="0">
              <a:lnSpc>
                <a:spcPct val="150000"/>
              </a:lnSpc>
              <a:spcBef>
                <a:spcPts val="0"/>
              </a:spcBef>
              <a:buNone/>
            </a:pPr>
            <a:r>
              <a:rPr lang="ja-JP" altLang="en-US" sz="700" dirty="0"/>
              <a:t>⑤オリジナルのゲームを作る</a:t>
            </a:r>
            <a:endParaRPr lang="en-US" altLang="ja-JP" sz="700" dirty="0"/>
          </a:p>
          <a:p>
            <a:pPr marL="0" indent="0">
              <a:lnSpc>
                <a:spcPct val="150000"/>
              </a:lnSpc>
              <a:spcBef>
                <a:spcPts val="0"/>
              </a:spcBef>
              <a:buNone/>
            </a:pPr>
            <a:r>
              <a:rPr lang="ja-JP" altLang="en-US" sz="700" dirty="0"/>
              <a:t>⑥おわりに</a:t>
            </a:r>
            <a:endParaRPr lang="en-US" altLang="ja-JP" sz="700" dirty="0"/>
          </a:p>
          <a:p>
            <a:pPr marL="0" indent="0">
              <a:lnSpc>
                <a:spcPct val="150000"/>
              </a:lnSpc>
              <a:spcBef>
                <a:spcPts val="0"/>
              </a:spcBef>
              <a:buNone/>
            </a:pPr>
            <a:r>
              <a:rPr lang="ja-JP" altLang="en-US" sz="700" dirty="0"/>
              <a:t>⑦解散</a:t>
            </a:r>
            <a:endParaRPr lang="en-US" altLang="ja-JP" sz="700" dirty="0"/>
          </a:p>
          <a:p>
            <a:pPr marL="0" indent="0">
              <a:lnSpc>
                <a:spcPct val="150000"/>
              </a:lnSpc>
              <a:spcBef>
                <a:spcPts val="0"/>
              </a:spcBef>
              <a:buNone/>
            </a:pPr>
            <a:endParaRPr lang="en-US" altLang="ja-JP" sz="700" dirty="0"/>
          </a:p>
          <a:p>
            <a:pPr marL="0" indent="0">
              <a:lnSpc>
                <a:spcPct val="150000"/>
              </a:lnSpc>
              <a:spcBef>
                <a:spcPts val="0"/>
              </a:spcBef>
              <a:buNone/>
            </a:pPr>
            <a:r>
              <a:rPr lang="ja-JP" altLang="en-US" sz="700" dirty="0">
                <a:latin typeface="+mj-ea"/>
              </a:rPr>
              <a:t>体験イベント後は、さらにプログラミングを学びたい人のためのプログラミング教室「プログラミング道場」にご参加いただくこともできます。</a:t>
            </a:r>
            <a:endParaRPr lang="en-US" altLang="ja-JP" sz="700" dirty="0">
              <a:latin typeface="+mj-ea"/>
            </a:endParaRPr>
          </a:p>
          <a:p>
            <a:pPr marL="0" indent="0">
              <a:lnSpc>
                <a:spcPct val="150000"/>
              </a:lnSpc>
              <a:spcBef>
                <a:spcPts val="0"/>
              </a:spcBef>
              <a:buNone/>
            </a:pPr>
            <a:endParaRPr lang="en-US" altLang="ja-JP" sz="700" dirty="0">
              <a:latin typeface="+mj-ea"/>
            </a:endParaRPr>
          </a:p>
          <a:p>
            <a:pPr marL="0" indent="0">
              <a:lnSpc>
                <a:spcPct val="150000"/>
              </a:lnSpc>
              <a:spcBef>
                <a:spcPts val="0"/>
              </a:spcBef>
              <a:buNone/>
            </a:pPr>
            <a:endParaRPr lang="en-US" altLang="ja-JP" sz="700" dirty="0"/>
          </a:p>
          <a:p>
            <a:pPr marL="0" indent="0">
              <a:lnSpc>
                <a:spcPct val="150000"/>
              </a:lnSpc>
              <a:spcBef>
                <a:spcPts val="0"/>
              </a:spcBef>
              <a:buNone/>
            </a:pPr>
            <a:r>
              <a:rPr lang="ja-JP" altLang="en-US" sz="800" u="sng" dirty="0">
                <a:latin typeface="+mj-ea"/>
              </a:rPr>
              <a:t>📌</a:t>
            </a:r>
            <a:r>
              <a:rPr lang="ja-JP" altLang="en-US" sz="800" b="1" u="sng" dirty="0">
                <a:latin typeface="+mj-ea"/>
              </a:rPr>
              <a:t>今後の開催予定</a:t>
            </a:r>
            <a:endParaRPr lang="en-US" altLang="ja-JP" sz="800" b="1" u="sng" dirty="0">
              <a:latin typeface="+mj-ea"/>
            </a:endParaRPr>
          </a:p>
          <a:p>
            <a:pPr marL="0" indent="0">
              <a:lnSpc>
                <a:spcPct val="150000"/>
              </a:lnSpc>
              <a:spcBef>
                <a:spcPts val="0"/>
              </a:spcBef>
              <a:buNone/>
            </a:pPr>
            <a:endParaRPr lang="en-US" altLang="ja-JP" sz="700" dirty="0"/>
          </a:p>
          <a:p>
            <a:pPr marL="0" indent="0">
              <a:lnSpc>
                <a:spcPct val="150000"/>
              </a:lnSpc>
              <a:spcBef>
                <a:spcPts val="0"/>
              </a:spcBef>
              <a:buNone/>
            </a:pPr>
            <a:endParaRPr lang="en-US" altLang="ja-JP" sz="700" dirty="0"/>
          </a:p>
          <a:p>
            <a:pPr marL="0" indent="0">
              <a:lnSpc>
                <a:spcPct val="150000"/>
              </a:lnSpc>
              <a:spcBef>
                <a:spcPts val="0"/>
              </a:spcBef>
              <a:buNone/>
            </a:pPr>
            <a:endParaRPr lang="en-US" altLang="ja-JP" sz="700" dirty="0"/>
          </a:p>
          <a:p>
            <a:pPr marL="0" indent="0">
              <a:lnSpc>
                <a:spcPct val="150000"/>
              </a:lnSpc>
              <a:spcBef>
                <a:spcPts val="0"/>
              </a:spcBef>
              <a:buNone/>
            </a:pPr>
            <a:endParaRPr lang="en-US" altLang="ja-JP" sz="700" dirty="0"/>
          </a:p>
          <a:p>
            <a:pPr marL="0" indent="0">
              <a:lnSpc>
                <a:spcPct val="150000"/>
              </a:lnSpc>
              <a:spcBef>
                <a:spcPts val="0"/>
              </a:spcBef>
              <a:buNone/>
            </a:pPr>
            <a:endParaRPr lang="en-US" altLang="ja-JP" sz="700" dirty="0"/>
          </a:p>
          <a:p>
            <a:pPr marL="0" indent="0">
              <a:lnSpc>
                <a:spcPct val="150000"/>
              </a:lnSpc>
              <a:spcBef>
                <a:spcPts val="0"/>
              </a:spcBef>
              <a:buNone/>
            </a:pPr>
            <a:endParaRPr lang="en-US" altLang="ja-JP" sz="700" dirty="0"/>
          </a:p>
          <a:p>
            <a:pPr marL="0" indent="0">
              <a:lnSpc>
                <a:spcPct val="150000"/>
              </a:lnSpc>
              <a:spcBef>
                <a:spcPts val="0"/>
              </a:spcBef>
              <a:buNone/>
            </a:pPr>
            <a:r>
              <a:rPr lang="ja-JP" altLang="en-US" sz="700" dirty="0"/>
              <a:t>基本的に各回はすべて同じ内容ですのでご都合がいい日程・会場にご参加ください。</a:t>
            </a:r>
            <a:endParaRPr lang="en-US" altLang="ja-JP" sz="700" dirty="0"/>
          </a:p>
          <a:p>
            <a:pPr marL="0" indent="0">
              <a:lnSpc>
                <a:spcPct val="150000"/>
              </a:lnSpc>
              <a:spcBef>
                <a:spcPts val="0"/>
              </a:spcBef>
              <a:buNone/>
            </a:pPr>
            <a:endParaRPr lang="en-US" altLang="ja-JP" sz="600" dirty="0">
              <a:latin typeface="+mj-ea"/>
            </a:endParaRPr>
          </a:p>
          <a:p>
            <a:pPr marL="0" indent="0">
              <a:lnSpc>
                <a:spcPct val="150000"/>
              </a:lnSpc>
              <a:spcBef>
                <a:spcPts val="0"/>
              </a:spcBef>
              <a:buNone/>
            </a:pPr>
            <a:r>
              <a:rPr lang="ja-JP" altLang="en-US" sz="700" dirty="0"/>
              <a:t>過去の体験イベントの様子は</a:t>
            </a:r>
            <a:r>
              <a:rPr lang="en-US" altLang="ja-JP" sz="700" dirty="0"/>
              <a:t>NPO</a:t>
            </a:r>
            <a:r>
              <a:rPr lang="ja-JP" altLang="en-US" sz="700" dirty="0"/>
              <a:t>法人</a:t>
            </a:r>
            <a:r>
              <a:rPr lang="en-US" altLang="ja-JP" sz="700" dirty="0"/>
              <a:t>Ruby</a:t>
            </a:r>
            <a:r>
              <a:rPr lang="ja-JP" altLang="en-US" sz="700" dirty="0"/>
              <a:t>プログラミング少年団のホームページ（</a:t>
            </a:r>
            <a:r>
              <a:rPr lang="en-US" altLang="ja-JP" sz="700" dirty="0"/>
              <a:t>http://smalruby.jp</a:t>
            </a:r>
            <a:r>
              <a:rPr lang="ja-JP" altLang="en-US" sz="700" dirty="0"/>
              <a:t>）からご覧いただけます。</a:t>
            </a:r>
            <a:endParaRPr lang="en-US" altLang="ja-JP" sz="700" dirty="0"/>
          </a:p>
        </p:txBody>
      </p:sp>
      <p:graphicFrame>
        <p:nvGraphicFramePr>
          <p:cNvPr id="23" name="表 22"/>
          <p:cNvGraphicFramePr>
            <a:graphicFrameLocks noGrp="1"/>
          </p:cNvGraphicFramePr>
          <p:nvPr>
            <p:extLst>
              <p:ext uri="{D42A27DB-BD31-4B8C-83A1-F6EECF244321}">
                <p14:modId xmlns:p14="http://schemas.microsoft.com/office/powerpoint/2010/main" val="3119735571"/>
              </p:ext>
            </p:extLst>
          </p:nvPr>
        </p:nvGraphicFramePr>
        <p:xfrm>
          <a:off x="4579782" y="6857307"/>
          <a:ext cx="2057778" cy="883920"/>
        </p:xfrm>
        <a:graphic>
          <a:graphicData uri="http://schemas.openxmlformats.org/drawingml/2006/table">
            <a:tbl>
              <a:tblPr firstRow="1" bandRow="1">
                <a:tableStyleId>{5940675A-B579-460E-94D1-54222C63F5DA}</a:tableStyleId>
              </a:tblPr>
              <a:tblGrid>
                <a:gridCol w="787053">
                  <a:extLst>
                    <a:ext uri="{9D8B030D-6E8A-4147-A177-3AD203B41FA5}">
                      <a16:colId xmlns:a16="http://schemas.microsoft.com/office/drawing/2014/main" val="20000"/>
                    </a:ext>
                  </a:extLst>
                </a:gridCol>
                <a:gridCol w="1270725">
                  <a:extLst>
                    <a:ext uri="{9D8B030D-6E8A-4147-A177-3AD203B41FA5}">
                      <a16:colId xmlns:a16="http://schemas.microsoft.com/office/drawing/2014/main" val="20001"/>
                    </a:ext>
                  </a:extLst>
                </a:gridCol>
              </a:tblGrid>
              <a:tr h="178428">
                <a:tc>
                  <a:txBody>
                    <a:bodyPr/>
                    <a:lstStyle/>
                    <a:p>
                      <a:pPr algn="ctr"/>
                      <a:r>
                        <a:rPr kumimoji="1" lang="ja-JP" altLang="en-US" sz="800" b="1" dirty="0"/>
                        <a:t>開　催　日</a:t>
                      </a:r>
                    </a:p>
                  </a:txBody>
                  <a:tcPr/>
                </a:tc>
                <a:tc>
                  <a:txBody>
                    <a:bodyPr/>
                    <a:lstStyle/>
                    <a:p>
                      <a:pPr algn="ctr"/>
                      <a:r>
                        <a:rPr kumimoji="1" lang="ja-JP" altLang="en-US" sz="800" b="1" dirty="0"/>
                        <a:t>会　　　場</a:t>
                      </a:r>
                      <a:endParaRPr kumimoji="1" lang="en-US" altLang="ja-JP" sz="800" b="1" dirty="0"/>
                    </a:p>
                  </a:txBody>
                  <a:tcPr/>
                </a:tc>
                <a:extLst>
                  <a:ext uri="{0D108BD9-81ED-4DB2-BD59-A6C34878D82A}">
                    <a16:rowId xmlns:a16="http://schemas.microsoft.com/office/drawing/2014/main" val="10000"/>
                  </a:ext>
                </a:extLst>
              </a:tr>
              <a:tr h="173203">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700" dirty="0"/>
                        <a:t>１月１５日（日）</a:t>
                      </a:r>
                    </a:p>
                  </a:txBody>
                  <a:tcPr anchor="ct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600" dirty="0"/>
                        <a:t>松江市宍道町上来待２１２－１</a:t>
                      </a:r>
                      <a:endParaRPr kumimoji="1" lang="en-US" altLang="ja-JP" sz="600" dirty="0"/>
                    </a:p>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600" dirty="0"/>
                        <a:t>宍道農村環境改善センター</a:t>
                      </a:r>
                      <a:endParaRPr kumimoji="1" lang="en-US" altLang="ja-JP" sz="600" dirty="0"/>
                    </a:p>
                  </a:txBody>
                  <a:tcPr/>
                </a:tc>
                <a:extLst>
                  <a:ext uri="{0D108BD9-81ED-4DB2-BD59-A6C34878D82A}">
                    <a16:rowId xmlns:a16="http://schemas.microsoft.com/office/drawing/2014/main" val="10001"/>
                  </a:ext>
                </a:extLst>
              </a:tr>
              <a:tr h="17320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700" dirty="0"/>
                        <a:t>２月１８日（土）</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a:t>松江市法吉公民館（予定）</a:t>
                      </a:r>
                      <a:endParaRPr kumimoji="1" lang="en-US" altLang="ja-JP" sz="700" dirty="0"/>
                    </a:p>
                  </a:txBody>
                  <a:tcPr/>
                </a:tc>
                <a:extLst>
                  <a:ext uri="{0D108BD9-81ED-4DB2-BD59-A6C34878D82A}">
                    <a16:rowId xmlns:a16="http://schemas.microsoft.com/office/drawing/2014/main" val="10002"/>
                  </a:ext>
                </a:extLst>
              </a:tr>
              <a:tr h="17320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kumimoji="1" lang="ja-JP" altLang="en-US" sz="700" dirty="0"/>
                        <a:t>３月１９日（日）</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kumimoji="1" lang="ja-JP" altLang="en-US" sz="700" dirty="0"/>
                        <a:t>松江市内の公民館（予定）</a:t>
                      </a:r>
                      <a:endParaRPr kumimoji="1" lang="en-US" altLang="ja-JP" sz="700" dirty="0"/>
                    </a:p>
                  </a:txBody>
                  <a:tcPr/>
                </a:tc>
                <a:extLst>
                  <a:ext uri="{0D108BD9-81ED-4DB2-BD59-A6C34878D82A}">
                    <a16:rowId xmlns:a16="http://schemas.microsoft.com/office/drawing/2014/main" val="10003"/>
                  </a:ext>
                </a:extLst>
              </a:tr>
            </a:tbl>
          </a:graphicData>
        </a:graphic>
      </p:graphicFrame>
      <p:cxnSp>
        <p:nvCxnSpPr>
          <p:cNvPr id="27" name="直線コネクタ 26"/>
          <p:cNvCxnSpPr/>
          <p:nvPr/>
        </p:nvCxnSpPr>
        <p:spPr>
          <a:xfrm>
            <a:off x="4510162" y="6628119"/>
            <a:ext cx="1580" cy="2340118"/>
          </a:xfrm>
          <a:prstGeom prst="line">
            <a:avLst/>
          </a:prstGeom>
          <a:ln w="9525">
            <a:prstDash val="sysDash"/>
          </a:ln>
        </p:spPr>
        <p:style>
          <a:lnRef idx="3">
            <a:schemeClr val="dk1"/>
          </a:lnRef>
          <a:fillRef idx="0">
            <a:schemeClr val="dk1"/>
          </a:fillRef>
          <a:effectRef idx="2">
            <a:schemeClr val="dk1"/>
          </a:effectRef>
          <a:fontRef idx="minor">
            <a:schemeClr val="tx1"/>
          </a:fontRef>
        </p:style>
      </p:cxnSp>
      <p:sp>
        <p:nvSpPr>
          <p:cNvPr id="8" name="テキスト ボックス 7"/>
          <p:cNvSpPr txBox="1"/>
          <p:nvPr/>
        </p:nvSpPr>
        <p:spPr>
          <a:xfrm>
            <a:off x="62140" y="-104600"/>
            <a:ext cx="6553200" cy="3877985"/>
          </a:xfrm>
          <a:prstGeom prst="rect">
            <a:avLst/>
          </a:prstGeom>
          <a:noFill/>
        </p:spPr>
        <p:txBody>
          <a:bodyPr wrap="square" rtlCol="0">
            <a:spAutoFit/>
          </a:bodyPr>
          <a:lstStyle/>
          <a:p>
            <a:r>
              <a:rPr lang="ja-JP" altLang="en-US" sz="6000" dirty="0">
                <a:latin typeface="HGP創英角ｺﾞｼｯｸUB" panose="020B0900000000000000" pitchFamily="50" charset="-128"/>
                <a:ea typeface="HGP創英角ｺﾞｼｯｸUB" panose="020B0900000000000000" pitchFamily="50" charset="-128"/>
              </a:rPr>
              <a:t>一日</a:t>
            </a:r>
            <a:endParaRPr lang="en-US" altLang="ja-JP" sz="6000" dirty="0">
              <a:latin typeface="HGP創英角ｺﾞｼｯｸUB" panose="020B0900000000000000" pitchFamily="50" charset="-128"/>
              <a:ea typeface="HGP創英角ｺﾞｼｯｸUB" panose="020B0900000000000000" pitchFamily="50" charset="-128"/>
            </a:endParaRPr>
          </a:p>
          <a:p>
            <a:r>
              <a:rPr lang="en-US" altLang="ja-JP" sz="6000" dirty="0">
                <a:ln w="38100">
                  <a:noFill/>
                </a:ln>
                <a:latin typeface="Arial Black" panose="020B0A04020102020204" pitchFamily="34" charset="0"/>
                <a:ea typeface="Arial Unicode MS" panose="020B0604020202020204" pitchFamily="50" charset="-128"/>
                <a:cs typeface="Arial Unicode MS" panose="020B0604020202020204" pitchFamily="50" charset="-128"/>
              </a:rPr>
              <a:t>Ruby</a:t>
            </a:r>
          </a:p>
          <a:p>
            <a:r>
              <a:rPr lang="ja-JP" altLang="en-US" sz="6600" dirty="0">
                <a:ln w="12700">
                  <a:solidFill>
                    <a:schemeClr val="bg1"/>
                  </a:solidFill>
                </a:ln>
                <a:latin typeface="HGP創英角ｺﾞｼｯｸUB" panose="020B0900000000000000" pitchFamily="50" charset="-128"/>
                <a:ea typeface="HGP創英角ｺﾞｼｯｸUB" panose="020B0900000000000000" pitchFamily="50" charset="-128"/>
              </a:rPr>
              <a:t>プログラミング</a:t>
            </a:r>
            <a:endParaRPr lang="en-US" altLang="ja-JP" sz="6600" dirty="0">
              <a:ln w="12700">
                <a:solidFill>
                  <a:schemeClr val="bg1"/>
                </a:solidFill>
              </a:ln>
              <a:latin typeface="HGP創英角ｺﾞｼｯｸUB" panose="020B0900000000000000" pitchFamily="50" charset="-128"/>
              <a:ea typeface="HGP創英角ｺﾞｼｯｸUB" panose="020B0900000000000000" pitchFamily="50" charset="-128"/>
            </a:endParaRPr>
          </a:p>
          <a:p>
            <a:r>
              <a:rPr lang="ja-JP" altLang="en-US" sz="6000" dirty="0">
                <a:latin typeface="HGP創英角ｺﾞｼｯｸUB" panose="020B0900000000000000" pitchFamily="50" charset="-128"/>
                <a:ea typeface="HGP創英角ｺﾞｼｯｸUB" panose="020B0900000000000000" pitchFamily="50" charset="-128"/>
              </a:rPr>
              <a:t>体験</a:t>
            </a:r>
            <a:endParaRPr lang="en-US" altLang="ja-JP" sz="5400" dirty="0">
              <a:latin typeface="HGP創英角ｺﾞｼｯｸUB" panose="020B0900000000000000" pitchFamily="50" charset="-128"/>
              <a:ea typeface="HGP創英角ｺﾞｼｯｸUB" panose="020B0900000000000000" pitchFamily="50" charset="-128"/>
            </a:endParaRPr>
          </a:p>
        </p:txBody>
      </p:sp>
      <p:sp>
        <p:nvSpPr>
          <p:cNvPr id="9" name="テキスト ボックス 8"/>
          <p:cNvSpPr txBox="1"/>
          <p:nvPr/>
        </p:nvSpPr>
        <p:spPr>
          <a:xfrm rot="2178134">
            <a:off x="3827226" y="394985"/>
            <a:ext cx="4539138" cy="369332"/>
          </a:xfrm>
          <a:prstGeom prst="rect">
            <a:avLst/>
          </a:prstGeom>
          <a:solidFill>
            <a:schemeClr val="bg1"/>
          </a:solidFill>
          <a:ln w="12700">
            <a:solidFill>
              <a:schemeClr val="bg1">
                <a:lumMod val="50000"/>
              </a:schemeClr>
            </a:solidFill>
          </a:ln>
          <a:effectLst/>
        </p:spPr>
        <p:txBody>
          <a:bodyPr wrap="square" rtlCol="0">
            <a:spAutoFit/>
          </a:bodyPr>
          <a:lstStyle/>
          <a:p>
            <a:pPr algn="ctr"/>
            <a:r>
              <a:rPr lang="ja-JP" altLang="en-US" sz="900" b="1" dirty="0"/>
              <a:t>コンピュータをもっていなくても、</a:t>
            </a:r>
            <a:endParaRPr lang="en-US" altLang="ja-JP" sz="900" b="1" dirty="0"/>
          </a:p>
          <a:p>
            <a:pPr algn="ctr"/>
            <a:r>
              <a:rPr lang="ja-JP" altLang="en-US" sz="900" b="1" dirty="0"/>
              <a:t>キーボードが苦手でもゲームが作れる！</a:t>
            </a:r>
            <a:endParaRPr kumimoji="1" lang="ja-JP" altLang="en-US" sz="900" b="1" dirty="0"/>
          </a:p>
        </p:txBody>
      </p:sp>
      <p:sp>
        <p:nvSpPr>
          <p:cNvPr id="14" name="テキスト ボックス 13"/>
          <p:cNvSpPr txBox="1"/>
          <p:nvPr/>
        </p:nvSpPr>
        <p:spPr>
          <a:xfrm>
            <a:off x="62935" y="3644449"/>
            <a:ext cx="3605682" cy="707886"/>
          </a:xfrm>
          <a:prstGeom prst="rect">
            <a:avLst/>
          </a:prstGeom>
          <a:noFill/>
        </p:spPr>
        <p:txBody>
          <a:bodyPr wrap="square" rtlCol="0">
            <a:spAutoFit/>
          </a:bodyPr>
          <a:lstStyle/>
          <a:p>
            <a:r>
              <a:rPr lang="ja-JP" altLang="en-US" sz="2000" dirty="0">
                <a:latin typeface="HGP創英角ｺﾞｼｯｸUB" panose="020B0900000000000000" pitchFamily="50" charset="-128"/>
                <a:ea typeface="HGP創英角ｺﾞｼｯｸUB" panose="020B0900000000000000" pitchFamily="50" charset="-128"/>
              </a:rPr>
              <a:t>毎月１回程度</a:t>
            </a:r>
            <a:endParaRPr lang="en-US" altLang="ja-JP" sz="2000" dirty="0">
              <a:latin typeface="HGP創英角ｺﾞｼｯｸUB" panose="020B0900000000000000" pitchFamily="50" charset="-128"/>
              <a:ea typeface="HGP創英角ｺﾞｼｯｸUB" panose="020B0900000000000000" pitchFamily="50" charset="-128"/>
            </a:endParaRPr>
          </a:p>
          <a:p>
            <a:r>
              <a:rPr lang="ja-JP" altLang="en-US" sz="2000" dirty="0">
                <a:latin typeface="HGP創英角ｺﾞｼｯｸUB" panose="020B0900000000000000" pitchFamily="50" charset="-128"/>
                <a:ea typeface="HGP創英角ｺﾞｼｯｸUB" panose="020B0900000000000000" pitchFamily="50" charset="-128"/>
              </a:rPr>
              <a:t>松江市内の公民館等で開催</a:t>
            </a:r>
            <a:endParaRPr lang="en-US" altLang="ja-JP" sz="2000" dirty="0">
              <a:latin typeface="HGP創英角ｺﾞｼｯｸUB" panose="020B0900000000000000" pitchFamily="50" charset="-128"/>
              <a:ea typeface="HGP創英角ｺﾞｼｯｸUB" panose="020B0900000000000000" pitchFamily="50" charset="-128"/>
            </a:endParaRPr>
          </a:p>
        </p:txBody>
      </p:sp>
      <p:grpSp>
        <p:nvGrpSpPr>
          <p:cNvPr id="2" name="グループ化 1"/>
          <p:cNvGrpSpPr/>
          <p:nvPr/>
        </p:nvGrpSpPr>
        <p:grpSpPr>
          <a:xfrm>
            <a:off x="-3962" y="4263295"/>
            <a:ext cx="3441224" cy="456824"/>
            <a:chOff x="62140" y="4486906"/>
            <a:chExt cx="3441224" cy="456824"/>
          </a:xfrm>
        </p:grpSpPr>
        <p:sp>
          <p:nvSpPr>
            <p:cNvPr id="16" name="テキスト ボックス 15"/>
            <p:cNvSpPr txBox="1"/>
            <p:nvPr/>
          </p:nvSpPr>
          <p:spPr>
            <a:xfrm>
              <a:off x="62140" y="4486906"/>
              <a:ext cx="797176" cy="446276"/>
            </a:xfrm>
            <a:prstGeom prst="rect">
              <a:avLst/>
            </a:prstGeom>
            <a:noFill/>
          </p:spPr>
          <p:txBody>
            <a:bodyPr wrap="square" rtlCol="0">
              <a:spAutoFit/>
            </a:bodyPr>
            <a:lstStyle/>
            <a:p>
              <a:pPr algn="ctr"/>
              <a:r>
                <a:rPr lang="ja-JP" altLang="en-US" sz="700" dirty="0">
                  <a:latin typeface="HGP創英角ｺﾞｼｯｸUB" panose="020B0900000000000000" pitchFamily="50" charset="-128"/>
                  <a:ea typeface="HGP創英角ｺﾞｼｯｸUB" panose="020B0900000000000000" pitchFamily="50" charset="-128"/>
                </a:rPr>
                <a:t>お申込みは</a:t>
              </a:r>
              <a:endParaRPr lang="en-US" altLang="ja-JP" sz="700" dirty="0">
                <a:latin typeface="HGP創英角ｺﾞｼｯｸUB" panose="020B0900000000000000" pitchFamily="50" charset="-128"/>
                <a:ea typeface="HGP創英角ｺﾞｼｯｸUB" panose="020B0900000000000000" pitchFamily="50" charset="-128"/>
              </a:endParaRPr>
            </a:p>
            <a:p>
              <a:pPr algn="ctr"/>
              <a:r>
                <a:rPr lang="ja-JP" altLang="en-US" sz="1600" dirty="0">
                  <a:latin typeface="HGP創英角ｺﾞｼｯｸUB" panose="020B0900000000000000" pitchFamily="50" charset="-128"/>
                  <a:ea typeface="HGP創英角ｺﾞｼｯｸUB" panose="020B0900000000000000" pitchFamily="50" charset="-128"/>
                </a:rPr>
                <a:t>ＴＥＬ</a:t>
              </a:r>
              <a:endParaRPr lang="en-US" altLang="ja-JP" sz="2400" dirty="0">
                <a:latin typeface="HGP創英角ｺﾞｼｯｸUB" panose="020B0900000000000000" pitchFamily="50" charset="-128"/>
                <a:ea typeface="HGP創英角ｺﾞｼｯｸUB" panose="020B0900000000000000" pitchFamily="50" charset="-128"/>
              </a:endParaRPr>
            </a:p>
          </p:txBody>
        </p:sp>
        <p:sp>
          <p:nvSpPr>
            <p:cNvPr id="17" name="テキスト ボックス 16"/>
            <p:cNvSpPr txBox="1"/>
            <p:nvPr/>
          </p:nvSpPr>
          <p:spPr>
            <a:xfrm>
              <a:off x="636403" y="4512843"/>
              <a:ext cx="2866961" cy="430887"/>
            </a:xfrm>
            <a:prstGeom prst="rect">
              <a:avLst/>
            </a:prstGeom>
            <a:noFill/>
          </p:spPr>
          <p:txBody>
            <a:bodyPr wrap="square" rtlCol="0">
              <a:spAutoFit/>
            </a:bodyPr>
            <a:lstStyle/>
            <a:p>
              <a:r>
                <a:rPr lang="ja-JP" altLang="en-US" sz="2200" b="1" dirty="0">
                  <a:latin typeface="HGP創英角ｺﾞｼｯｸUB" panose="020B0900000000000000" pitchFamily="50" charset="-128"/>
                  <a:ea typeface="HGP創英角ｺﾞｼｯｸUB" panose="020B0900000000000000" pitchFamily="50" charset="-128"/>
                </a:rPr>
                <a:t>０９０</a:t>
              </a:r>
              <a:r>
                <a:rPr lang="en-US" altLang="ja-JP" sz="2200" b="1" dirty="0">
                  <a:latin typeface="HGP創英角ｺﾞｼｯｸUB" panose="020B0900000000000000" pitchFamily="50" charset="-128"/>
                  <a:ea typeface="HGP創英角ｺﾞｼｯｸUB" panose="020B0900000000000000" pitchFamily="50" charset="-128"/>
                </a:rPr>
                <a:t>-</a:t>
              </a:r>
              <a:r>
                <a:rPr lang="ja-JP" altLang="en-US" sz="2200" b="1" dirty="0">
                  <a:latin typeface="HGP創英角ｺﾞｼｯｸUB" panose="020B0900000000000000" pitchFamily="50" charset="-128"/>
                  <a:ea typeface="HGP創英角ｺﾞｼｯｸUB" panose="020B0900000000000000" pitchFamily="50" charset="-128"/>
                </a:rPr>
                <a:t>７５９３</a:t>
              </a:r>
              <a:r>
                <a:rPr lang="en-US" altLang="ja-JP" sz="2200" b="1" dirty="0">
                  <a:latin typeface="HGP創英角ｺﾞｼｯｸUB" panose="020B0900000000000000" pitchFamily="50" charset="-128"/>
                  <a:ea typeface="HGP創英角ｺﾞｼｯｸUB" panose="020B0900000000000000" pitchFamily="50" charset="-128"/>
                </a:rPr>
                <a:t>-</a:t>
              </a:r>
              <a:r>
                <a:rPr lang="ja-JP" altLang="en-US" sz="2200" b="1" dirty="0">
                  <a:latin typeface="HGP創英角ｺﾞｼｯｸUB" panose="020B0900000000000000" pitchFamily="50" charset="-128"/>
                  <a:ea typeface="HGP創英角ｺﾞｼｯｸUB" panose="020B0900000000000000" pitchFamily="50" charset="-128"/>
                </a:rPr>
                <a:t>４３２５</a:t>
              </a:r>
              <a:endParaRPr lang="en-US" altLang="ja-JP" sz="2200" b="1" dirty="0">
                <a:latin typeface="HGP創英角ｺﾞｼｯｸUB" panose="020B0900000000000000" pitchFamily="50" charset="-128"/>
                <a:ea typeface="HGP創英角ｺﾞｼｯｸUB" panose="020B0900000000000000" pitchFamily="50" charset="-128"/>
              </a:endParaRPr>
            </a:p>
          </p:txBody>
        </p:sp>
      </p:grpSp>
      <p:cxnSp>
        <p:nvCxnSpPr>
          <p:cNvPr id="19" name="直線コネクタ 18"/>
          <p:cNvCxnSpPr/>
          <p:nvPr/>
        </p:nvCxnSpPr>
        <p:spPr>
          <a:xfrm>
            <a:off x="2340441" y="6628119"/>
            <a:ext cx="1580" cy="2340118"/>
          </a:xfrm>
          <a:prstGeom prst="line">
            <a:avLst/>
          </a:prstGeom>
          <a:ln w="9525">
            <a:prstDash val="sysDash"/>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3520673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25421</TotalTime>
  <Words>391</Words>
  <Application>Microsoft Office PowerPoint</Application>
  <PresentationFormat>A4 210 x 297 mm</PresentationFormat>
  <Paragraphs>57</Paragraphs>
  <Slides>1</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vt:i4>
      </vt:variant>
    </vt:vector>
  </HeadingPairs>
  <TitlesOfParts>
    <vt:vector size="9" baseType="lpstr">
      <vt:lpstr>Arial Unicode MS</vt:lpstr>
      <vt:lpstr>HGP創英角ｺﾞｼｯｸUB</vt:lpstr>
      <vt:lpstr>ＭＳ Ｐゴシック</vt:lpstr>
      <vt:lpstr>Arial</vt:lpstr>
      <vt:lpstr>Arial Black</vt:lpstr>
      <vt:lpstr>Calibri</vt:lpstr>
      <vt:lpstr>Calibri Light</vt:lpstr>
      <vt:lpstr>Office テーマ</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kouji takao</dc:creator>
  <cp:lastModifiedBy>kouji</cp:lastModifiedBy>
  <cp:revision>150</cp:revision>
  <cp:lastPrinted>2016-07-06T01:00:20Z</cp:lastPrinted>
  <dcterms:created xsi:type="dcterms:W3CDTF">2014-05-01T16:31:03Z</dcterms:created>
  <dcterms:modified xsi:type="dcterms:W3CDTF">2016-12-19T07:43:28Z</dcterms:modified>
</cp:coreProperties>
</file>