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9456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7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81" userDrawn="1">
          <p15:clr>
            <a:srgbClr val="A4A3A4"/>
          </p15:clr>
        </p15:guide>
        <p15:guide id="4" orient="horz" pos="6114" userDrawn="1">
          <p15:clr>
            <a:srgbClr val="A4A3A4"/>
          </p15:clr>
        </p15:guide>
        <p15:guide id="5" pos="96" userDrawn="1">
          <p15:clr>
            <a:srgbClr val="A4A3A4"/>
          </p15:clr>
        </p15:guide>
        <p15:guide id="6" pos="4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40" d="100"/>
          <a:sy n="140" d="100"/>
        </p:scale>
        <p:origin x="708" y="-3096"/>
      </p:cViewPr>
      <p:guideLst>
        <p:guide orient="horz" pos="3097"/>
        <p:guide pos="2160"/>
        <p:guide orient="horz" pos="81"/>
        <p:guide orient="horz" pos="6114"/>
        <p:guide pos="96"/>
        <p:guide pos="42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6010" tIns="48005" rIns="96010" bIns="48005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9012"/>
          </a:xfrm>
          <a:prstGeom prst="rect">
            <a:avLst/>
          </a:prstGeom>
        </p:spPr>
        <p:txBody>
          <a:bodyPr vert="horz" lIns="96010" tIns="48005" rIns="96010" bIns="48005" rtlCol="0"/>
          <a:lstStyle>
            <a:lvl1pPr algn="r">
              <a:defRPr sz="1300"/>
            </a:lvl1pPr>
          </a:lstStyle>
          <a:p>
            <a:fld id="{32BA1352-CCC7-405F-A568-BC9251745E2C}" type="datetimeFigureOut">
              <a:rPr kumimoji="1" lang="ja-JP" altLang="en-US" smtClean="0"/>
              <a:t>2015/1/31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68538" y="1243013"/>
            <a:ext cx="23209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10" tIns="48005" rIns="96010" bIns="4800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786363"/>
            <a:ext cx="5486400" cy="3916115"/>
          </a:xfrm>
          <a:prstGeom prst="rect">
            <a:avLst/>
          </a:prstGeom>
        </p:spPr>
        <p:txBody>
          <a:bodyPr vert="horz" lIns="96010" tIns="48005" rIns="96010" bIns="48005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6680"/>
            <a:ext cx="2971800" cy="499011"/>
          </a:xfrm>
          <a:prstGeom prst="rect">
            <a:avLst/>
          </a:prstGeom>
        </p:spPr>
        <p:txBody>
          <a:bodyPr vert="horz" lIns="96010" tIns="48005" rIns="96010" bIns="48005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4" y="9446680"/>
            <a:ext cx="2971800" cy="499011"/>
          </a:xfrm>
          <a:prstGeom prst="rect">
            <a:avLst/>
          </a:prstGeom>
        </p:spPr>
        <p:txBody>
          <a:bodyPr vert="horz" lIns="96010" tIns="48005" rIns="96010" bIns="48005" rtlCol="0" anchor="b"/>
          <a:lstStyle>
            <a:lvl1pPr algn="r">
              <a:defRPr sz="1300"/>
            </a:lvl1pPr>
          </a:lstStyle>
          <a:p>
            <a:fld id="{EC9187D5-3089-43D2-BD49-6AA75DAD9A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450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187D5-3089-43D2-BD49-6AA75DAD9A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40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06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75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21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45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64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15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2015/1/31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23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2015/1/31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52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2015/1/31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83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1C313-D28F-479C-BE36-E939B0230FB3}" type="datetimeFigureOut">
              <a:rPr kumimoji="1" lang="ja-JP" altLang="en-US" smtClean="0"/>
              <a:t>2015/1/31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25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1C313-D28F-479C-BE36-E939B0230FB3}" type="datetimeFigureOut">
              <a:rPr kumimoji="1" lang="ja-JP" altLang="en-US" smtClean="0"/>
              <a:t>2015/1/31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2D51-8436-4D2B-9287-44762B9F4C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50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01" y="1589459"/>
            <a:ext cx="4627463" cy="453789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3" y="1911333"/>
            <a:ext cx="2235580" cy="197734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23" y="3450168"/>
            <a:ext cx="1604742" cy="160474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52400" y="379560"/>
            <a:ext cx="655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一日</a:t>
            </a:r>
            <a:r>
              <a:rPr lang="en-US" altLang="ja-JP" sz="4000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  <a:ea typeface="Arial Unicode MS" panose="020B0604020202020204" pitchFamily="50" charset="-128"/>
                <a:cs typeface="Arial Unicode MS" panose="020B0604020202020204" pitchFamily="50" charset="-128"/>
              </a:rPr>
              <a:t>Ruby</a:t>
            </a:r>
            <a:r>
              <a:rPr lang="ja-JP" altLang="en-US" sz="4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プログラミング体験</a:t>
            </a:r>
            <a:endParaRPr lang="en-US" altLang="ja-JP" sz="3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4000" dirty="0" smtClean="0">
                <a:latin typeface="Arial Black" panose="020B0A04020102020204" pitchFamily="34" charset="0"/>
                <a:ea typeface="HGP創英角ｺﾞｼｯｸUB" panose="020B0900000000000000" pitchFamily="50" charset="-128"/>
              </a:rPr>
              <a:t>in</a:t>
            </a:r>
            <a:r>
              <a:rPr lang="en-US" altLang="ja-JP" sz="4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r>
              <a:rPr lang="ja-JP" altLang="en-US" sz="4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松江</a:t>
            </a:r>
            <a:endParaRPr lang="en-US" altLang="ja-JP" sz="1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2400" y="121147"/>
            <a:ext cx="655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コンピュータをもっていなくても、キーボードが苦手でも、ゲームが作れる！</a:t>
            </a:r>
            <a:endParaRPr kumimoji="1" lang="ja-JP" altLang="en-US" sz="1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66700" y="8973758"/>
            <a:ext cx="6337300" cy="4308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お申し込みはインターネット（</a:t>
            </a:r>
            <a:r>
              <a:rPr kumimoji="1" lang="en-US" altLang="ja-JP" sz="1100" dirty="0" smtClean="0"/>
              <a:t>http://</a:t>
            </a:r>
            <a:r>
              <a:rPr kumimoji="1" lang="en-US" altLang="ja-JP" sz="1100" dirty="0" err="1" smtClean="0"/>
              <a:t>smalruby.jp</a:t>
            </a:r>
            <a:r>
              <a:rPr kumimoji="1" lang="ja-JP" altLang="en-US" sz="1100" dirty="0" smtClean="0"/>
              <a:t>）、また</a:t>
            </a:r>
            <a:r>
              <a:rPr lang="ja-JP" altLang="en-US" sz="1100" dirty="0"/>
              <a:t>は電話（</a:t>
            </a:r>
            <a:r>
              <a:rPr lang="en-US" altLang="ja-JP" sz="1100" dirty="0"/>
              <a:t>090-7593-4325 </a:t>
            </a:r>
            <a:r>
              <a:rPr lang="ja-JP" altLang="en-US" sz="1100" dirty="0"/>
              <a:t>高尾</a:t>
            </a:r>
            <a:r>
              <a:rPr lang="ja-JP" altLang="en-US" sz="1100" dirty="0" smtClean="0"/>
              <a:t>）で</a:t>
            </a:r>
            <a:r>
              <a:rPr kumimoji="1" lang="ja-JP" altLang="en-US" sz="1100" dirty="0" smtClean="0"/>
              <a:t>お願いします。</a:t>
            </a:r>
            <a:r>
              <a:rPr kumimoji="1" lang="en-US" altLang="ja-JP" sz="1100" dirty="0" smtClean="0"/>
              <a:t> </a:t>
            </a:r>
          </a:p>
          <a:p>
            <a:r>
              <a:rPr lang="ja-JP" altLang="en-US" sz="1100" dirty="0" smtClean="0"/>
              <a:t>お問い合わせはメール（</a:t>
            </a:r>
            <a:r>
              <a:rPr lang="en-US" altLang="ja-JP" sz="1100" dirty="0" err="1" smtClean="0"/>
              <a:t>takaokouji@ezweb.ne.jp</a:t>
            </a:r>
            <a:r>
              <a:rPr lang="ja-JP" altLang="en-US" sz="1100" dirty="0" smtClean="0"/>
              <a:t>）、または</a:t>
            </a:r>
            <a:r>
              <a:rPr kumimoji="1" lang="ja-JP" altLang="en-US" sz="1100" dirty="0" smtClean="0"/>
              <a:t>電話（上記）でお願いします。</a:t>
            </a:r>
            <a:endParaRPr kumimoji="1" lang="en-US" altLang="ja-JP" sz="11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5099" y="4812248"/>
            <a:ext cx="6337300" cy="1292662"/>
          </a:xfrm>
          <a:prstGeom prst="rect">
            <a:avLst/>
          </a:prstGeom>
          <a:noFill/>
        </p:spPr>
        <p:txBody>
          <a:bodyPr wrap="square" spcCol="0" rtlCol="0">
            <a:spAutoFit/>
          </a:bodyPr>
          <a:lstStyle/>
          <a:p>
            <a:pPr defTabSz="657225">
              <a:lnSpc>
                <a:spcPct val="150000"/>
              </a:lnSpc>
            </a:pPr>
            <a:r>
              <a:rPr lang="ja-JP" altLang="en-US" sz="1200" b="1" dirty="0" smtClean="0"/>
              <a:t>２</a:t>
            </a:r>
            <a:r>
              <a:rPr lang="ja-JP" altLang="en-US" sz="1200" b="1" dirty="0" smtClean="0"/>
              <a:t>月１５日</a:t>
            </a:r>
            <a:r>
              <a:rPr lang="ja-JP" altLang="en-US" sz="1200" b="1" dirty="0"/>
              <a:t>　１４：００～</a:t>
            </a:r>
            <a:r>
              <a:rPr lang="ja-JP" altLang="en-US" sz="1200" b="1" dirty="0" smtClean="0"/>
              <a:t>１６：００</a:t>
            </a:r>
            <a:r>
              <a:rPr lang="en-US" altLang="ja-JP" sz="1200" b="1" dirty="0" smtClean="0"/>
              <a:t>	</a:t>
            </a:r>
            <a:r>
              <a:rPr lang="ja-JP" altLang="en-US" sz="600" dirty="0" smtClean="0"/>
              <a:t>（</a:t>
            </a:r>
            <a:r>
              <a:rPr lang="ja-JP" altLang="en-US" sz="600" dirty="0"/>
              <a:t>開場　１３：３０～）</a:t>
            </a:r>
            <a:endParaRPr lang="en-US" altLang="ja-JP" sz="1050" dirty="0" smtClean="0"/>
          </a:p>
          <a:p>
            <a:pPr defTabSz="657225">
              <a:lnSpc>
                <a:spcPct val="150000"/>
              </a:lnSpc>
            </a:pPr>
            <a:r>
              <a:rPr lang="ja-JP" altLang="en-US" sz="1200" b="1" dirty="0" smtClean="0"/>
              <a:t>島根県松江市　美保関公民館</a:t>
            </a:r>
            <a:r>
              <a:rPr lang="en-US" altLang="ja-JP" sz="1200" b="1" dirty="0" smtClean="0"/>
              <a:t>	</a:t>
            </a:r>
            <a:r>
              <a:rPr lang="ja-JP" altLang="en-US" sz="5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</a:t>
            </a:r>
            <a:r>
              <a:rPr lang="zh-TW" altLang="en-US" sz="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島根県</a:t>
            </a:r>
            <a:r>
              <a:rPr lang="zh-TW" altLang="en-US" sz="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松江市美保関町下宇部尾</a:t>
            </a:r>
            <a:r>
              <a:rPr lang="en-US" altLang="zh-TW" sz="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556-1</a:t>
            </a:r>
            <a:r>
              <a:rPr lang="ja-JP" altLang="en-US" sz="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  <a:endParaRPr lang="ja-JP" altLang="en-US" sz="1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defTabSz="657225">
              <a:lnSpc>
                <a:spcPct val="150000"/>
              </a:lnSpc>
            </a:pPr>
            <a:r>
              <a:rPr lang="ja-JP" altLang="en-US" sz="1200" b="1" dirty="0" smtClean="0"/>
              <a:t>先着５家族／１</a:t>
            </a:r>
            <a:r>
              <a:rPr lang="ja-JP" altLang="en-US" sz="1200" b="1" dirty="0" smtClean="0"/>
              <a:t>家族</a:t>
            </a:r>
            <a:r>
              <a:rPr lang="ja-JP" altLang="en-US" sz="1200" b="1" dirty="0" smtClean="0"/>
              <a:t>２，０００円</a:t>
            </a:r>
            <a:r>
              <a:rPr lang="en-US" altLang="ja-JP" sz="1200" b="1" dirty="0" smtClean="0"/>
              <a:t>	</a:t>
            </a:r>
            <a:r>
              <a:rPr lang="ja-JP" altLang="en-US" sz="600" dirty="0" smtClean="0"/>
              <a:t>（実費相当）</a:t>
            </a:r>
            <a:endParaRPr lang="en-US" altLang="ja-JP" sz="1200" dirty="0" smtClean="0"/>
          </a:p>
          <a:p>
            <a:pPr>
              <a:lnSpc>
                <a:spcPct val="150000"/>
              </a:lnSpc>
            </a:pPr>
            <a:r>
              <a:rPr lang="ja-JP" altLang="en-US" sz="800" dirty="0" smtClean="0"/>
              <a:t>小学校</a:t>
            </a:r>
            <a:r>
              <a:rPr lang="ja-JP" altLang="en-US" sz="800" dirty="0" smtClean="0"/>
              <a:t>３年生～６年生</a:t>
            </a:r>
            <a:r>
              <a:rPr lang="ja-JP" altLang="en-US" sz="800" dirty="0"/>
              <a:t>までのお子さんを含む</a:t>
            </a:r>
            <a:r>
              <a:rPr lang="ja-JP" altLang="en-US" sz="800" dirty="0" smtClean="0"/>
              <a:t>ご家族</a:t>
            </a:r>
            <a:r>
              <a:rPr lang="en-US" altLang="ja-JP" sz="800" dirty="0"/>
              <a:t/>
            </a:r>
            <a:br>
              <a:rPr lang="en-US" altLang="ja-JP" sz="800" dirty="0"/>
            </a:br>
            <a:r>
              <a:rPr lang="ja-JP" altLang="en-US" sz="800" dirty="0" smtClean="0"/>
              <a:t>お子さんだけでなく必ず保護者の方もご参加ください</a:t>
            </a:r>
            <a:endParaRPr lang="en-US" altLang="ja-JP" sz="800" dirty="0" smtClean="0"/>
          </a:p>
        </p:txBody>
      </p:sp>
      <p:sp>
        <p:nvSpPr>
          <p:cNvPr id="2" name="円形吹き出し 1"/>
          <p:cNvSpPr/>
          <p:nvPr/>
        </p:nvSpPr>
        <p:spPr>
          <a:xfrm>
            <a:off x="1219066" y="1694665"/>
            <a:ext cx="1221533" cy="658558"/>
          </a:xfrm>
          <a:prstGeom prst="wedgeEllipseCallout">
            <a:avLst>
              <a:gd name="adj1" fmla="val -42314"/>
              <a:gd name="adj2" fmla="val 645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000" dirty="0" smtClean="0"/>
              <a:t>マウスを使って</a:t>
            </a:r>
            <a:r>
              <a:rPr kumimoji="1" lang="ja-JP" altLang="en-US" sz="1000" dirty="0" smtClean="0"/>
              <a:t>、</a:t>
            </a:r>
            <a:endParaRPr kumimoji="1" lang="en-US" altLang="ja-JP" sz="1000" dirty="0" smtClean="0"/>
          </a:p>
          <a:p>
            <a:pPr algn="ctr"/>
            <a:r>
              <a:rPr kumimoji="1" lang="ja-JP" altLang="en-US" sz="1000" dirty="0" smtClean="0"/>
              <a:t>ブロック</a:t>
            </a:r>
            <a:r>
              <a:rPr kumimoji="1" lang="ja-JP" altLang="en-US" sz="1000" dirty="0" smtClean="0"/>
              <a:t>を組み合わせるだけ！</a:t>
            </a:r>
            <a:endParaRPr kumimoji="1" lang="ja-JP" altLang="en-US" sz="1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73" y="1007458"/>
            <a:ext cx="1146780" cy="534591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565247" y="1475302"/>
            <a:ext cx="110948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イメージキャラクター</a:t>
            </a:r>
            <a:endParaRPr kumimoji="1" lang="en-US" altLang="ja-JP" sz="600" dirty="0" smtClean="0"/>
          </a:p>
          <a:p>
            <a:pPr algn="ctr"/>
            <a:r>
              <a:rPr kumimoji="1" lang="ja-JP" altLang="en-US" sz="900" dirty="0" smtClean="0"/>
              <a:t>はっち</a:t>
            </a:r>
            <a:endParaRPr kumimoji="1" lang="ja-JP" altLang="en-US" sz="9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2400" y="9452054"/>
            <a:ext cx="655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400" dirty="0" smtClean="0"/>
              <a:t>後援：松江市教育委員会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46653" y="1130956"/>
            <a:ext cx="296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 毎月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第３日曜日「しまね家庭の日」に</a:t>
            </a:r>
            <a:r>
              <a:rPr lang="en-US" altLang="ja-JP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/>
            </a:r>
            <a:br>
              <a:rPr lang="en-US" altLang="ja-JP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</a:b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　　　　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親子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</a:t>
            </a:r>
            <a:r>
              <a:rPr lang="en-US" altLang="ja-JP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Ruby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を体験して</a:t>
            </a:r>
            <a:r>
              <a:rPr lang="ja-JP" altLang="en-US" sz="1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みよう ～</a:t>
            </a:r>
            <a:endParaRPr kumimoji="1" lang="ja-JP" altLang="en-US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雲形吹き出し 11"/>
          <p:cNvSpPr/>
          <p:nvPr/>
        </p:nvSpPr>
        <p:spPr>
          <a:xfrm>
            <a:off x="336423" y="4296190"/>
            <a:ext cx="749300" cy="542851"/>
          </a:xfrm>
          <a:prstGeom prst="cloudCallout">
            <a:avLst>
              <a:gd name="adj1" fmla="val 66549"/>
              <a:gd name="adj2" fmla="val -1444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ブーン</a:t>
            </a:r>
            <a:endParaRPr kumimoji="1" lang="ja-JP" altLang="en-US" sz="1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>
          <a:xfrm>
            <a:off x="152400" y="6104911"/>
            <a:ext cx="6553200" cy="2868848"/>
          </a:xfrm>
          <a:prstGeom prst="rect">
            <a:avLst/>
          </a:prstGeom>
        </p:spPr>
        <p:txBody>
          <a:bodyPr numCol="3" spcCol="18000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800" dirty="0">
                <a:latin typeface="+mj-ea"/>
                <a:ea typeface="+mj-ea"/>
              </a:rPr>
              <a:t>📌</a:t>
            </a:r>
            <a:r>
              <a:rPr lang="ja-JP" altLang="en-US" sz="800" b="1" dirty="0" smtClean="0">
                <a:latin typeface="+mj-ea"/>
                <a:ea typeface="+mj-ea"/>
              </a:rPr>
              <a:t>話題の</a:t>
            </a:r>
            <a:r>
              <a:rPr lang="en-US" altLang="ja-JP" sz="800" b="1" dirty="0" smtClean="0">
                <a:latin typeface="+mj-ea"/>
                <a:ea typeface="+mj-ea"/>
              </a:rPr>
              <a:t>Ruby</a:t>
            </a:r>
            <a:r>
              <a:rPr lang="ja-JP" altLang="en-US" sz="800" b="1" dirty="0" smtClean="0">
                <a:latin typeface="+mj-ea"/>
                <a:ea typeface="+mj-ea"/>
              </a:rPr>
              <a:t>を親子で体験してみませんか？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700" dirty="0" smtClean="0"/>
              <a:t>松江市周辺にお住まいの方であれば「</a:t>
            </a:r>
            <a:r>
              <a:rPr lang="en-US" altLang="ja-JP" sz="700" dirty="0" smtClean="0"/>
              <a:t>Ruby</a:t>
            </a:r>
            <a:r>
              <a:rPr lang="ja-JP" altLang="en-US" sz="700" dirty="0" smtClean="0"/>
              <a:t>」という言葉を聞いたことがある方は多いのではないでしょうか。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700" dirty="0" smtClean="0"/>
              <a:t>みなさんの</a:t>
            </a:r>
            <a:r>
              <a:rPr lang="en-US" altLang="ja-JP" sz="700" dirty="0" smtClean="0"/>
              <a:t>Ruby</a:t>
            </a:r>
            <a:r>
              <a:rPr lang="ja-JP" altLang="en-US" sz="700" dirty="0" smtClean="0"/>
              <a:t>のイメージは、</a:t>
            </a:r>
            <a:r>
              <a:rPr lang="en-US" altLang="ja-JP" sz="700" dirty="0" smtClean="0"/>
              <a:t/>
            </a:r>
            <a:br>
              <a:rPr lang="en-US" altLang="ja-JP" sz="700" dirty="0" smtClean="0"/>
            </a:br>
            <a:r>
              <a:rPr lang="ja-JP" altLang="en-US" sz="700" dirty="0" smtClean="0"/>
              <a:t>　・宝石の</a:t>
            </a:r>
            <a:r>
              <a:rPr lang="en-US" altLang="ja-JP" sz="700" dirty="0" smtClean="0"/>
              <a:t>Ruby</a:t>
            </a:r>
            <a:r>
              <a:rPr lang="ja-JP" altLang="en-US" sz="700" dirty="0" smtClean="0"/>
              <a:t>とは違う</a:t>
            </a:r>
            <a:r>
              <a:rPr lang="en-US" altLang="ja-JP" sz="700" dirty="0" smtClean="0"/>
              <a:t/>
            </a:r>
            <a:br>
              <a:rPr lang="en-US" altLang="ja-JP" sz="700" dirty="0" smtClean="0"/>
            </a:br>
            <a:r>
              <a:rPr lang="ja-JP" altLang="en-US" sz="700" dirty="0" smtClean="0"/>
              <a:t>　・コンピュータに関係あるもの</a:t>
            </a:r>
            <a:r>
              <a:rPr lang="en-US" altLang="ja-JP" sz="700" dirty="0" smtClean="0"/>
              <a:t/>
            </a:r>
            <a:br>
              <a:rPr lang="en-US" altLang="ja-JP" sz="700" dirty="0" smtClean="0"/>
            </a:br>
            <a:r>
              <a:rPr lang="ja-JP" altLang="en-US" sz="700" dirty="0" smtClean="0"/>
              <a:t>　・松江市に在住のまつもとさんが作ったらしい</a:t>
            </a:r>
            <a:r>
              <a:rPr lang="en-US" altLang="ja-JP" sz="700" dirty="0" smtClean="0"/>
              <a:t/>
            </a:r>
            <a:br>
              <a:rPr lang="en-US" altLang="ja-JP" sz="700" dirty="0" smtClean="0"/>
            </a:br>
            <a:r>
              <a:rPr lang="ja-JP" altLang="en-US" sz="700" dirty="0" smtClean="0"/>
              <a:t>といったところでしょうかね。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700" dirty="0" smtClean="0"/>
              <a:t>そんな</a:t>
            </a:r>
            <a:r>
              <a:rPr lang="en-US" altLang="ja-JP" sz="700" dirty="0" smtClean="0"/>
              <a:t>Ruby</a:t>
            </a:r>
            <a:r>
              <a:rPr lang="ja-JP" altLang="en-US" sz="700" dirty="0" smtClean="0"/>
              <a:t>を親子で体験して、感じて、本当の意味で</a:t>
            </a:r>
            <a:r>
              <a:rPr lang="en-US" altLang="ja-JP" sz="700" dirty="0" smtClean="0"/>
              <a:t>Ruby</a:t>
            </a:r>
            <a:r>
              <a:rPr lang="ja-JP" altLang="en-US" sz="700" dirty="0" smtClean="0"/>
              <a:t>を理解してみませんか？</a:t>
            </a: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6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800" dirty="0">
                <a:latin typeface="+mj-ea"/>
              </a:rPr>
              <a:t>📌</a:t>
            </a:r>
            <a:r>
              <a:rPr lang="ja-JP" altLang="en-US" sz="800" b="1" dirty="0" smtClean="0"/>
              <a:t>内容</a:t>
            </a:r>
            <a:endParaRPr lang="ja-JP" altLang="en-US" sz="600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700" dirty="0" smtClean="0"/>
              <a:t>このイベントでは、こちらで用意したコンピュータを使って、「</a:t>
            </a:r>
            <a:r>
              <a:rPr lang="en-US" altLang="ja-JP" sz="700" dirty="0" smtClean="0"/>
              <a:t>Ruby</a:t>
            </a:r>
            <a:r>
              <a:rPr lang="ja-JP" altLang="en-US" sz="700" dirty="0" smtClean="0"/>
              <a:t>」を操作してコンピュータのソフトウェアを作ること（プログラミング）を体験してもらいます。お子さんだけでなく、保護者の方にもコンピュータを用意しています。</a:t>
            </a: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ja-JP" altLang="en-US" sz="700" dirty="0" smtClean="0"/>
              <a:t>初めての方や、コンピュータが苦手な方でも安心してください。マウスの操作だけで簡単なゲームを作ります。それを通じて、コンピュータのソフトウェアの作り方や、「</a:t>
            </a:r>
            <a:r>
              <a:rPr lang="en-US" altLang="ja-JP" sz="700" dirty="0" smtClean="0"/>
              <a:t>Ruby</a:t>
            </a:r>
            <a:r>
              <a:rPr lang="ja-JP" altLang="en-US" sz="700" dirty="0" smtClean="0"/>
              <a:t>」とはどういったものなのかを知っていただきます。</a:t>
            </a: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800" dirty="0">
                <a:latin typeface="+mj-ea"/>
              </a:rPr>
              <a:t>📌</a:t>
            </a:r>
            <a:r>
              <a:rPr lang="ja-JP" altLang="en-US" sz="800" b="1" dirty="0" smtClean="0">
                <a:latin typeface="+mj-ea"/>
                <a:ea typeface="+mj-ea"/>
              </a:rPr>
              <a:t>当日</a:t>
            </a:r>
            <a:r>
              <a:rPr lang="ja-JP" altLang="en-US" sz="800" b="1" dirty="0"/>
              <a:t>の流れ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・受付</a:t>
            </a: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・はじめに</a:t>
            </a: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・コンピュータの組み立て</a:t>
            </a: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・プログラムや</a:t>
            </a:r>
            <a:r>
              <a:rPr lang="en-US" altLang="ja-JP" sz="700" dirty="0"/>
              <a:t>Ruby</a:t>
            </a:r>
            <a:r>
              <a:rPr lang="ja-JP" altLang="en-US" sz="700" dirty="0"/>
              <a:t>について学ぶ</a:t>
            </a: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・プログラムの作り方を学ぶ</a:t>
            </a: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・オリジナルのゲームを作る</a:t>
            </a: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・おわりに</a:t>
            </a: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・</a:t>
            </a:r>
            <a:r>
              <a:rPr lang="ja-JP" altLang="en-US" sz="700" dirty="0" smtClean="0"/>
              <a:t>解散</a:t>
            </a: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800" dirty="0">
                <a:latin typeface="+mj-ea"/>
              </a:rPr>
              <a:t>📌</a:t>
            </a:r>
            <a:r>
              <a:rPr lang="ja-JP" altLang="en-US" sz="800" b="1" dirty="0" smtClean="0">
                <a:latin typeface="+mj-ea"/>
              </a:rPr>
              <a:t>開催予定</a:t>
            </a:r>
            <a:endParaRPr lang="en-US" altLang="ja-JP" sz="800" b="1" dirty="0" smtClean="0">
              <a:latin typeface="+mj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7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 smtClean="0"/>
              <a:t>各回</a:t>
            </a:r>
            <a:r>
              <a:rPr lang="ja-JP" altLang="en-US" sz="700" dirty="0"/>
              <a:t>はすべて同じ内容ですのでご都合がいいときにご参加ください</a:t>
            </a:r>
            <a:r>
              <a:rPr lang="ja-JP" altLang="en-US" sz="700" dirty="0" smtClean="0"/>
              <a:t>。</a:t>
            </a:r>
            <a:endParaRPr lang="en-US" altLang="ja-JP" sz="600" dirty="0" smtClean="0">
              <a:latin typeface="+mj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700" dirty="0"/>
              <a:t>過去</a:t>
            </a:r>
            <a:r>
              <a:rPr lang="ja-JP" altLang="en-US" sz="700" dirty="0" smtClean="0"/>
              <a:t>の体験イベントの様子はホームページ（</a:t>
            </a:r>
            <a:r>
              <a:rPr lang="en-US" altLang="ja-JP" sz="700" dirty="0" smtClean="0"/>
              <a:t>http://smalruby.jp</a:t>
            </a:r>
            <a:r>
              <a:rPr lang="ja-JP" altLang="en-US" sz="700" dirty="0" smtClean="0"/>
              <a:t>）からご覧いただけます。</a:t>
            </a:r>
            <a:endParaRPr lang="en-US" altLang="ja-JP" sz="700" dirty="0">
              <a:latin typeface="+mj-ea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52400" y="6104910"/>
            <a:ext cx="6553200" cy="0"/>
          </a:xfrm>
          <a:prstGeom prst="line">
            <a:avLst/>
          </a:prstGeom>
          <a:ln w="9525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14512"/>
              </p:ext>
            </p:extLst>
          </p:nvPr>
        </p:nvGraphicFramePr>
        <p:xfrm>
          <a:off x="4616951" y="6345708"/>
          <a:ext cx="2057778" cy="1386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87053"/>
                <a:gridCol w="1270725"/>
              </a:tblGrid>
              <a:tr h="1784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開　催　日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会　　　場</a:t>
                      </a:r>
                      <a:endParaRPr kumimoji="1" lang="en-US" altLang="ja-JP" sz="700" dirty="0" smtClean="0"/>
                    </a:p>
                  </a:txBody>
                  <a:tcPr/>
                </a:tc>
              </a:tr>
              <a:tr h="1509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２月１５日</a:t>
                      </a:r>
                      <a:r>
                        <a:rPr kumimoji="1" lang="ja-JP" altLang="en-US" sz="700" dirty="0" smtClean="0"/>
                        <a:t>（日）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 smtClean="0"/>
                        <a:t>松江市　</a:t>
                      </a:r>
                      <a:r>
                        <a:rPr kumimoji="1" lang="ja-JP" altLang="en-US" sz="700" dirty="0" smtClean="0"/>
                        <a:t>美保関公民館</a:t>
                      </a:r>
                      <a:endParaRPr kumimoji="1" lang="en-US" altLang="ja-JP" sz="700" dirty="0" smtClean="0"/>
                    </a:p>
                  </a:txBody>
                  <a:tcPr/>
                </a:tc>
              </a:tr>
              <a:tr h="1732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３月１５日（日）</a:t>
                      </a:r>
                      <a:endParaRPr kumimoji="1" lang="ja-JP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未定（松江市東出雲町周辺）</a:t>
                      </a:r>
                      <a:endParaRPr kumimoji="1" lang="en-US" altLang="ja-JP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32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４月１９日</a:t>
                      </a:r>
                      <a:r>
                        <a:rPr kumimoji="1" lang="ja-JP" altLang="en-US" sz="700" dirty="0" smtClean="0"/>
                        <a:t>（日）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 smtClean="0"/>
                        <a:t>未定（松江市宍道町周辺）</a:t>
                      </a:r>
                      <a:endParaRPr kumimoji="1" lang="en-US" altLang="ja-JP" sz="700" dirty="0" smtClean="0"/>
                    </a:p>
                  </a:txBody>
                  <a:tcPr/>
                </a:tc>
              </a:tr>
              <a:tr h="1732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５月１７日</a:t>
                      </a:r>
                      <a:r>
                        <a:rPr kumimoji="1" lang="ja-JP" altLang="en-US" sz="700" dirty="0" smtClean="0"/>
                        <a:t>（日）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dirty="0" smtClean="0"/>
                        <a:t>未定（松江市）</a:t>
                      </a:r>
                      <a:endParaRPr kumimoji="1" lang="en-US" altLang="ja-JP" sz="700" dirty="0" smtClean="0"/>
                    </a:p>
                  </a:txBody>
                  <a:tcPr/>
                </a:tc>
              </a:tr>
              <a:tr h="1732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６月２１日</a:t>
                      </a:r>
                      <a:r>
                        <a:rPr kumimoji="1" lang="ja-JP" altLang="en-US" sz="700" dirty="0" smtClean="0"/>
                        <a:t>（日）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dirty="0" smtClean="0"/>
                        <a:t>未定（松江市）</a:t>
                      </a:r>
                      <a:endParaRPr kumimoji="1" lang="en-US" altLang="ja-JP" sz="700" dirty="0" smtClean="0"/>
                    </a:p>
                  </a:txBody>
                  <a:tcPr/>
                </a:tc>
              </a:tr>
              <a:tr h="1509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dirty="0" smtClean="0"/>
                        <a:t>７月１９日（日）</a:t>
                      </a:r>
                      <a:endParaRPr kumimoji="1" lang="ja-JP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700" dirty="0" smtClean="0"/>
                        <a:t>未定（松江市）</a:t>
                      </a:r>
                      <a:endParaRPr kumimoji="1" lang="en-US" altLang="ja-JP" sz="7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直線コネクタ 23"/>
          <p:cNvCxnSpPr/>
          <p:nvPr/>
        </p:nvCxnSpPr>
        <p:spPr>
          <a:xfrm flipH="1">
            <a:off x="2314725" y="6189070"/>
            <a:ext cx="1218" cy="2675151"/>
          </a:xfrm>
          <a:prstGeom prst="line">
            <a:avLst/>
          </a:prstGeom>
          <a:ln w="9525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4511742" y="6189070"/>
            <a:ext cx="1218" cy="2675151"/>
          </a:xfrm>
          <a:prstGeom prst="line">
            <a:avLst/>
          </a:prstGeom>
          <a:ln w="9525"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20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1409</TotalTime>
  <Words>195</Words>
  <Application>Microsoft Office PowerPoint</Application>
  <PresentationFormat>A4 210 x 297 mm</PresentationFormat>
  <Paragraphs>63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Arial Unicode MS</vt:lpstr>
      <vt:lpstr>HGP創英角ｺﾞｼｯｸUB</vt:lpstr>
      <vt:lpstr>ＭＳ Ｐゴシック</vt:lpstr>
      <vt:lpstr>Arial</vt:lpstr>
      <vt:lpstr>Arial Black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kouji takao</dc:creator>
  <cp:lastModifiedBy>kouji takao</cp:lastModifiedBy>
  <cp:revision>86</cp:revision>
  <cp:lastPrinted>2015-01-31T05:59:17Z</cp:lastPrinted>
  <dcterms:created xsi:type="dcterms:W3CDTF">2014-05-01T16:31:03Z</dcterms:created>
  <dcterms:modified xsi:type="dcterms:W3CDTF">2015-01-31T06:03:09Z</dcterms:modified>
</cp:coreProperties>
</file>