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40" d="100"/>
          <a:sy n="140" d="100"/>
        </p:scale>
        <p:origin x="708" y="-3366"/>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5348"/>
          </a:xfrm>
          <a:prstGeom prst="rect">
            <a:avLst/>
          </a:prstGeom>
        </p:spPr>
        <p:txBody>
          <a:bodyPr vert="horz" lIns="96010" tIns="48005" rIns="96010" bIns="48005" rtlCol="0"/>
          <a:lstStyle>
            <a:lvl1pPr algn="l">
              <a:defRPr sz="1300"/>
            </a:lvl1pPr>
          </a:lstStyle>
          <a:p>
            <a:endParaRPr kumimoji="1" lang="ja-JP" altLang="en-US"/>
          </a:p>
        </p:txBody>
      </p:sp>
      <p:sp>
        <p:nvSpPr>
          <p:cNvPr id="3" name="日付プレースホルダー 2"/>
          <p:cNvSpPr>
            <a:spLocks noGrp="1"/>
          </p:cNvSpPr>
          <p:nvPr>
            <p:ph type="dt" idx="1"/>
          </p:nvPr>
        </p:nvSpPr>
        <p:spPr>
          <a:xfrm>
            <a:off x="3884614" y="0"/>
            <a:ext cx="2971800" cy="495348"/>
          </a:xfrm>
          <a:prstGeom prst="rect">
            <a:avLst/>
          </a:prstGeom>
        </p:spPr>
        <p:txBody>
          <a:bodyPr vert="horz" lIns="96010" tIns="48005" rIns="96010" bIns="48005" rtlCol="0"/>
          <a:lstStyle>
            <a:lvl1pPr algn="r">
              <a:defRPr sz="1300"/>
            </a:lvl1pPr>
          </a:lstStyle>
          <a:p>
            <a:fld id="{32BA1352-CCC7-405F-A568-BC9251745E2C}" type="datetimeFigureOut">
              <a:rPr kumimoji="1" lang="ja-JP" altLang="en-US" smtClean="0"/>
              <a:t>2015/1/31</a:t>
            </a:fld>
            <a:endParaRPr kumimoji="1" lang="ja-JP" altLang="en-US"/>
          </a:p>
        </p:txBody>
      </p:sp>
      <p:sp>
        <p:nvSpPr>
          <p:cNvPr id="4" name="スライド イメージ プレースホルダー 3"/>
          <p:cNvSpPr>
            <a:spLocks noGrp="1" noRot="1" noChangeAspect="1"/>
          </p:cNvSpPr>
          <p:nvPr>
            <p:ph type="sldImg" idx="2"/>
          </p:nvPr>
        </p:nvSpPr>
        <p:spPr>
          <a:xfrm>
            <a:off x="2274888" y="1233488"/>
            <a:ext cx="2308225" cy="3332162"/>
          </a:xfrm>
          <a:prstGeom prst="rect">
            <a:avLst/>
          </a:prstGeom>
          <a:noFill/>
          <a:ln w="12700">
            <a:solidFill>
              <a:prstClr val="black"/>
            </a:solidFill>
          </a:ln>
        </p:spPr>
        <p:txBody>
          <a:bodyPr vert="horz" lIns="96010" tIns="48005" rIns="96010" bIns="48005" rtlCol="0" anchor="ctr"/>
          <a:lstStyle/>
          <a:p>
            <a:endParaRPr lang="ja-JP" altLang="en-US"/>
          </a:p>
        </p:txBody>
      </p:sp>
      <p:sp>
        <p:nvSpPr>
          <p:cNvPr id="5" name="ノート プレースホルダー 4"/>
          <p:cNvSpPr>
            <a:spLocks noGrp="1"/>
          </p:cNvSpPr>
          <p:nvPr>
            <p:ph type="body" sz="quarter" idx="3"/>
          </p:nvPr>
        </p:nvSpPr>
        <p:spPr>
          <a:xfrm>
            <a:off x="685800" y="4751219"/>
            <a:ext cx="5486400" cy="3887361"/>
          </a:xfrm>
          <a:prstGeom prst="rect">
            <a:avLst/>
          </a:prstGeom>
        </p:spPr>
        <p:txBody>
          <a:bodyPr vert="horz" lIns="96010" tIns="48005" rIns="96010" bIns="4800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18"/>
            <a:ext cx="2971800" cy="495347"/>
          </a:xfrm>
          <a:prstGeom prst="rect">
            <a:avLst/>
          </a:prstGeom>
        </p:spPr>
        <p:txBody>
          <a:bodyPr vert="horz" lIns="96010" tIns="48005" rIns="96010" bIns="48005"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84614" y="9377318"/>
            <a:ext cx="2971800" cy="495347"/>
          </a:xfrm>
          <a:prstGeom prst="rect">
            <a:avLst/>
          </a:prstGeom>
        </p:spPr>
        <p:txBody>
          <a:bodyPr vert="horz" lIns="96010" tIns="48005" rIns="96010" bIns="48005"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2015/1/31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901" y="1589459"/>
            <a:ext cx="4627463" cy="4537899"/>
          </a:xfrm>
          <a:prstGeom prst="rect">
            <a:avLst/>
          </a:prstGeom>
        </p:spPr>
      </p:pic>
      <p:pic>
        <p:nvPicPr>
          <p:cNvPr id="3" name="図 2"/>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232833" y="1911333"/>
            <a:ext cx="2235580" cy="1977344"/>
          </a:xfrm>
          <a:prstGeom prst="rect">
            <a:avLst/>
          </a:prstGeom>
        </p:spPr>
      </p:pic>
      <p:pic>
        <p:nvPicPr>
          <p:cNvPr id="6" name="図 5"/>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1085723" y="3450168"/>
            <a:ext cx="1604742" cy="1604742"/>
          </a:xfrm>
          <a:prstGeom prst="rect">
            <a:avLst/>
          </a:prstGeom>
        </p:spPr>
      </p:pic>
      <p:sp>
        <p:nvSpPr>
          <p:cNvPr id="8" name="テキスト ボックス 7"/>
          <p:cNvSpPr txBox="1"/>
          <p:nvPr/>
        </p:nvSpPr>
        <p:spPr>
          <a:xfrm>
            <a:off x="152400" y="379560"/>
            <a:ext cx="6553200" cy="1323439"/>
          </a:xfrm>
          <a:prstGeom prst="rect">
            <a:avLst/>
          </a:prstGeom>
          <a:noFill/>
        </p:spPr>
        <p:txBody>
          <a:bodyPr wrap="square" rtlCol="0">
            <a:spAutoFit/>
          </a:bodyPr>
          <a:lstStyle/>
          <a:p>
            <a:r>
              <a:rPr lang="ja-JP" altLang="en-US" sz="4000" dirty="0" smtClean="0">
                <a:latin typeface="HGP創英角ｺﾞｼｯｸUB" panose="020B0900000000000000" pitchFamily="50" charset="-128"/>
                <a:ea typeface="HGP創英角ｺﾞｼｯｸUB" panose="020B0900000000000000" pitchFamily="50" charset="-128"/>
              </a:rPr>
              <a:t>一日</a:t>
            </a:r>
            <a:r>
              <a:rPr lang="en-US" altLang="ja-JP" sz="4000" dirty="0" smtClean="0">
                <a:ln w="38100">
                  <a:solidFill>
                    <a:schemeClr val="tx1"/>
                  </a:solidFill>
                </a:ln>
                <a:solidFill>
                  <a:schemeClr val="bg1"/>
                </a:solidFill>
                <a:latin typeface="Arial Black" panose="020B0A04020102020204" pitchFamily="34" charset="0"/>
                <a:ea typeface="Arial Unicode MS" panose="020B0604020202020204" pitchFamily="50" charset="-128"/>
                <a:cs typeface="Arial Unicode MS" panose="020B0604020202020204" pitchFamily="50" charset="-128"/>
              </a:rPr>
              <a:t>Ruby</a:t>
            </a:r>
            <a:r>
              <a:rPr lang="ja-JP" altLang="en-US" sz="4000" dirty="0" smtClean="0">
                <a:latin typeface="HGP創英角ｺﾞｼｯｸUB" panose="020B0900000000000000" pitchFamily="50" charset="-128"/>
                <a:ea typeface="HGP創英角ｺﾞｼｯｸUB" panose="020B0900000000000000" pitchFamily="50" charset="-128"/>
              </a:rPr>
              <a:t>プログラミング体験</a:t>
            </a:r>
            <a:endParaRPr lang="en-US" altLang="ja-JP" sz="3600" dirty="0" smtClean="0">
              <a:latin typeface="HGP創英角ｺﾞｼｯｸUB" panose="020B0900000000000000" pitchFamily="50" charset="-128"/>
              <a:ea typeface="HGP創英角ｺﾞｼｯｸUB" panose="020B0900000000000000" pitchFamily="50" charset="-128"/>
            </a:endParaRPr>
          </a:p>
          <a:p>
            <a:r>
              <a:rPr lang="en-US" altLang="ja-JP" sz="4000" dirty="0" smtClean="0">
                <a:latin typeface="Arial Black" panose="020B0A04020102020204" pitchFamily="34" charset="0"/>
                <a:ea typeface="HGP創英角ｺﾞｼｯｸUB" panose="020B0900000000000000" pitchFamily="50" charset="-128"/>
              </a:rPr>
              <a:t>in</a:t>
            </a:r>
            <a:r>
              <a:rPr lang="en-US" altLang="ja-JP" sz="4000" dirty="0" smtClean="0">
                <a:latin typeface="HGP創英角ｺﾞｼｯｸUB" panose="020B0900000000000000" pitchFamily="50" charset="-128"/>
                <a:ea typeface="HGP創英角ｺﾞｼｯｸUB" panose="020B0900000000000000" pitchFamily="50" charset="-128"/>
              </a:rPr>
              <a:t> </a:t>
            </a:r>
            <a:r>
              <a:rPr lang="ja-JP" altLang="en-US" sz="4000" dirty="0" smtClean="0">
                <a:latin typeface="HGP創英角ｺﾞｼｯｸUB" panose="020B0900000000000000" pitchFamily="50" charset="-128"/>
                <a:ea typeface="HGP創英角ｺﾞｼｯｸUB" panose="020B0900000000000000" pitchFamily="50" charset="-128"/>
              </a:rPr>
              <a:t>松江</a:t>
            </a:r>
            <a:endParaRPr lang="en-US" altLang="ja-JP" sz="1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a:off x="152400" y="121147"/>
            <a:ext cx="6553200" cy="307777"/>
          </a:xfrm>
          <a:prstGeom prst="rect">
            <a:avLst/>
          </a:prstGeom>
          <a:noFill/>
        </p:spPr>
        <p:txBody>
          <a:bodyPr wrap="square" rtlCol="0">
            <a:spAutoFit/>
          </a:bodyPr>
          <a:lstStyle/>
          <a:p>
            <a:r>
              <a:rPr lang="ja-JP" altLang="en-US" sz="1400" dirty="0" smtClean="0"/>
              <a:t>コンピュータをもっていなくても、キーボードが苦手でも、ゲームが作れる！</a:t>
            </a:r>
            <a:endParaRPr kumimoji="1" lang="ja-JP" altLang="en-US" sz="1600" dirty="0"/>
          </a:p>
        </p:txBody>
      </p:sp>
      <p:sp>
        <p:nvSpPr>
          <p:cNvPr id="11" name="テキスト ボックス 10"/>
          <p:cNvSpPr txBox="1"/>
          <p:nvPr/>
        </p:nvSpPr>
        <p:spPr>
          <a:xfrm>
            <a:off x="266700" y="8973758"/>
            <a:ext cx="6337300" cy="430887"/>
          </a:xfrm>
          <a:prstGeom prst="rect">
            <a:avLst/>
          </a:prstGeom>
          <a:noFill/>
          <a:ln w="25400">
            <a:solidFill>
              <a:schemeClr val="tx1"/>
            </a:solidFill>
          </a:ln>
        </p:spPr>
        <p:txBody>
          <a:bodyPr wrap="square" rtlCol="0">
            <a:spAutoFit/>
          </a:bodyPr>
          <a:lstStyle/>
          <a:p>
            <a:r>
              <a:rPr kumimoji="1" lang="ja-JP" altLang="en-US" sz="1100" dirty="0" smtClean="0"/>
              <a:t>お申し込みはインターネット（</a:t>
            </a:r>
            <a:r>
              <a:rPr kumimoji="1" lang="en-US" altLang="ja-JP" sz="1100" dirty="0" smtClean="0"/>
              <a:t>http://</a:t>
            </a:r>
            <a:r>
              <a:rPr kumimoji="1" lang="en-US" altLang="ja-JP" sz="1100" dirty="0" err="1" smtClean="0"/>
              <a:t>smalruby.jp</a:t>
            </a:r>
            <a:r>
              <a:rPr kumimoji="1" lang="ja-JP" altLang="en-US" sz="1100" dirty="0" smtClean="0"/>
              <a:t>）、また</a:t>
            </a:r>
            <a:r>
              <a:rPr lang="ja-JP" altLang="en-US" sz="1100" dirty="0"/>
              <a:t>は電話（</a:t>
            </a:r>
            <a:r>
              <a:rPr lang="en-US" altLang="ja-JP" sz="1100" dirty="0"/>
              <a:t>090-7593-4325 </a:t>
            </a:r>
            <a:r>
              <a:rPr lang="ja-JP" altLang="en-US" sz="1100" dirty="0"/>
              <a:t>高尾</a:t>
            </a:r>
            <a:r>
              <a:rPr lang="ja-JP" altLang="en-US" sz="1100" dirty="0" smtClean="0"/>
              <a:t>）で</a:t>
            </a:r>
            <a:r>
              <a:rPr kumimoji="1" lang="ja-JP" altLang="en-US" sz="1100" dirty="0" smtClean="0"/>
              <a:t>お願いします。</a:t>
            </a:r>
            <a:r>
              <a:rPr kumimoji="1" lang="en-US" altLang="ja-JP" sz="1100" dirty="0" smtClean="0"/>
              <a:t> </a:t>
            </a:r>
          </a:p>
          <a:p>
            <a:r>
              <a:rPr lang="ja-JP" altLang="en-US" sz="1100" dirty="0" smtClean="0"/>
              <a:t>お問い合わせはメール（</a:t>
            </a:r>
            <a:r>
              <a:rPr lang="en-US" altLang="ja-JP" sz="1100" dirty="0" err="1" smtClean="0"/>
              <a:t>takaokouji@ezweb.ne.jp</a:t>
            </a:r>
            <a:r>
              <a:rPr lang="ja-JP" altLang="en-US" sz="1100" dirty="0" smtClean="0"/>
              <a:t>）、または</a:t>
            </a:r>
            <a:r>
              <a:rPr kumimoji="1" lang="ja-JP" altLang="en-US" sz="1100" dirty="0" smtClean="0"/>
              <a:t>電話（上記）でお願いします。</a:t>
            </a:r>
            <a:endParaRPr kumimoji="1" lang="en-US" altLang="ja-JP" sz="1100" dirty="0" smtClean="0"/>
          </a:p>
        </p:txBody>
      </p:sp>
      <p:sp>
        <p:nvSpPr>
          <p:cNvPr id="15" name="テキスト ボックス 14"/>
          <p:cNvSpPr txBox="1"/>
          <p:nvPr/>
        </p:nvSpPr>
        <p:spPr>
          <a:xfrm>
            <a:off x="165099" y="4812248"/>
            <a:ext cx="6337300" cy="1292662"/>
          </a:xfrm>
          <a:prstGeom prst="rect">
            <a:avLst/>
          </a:prstGeom>
          <a:noFill/>
        </p:spPr>
        <p:txBody>
          <a:bodyPr wrap="square" spcCol="0" rtlCol="0">
            <a:spAutoFit/>
          </a:bodyPr>
          <a:lstStyle/>
          <a:p>
            <a:pPr defTabSz="657225">
              <a:lnSpc>
                <a:spcPct val="150000"/>
              </a:lnSpc>
            </a:pPr>
            <a:r>
              <a:rPr lang="ja-JP" altLang="en-US" sz="1200" b="1" dirty="0" smtClean="0"/>
              <a:t>２</a:t>
            </a:r>
            <a:r>
              <a:rPr lang="ja-JP" altLang="en-US" sz="1200" b="1" dirty="0" smtClean="0"/>
              <a:t>月１５日</a:t>
            </a:r>
            <a:r>
              <a:rPr lang="ja-JP" altLang="en-US" sz="1200" b="1" dirty="0"/>
              <a:t>　１４：００～</a:t>
            </a:r>
            <a:r>
              <a:rPr lang="ja-JP" altLang="en-US" sz="1200" b="1" dirty="0" smtClean="0"/>
              <a:t>１６：００</a:t>
            </a:r>
            <a:r>
              <a:rPr lang="en-US" altLang="ja-JP" sz="1200" b="1" dirty="0" smtClean="0"/>
              <a:t>	</a:t>
            </a:r>
            <a:r>
              <a:rPr lang="ja-JP" altLang="en-US" sz="600" dirty="0" smtClean="0"/>
              <a:t>（</a:t>
            </a:r>
            <a:r>
              <a:rPr lang="ja-JP" altLang="en-US" sz="600" dirty="0"/>
              <a:t>開場　１３：３０～）</a:t>
            </a:r>
            <a:endParaRPr lang="en-US" altLang="ja-JP" sz="1050" dirty="0" smtClean="0"/>
          </a:p>
          <a:p>
            <a:pPr defTabSz="657225">
              <a:lnSpc>
                <a:spcPct val="150000"/>
              </a:lnSpc>
            </a:pPr>
            <a:r>
              <a:rPr lang="ja-JP" altLang="en-US" sz="1200" b="1" dirty="0" smtClean="0"/>
              <a:t>島根県松江市　美保関公民館</a:t>
            </a:r>
            <a:r>
              <a:rPr lang="en-US" altLang="ja-JP" sz="1200" b="1" dirty="0" smtClean="0"/>
              <a:t>	</a:t>
            </a:r>
            <a:r>
              <a:rPr lang="ja-JP" altLang="en-US" sz="500" dirty="0" smtClean="0">
                <a:latin typeface="ＭＳ Ｐゴシック" panose="020B0600070205080204" pitchFamily="50" charset="-128"/>
                <a:ea typeface="ＭＳ Ｐゴシック" panose="020B0600070205080204" pitchFamily="50" charset="-128"/>
              </a:rPr>
              <a:t>（</a:t>
            </a:r>
            <a:r>
              <a:rPr lang="zh-TW" altLang="en-US" sz="600" dirty="0" smtClean="0">
                <a:latin typeface="ＭＳ Ｐゴシック" panose="020B0600070205080204" pitchFamily="50" charset="-128"/>
                <a:ea typeface="ＭＳ Ｐゴシック" panose="020B0600070205080204" pitchFamily="50" charset="-128"/>
              </a:rPr>
              <a:t>島根県</a:t>
            </a:r>
            <a:r>
              <a:rPr lang="zh-TW" altLang="en-US" sz="600" dirty="0">
                <a:latin typeface="ＭＳ Ｐゴシック" panose="020B0600070205080204" pitchFamily="50" charset="-128"/>
                <a:ea typeface="ＭＳ Ｐゴシック" panose="020B0600070205080204" pitchFamily="50" charset="-128"/>
              </a:rPr>
              <a:t>松江市美保関町下宇部尾</a:t>
            </a:r>
            <a:r>
              <a:rPr lang="en-US" altLang="zh-TW" sz="600" dirty="0" smtClean="0">
                <a:latin typeface="ＭＳ Ｐゴシック" panose="020B0600070205080204" pitchFamily="50" charset="-128"/>
                <a:ea typeface="ＭＳ Ｐゴシック" panose="020B0600070205080204" pitchFamily="50" charset="-128"/>
              </a:rPr>
              <a:t>556-1</a:t>
            </a:r>
            <a:r>
              <a:rPr lang="ja-JP" altLang="en-US" sz="600" dirty="0" smtClean="0">
                <a:latin typeface="ＭＳ Ｐゴシック" panose="020B0600070205080204" pitchFamily="50" charset="-128"/>
                <a:ea typeface="ＭＳ Ｐゴシック" panose="020B0600070205080204" pitchFamily="50" charset="-128"/>
              </a:rPr>
              <a:t>）</a:t>
            </a:r>
            <a:endParaRPr lang="ja-JP" altLang="en-US" sz="1200" dirty="0">
              <a:latin typeface="ＭＳ Ｐゴシック" panose="020B0600070205080204" pitchFamily="50" charset="-128"/>
              <a:ea typeface="ＭＳ Ｐゴシック" panose="020B0600070205080204" pitchFamily="50" charset="-128"/>
            </a:endParaRPr>
          </a:p>
          <a:p>
            <a:pPr defTabSz="657225">
              <a:lnSpc>
                <a:spcPct val="150000"/>
              </a:lnSpc>
            </a:pPr>
            <a:r>
              <a:rPr lang="ja-JP" altLang="en-US" sz="1200" b="1" dirty="0" smtClean="0"/>
              <a:t>先着５家族／１</a:t>
            </a:r>
            <a:r>
              <a:rPr lang="ja-JP" altLang="en-US" sz="1200" b="1" dirty="0" smtClean="0"/>
              <a:t>家族</a:t>
            </a:r>
            <a:r>
              <a:rPr lang="ja-JP" altLang="en-US" sz="1200" b="1" dirty="0" smtClean="0"/>
              <a:t>２，０００円</a:t>
            </a:r>
            <a:r>
              <a:rPr lang="en-US" altLang="ja-JP" sz="1200" b="1" dirty="0" smtClean="0"/>
              <a:t>	</a:t>
            </a:r>
            <a:r>
              <a:rPr lang="ja-JP" altLang="en-US" sz="600" dirty="0" smtClean="0"/>
              <a:t>（実費相当）</a:t>
            </a:r>
            <a:endParaRPr lang="en-US" altLang="ja-JP" sz="1200" dirty="0" smtClean="0"/>
          </a:p>
          <a:p>
            <a:pPr>
              <a:lnSpc>
                <a:spcPct val="150000"/>
              </a:lnSpc>
            </a:pPr>
            <a:r>
              <a:rPr lang="ja-JP" altLang="en-US" sz="800" dirty="0" smtClean="0"/>
              <a:t>小学校</a:t>
            </a:r>
            <a:r>
              <a:rPr lang="ja-JP" altLang="en-US" sz="800" dirty="0" smtClean="0"/>
              <a:t>３年生～６年生</a:t>
            </a:r>
            <a:r>
              <a:rPr lang="ja-JP" altLang="en-US" sz="800" dirty="0"/>
              <a:t>までのお子さんを含む</a:t>
            </a:r>
            <a:r>
              <a:rPr lang="ja-JP" altLang="en-US" sz="800" dirty="0" smtClean="0"/>
              <a:t>ご家族</a:t>
            </a:r>
            <a:r>
              <a:rPr lang="en-US" altLang="ja-JP" sz="800" dirty="0"/>
              <a:t/>
            </a:r>
            <a:br>
              <a:rPr lang="en-US" altLang="ja-JP" sz="800" dirty="0"/>
            </a:br>
            <a:r>
              <a:rPr lang="ja-JP" altLang="en-US" sz="800" dirty="0" smtClean="0"/>
              <a:t>お子さんだけでなく必ず保護者の方もご参加ください</a:t>
            </a:r>
            <a:endParaRPr lang="en-US" altLang="ja-JP" sz="800" dirty="0" smtClean="0"/>
          </a:p>
        </p:txBody>
      </p:sp>
      <p:sp>
        <p:nvSpPr>
          <p:cNvPr id="2" name="円形吹き出し 1"/>
          <p:cNvSpPr/>
          <p:nvPr/>
        </p:nvSpPr>
        <p:spPr>
          <a:xfrm>
            <a:off x="1219066" y="1694665"/>
            <a:ext cx="1221533" cy="658558"/>
          </a:xfrm>
          <a:prstGeom prst="wedgeEllipseCallout">
            <a:avLst>
              <a:gd name="adj1" fmla="val -42314"/>
              <a:gd name="adj2" fmla="val 64590"/>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000" dirty="0" smtClean="0"/>
              <a:t>マウスを使って</a:t>
            </a:r>
            <a:r>
              <a:rPr kumimoji="1" lang="ja-JP" altLang="en-US" sz="1000" dirty="0" smtClean="0"/>
              <a:t>、</a:t>
            </a:r>
            <a:endParaRPr kumimoji="1" lang="en-US" altLang="ja-JP" sz="1000" dirty="0" smtClean="0"/>
          </a:p>
          <a:p>
            <a:pPr algn="ctr"/>
            <a:r>
              <a:rPr kumimoji="1" lang="ja-JP" altLang="en-US" sz="1000" dirty="0" smtClean="0"/>
              <a:t>ブロック</a:t>
            </a:r>
            <a:r>
              <a:rPr kumimoji="1" lang="ja-JP" altLang="en-US" sz="1000" dirty="0" smtClean="0"/>
              <a:t>を組み合わせるだけ！</a:t>
            </a:r>
            <a:endParaRPr kumimoji="1" lang="ja-JP" altLang="en-US" sz="1000" dirty="0"/>
          </a:p>
        </p:txBody>
      </p:sp>
      <p:pic>
        <p:nvPicPr>
          <p:cNvPr id="4" name="図 3"/>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5422473" y="1007458"/>
            <a:ext cx="1146780" cy="534591"/>
          </a:xfrm>
          <a:prstGeom prst="rect">
            <a:avLst/>
          </a:prstGeom>
        </p:spPr>
      </p:pic>
      <p:sp>
        <p:nvSpPr>
          <p:cNvPr id="16" name="テキスト ボックス 15"/>
          <p:cNvSpPr txBox="1"/>
          <p:nvPr/>
        </p:nvSpPr>
        <p:spPr>
          <a:xfrm>
            <a:off x="5565247" y="1475302"/>
            <a:ext cx="1109482" cy="353943"/>
          </a:xfrm>
          <a:prstGeom prst="rect">
            <a:avLst/>
          </a:prstGeom>
          <a:noFill/>
        </p:spPr>
        <p:txBody>
          <a:bodyPr wrap="square" rtlCol="0">
            <a:spAutoFit/>
          </a:bodyPr>
          <a:lstStyle/>
          <a:p>
            <a:pPr algn="ctr"/>
            <a:r>
              <a:rPr kumimoji="1" lang="ja-JP" altLang="en-US" sz="800" dirty="0" smtClean="0"/>
              <a:t>イメージキャラクター</a:t>
            </a:r>
            <a:endParaRPr kumimoji="1" lang="en-US" altLang="ja-JP" sz="600" dirty="0" smtClean="0"/>
          </a:p>
          <a:p>
            <a:pPr algn="ctr"/>
            <a:r>
              <a:rPr kumimoji="1" lang="ja-JP" altLang="en-US" sz="900" dirty="0" smtClean="0"/>
              <a:t>はっち</a:t>
            </a:r>
            <a:endParaRPr kumimoji="1" lang="ja-JP" altLang="en-US" sz="900" dirty="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r"/>
            <a:r>
              <a:rPr kumimoji="1" lang="ja-JP" altLang="en-US" sz="1400" dirty="0" smtClean="0"/>
              <a:t>後援：松江市教育委員会</a:t>
            </a:r>
            <a:endParaRPr kumimoji="1" lang="ja-JP" altLang="en-US" sz="1400" dirty="0"/>
          </a:p>
        </p:txBody>
      </p:sp>
      <p:sp>
        <p:nvSpPr>
          <p:cNvPr id="17" name="テキスト ボックス 16"/>
          <p:cNvSpPr txBox="1"/>
          <p:nvPr/>
        </p:nvSpPr>
        <p:spPr>
          <a:xfrm>
            <a:off x="1946653" y="1130956"/>
            <a:ext cx="2960387" cy="461665"/>
          </a:xfrm>
          <a:prstGeom prst="rect">
            <a:avLst/>
          </a:prstGeom>
          <a:noFill/>
        </p:spPr>
        <p:txBody>
          <a:bodyPr wrap="square" rtlCol="0">
            <a:spAutoFit/>
          </a:bodyPr>
          <a:lstStyle/>
          <a:p>
            <a:r>
              <a:rPr lang="ja-JP" altLang="en-US" sz="1200" dirty="0" smtClean="0">
                <a:latin typeface="HGP創英角ｺﾞｼｯｸUB" panose="020B0900000000000000" pitchFamily="50" charset="-128"/>
                <a:ea typeface="HGP創英角ｺﾞｼｯｸUB" panose="020B0900000000000000" pitchFamily="50" charset="-128"/>
              </a:rPr>
              <a:t>～ 毎月</a:t>
            </a:r>
            <a:r>
              <a:rPr lang="ja-JP" altLang="en-US" sz="1200" dirty="0" smtClean="0">
                <a:latin typeface="HGP創英角ｺﾞｼｯｸUB" panose="020B0900000000000000" pitchFamily="50" charset="-128"/>
                <a:ea typeface="HGP創英角ｺﾞｼｯｸUB" panose="020B0900000000000000" pitchFamily="50" charset="-128"/>
              </a:rPr>
              <a:t>第３日曜日「しまね家庭の日」に</a:t>
            </a:r>
            <a:r>
              <a:rPr lang="en-US" altLang="ja-JP" sz="1200" dirty="0">
                <a:latin typeface="HGP創英角ｺﾞｼｯｸUB" panose="020B0900000000000000" pitchFamily="50" charset="-128"/>
                <a:ea typeface="HGP創英角ｺﾞｼｯｸUB" panose="020B0900000000000000" pitchFamily="50" charset="-128"/>
              </a:rPr>
              <a:t/>
            </a:r>
            <a:br>
              <a:rPr lang="en-US" altLang="ja-JP" sz="1200" dirty="0">
                <a:latin typeface="HGP創英角ｺﾞｼｯｸUB" panose="020B0900000000000000" pitchFamily="50" charset="-128"/>
                <a:ea typeface="HGP創英角ｺﾞｼｯｸUB" panose="020B0900000000000000" pitchFamily="50" charset="-128"/>
              </a:rPr>
            </a:br>
            <a:r>
              <a:rPr lang="ja-JP" altLang="en-US" sz="1200" dirty="0" smtClean="0">
                <a:latin typeface="HGP創英角ｺﾞｼｯｸUB" panose="020B0900000000000000" pitchFamily="50" charset="-128"/>
                <a:ea typeface="HGP創英角ｺﾞｼｯｸUB" panose="020B0900000000000000" pitchFamily="50" charset="-128"/>
              </a:rPr>
              <a:t>　　　　　　</a:t>
            </a:r>
            <a:r>
              <a:rPr lang="ja-JP" altLang="en-US" sz="1200" dirty="0" smtClean="0">
                <a:latin typeface="HGP創英角ｺﾞｼｯｸUB" panose="020B0900000000000000" pitchFamily="50" charset="-128"/>
                <a:ea typeface="HGP創英角ｺﾞｼｯｸUB" panose="020B0900000000000000" pitchFamily="50" charset="-128"/>
              </a:rPr>
              <a:t>　親子</a:t>
            </a:r>
            <a:r>
              <a:rPr lang="ja-JP" altLang="en-US" sz="1200" dirty="0" smtClean="0">
                <a:latin typeface="HGP創英角ｺﾞｼｯｸUB" panose="020B0900000000000000" pitchFamily="50" charset="-128"/>
                <a:ea typeface="HGP創英角ｺﾞｼｯｸUB" panose="020B0900000000000000" pitchFamily="50" charset="-128"/>
              </a:rPr>
              <a:t>で</a:t>
            </a:r>
            <a:r>
              <a:rPr lang="en-US" altLang="ja-JP" sz="1200" dirty="0" smtClean="0">
                <a:latin typeface="HGP創英角ｺﾞｼｯｸUB" panose="020B0900000000000000" pitchFamily="50" charset="-128"/>
                <a:ea typeface="HGP創英角ｺﾞｼｯｸUB" panose="020B0900000000000000" pitchFamily="50" charset="-128"/>
              </a:rPr>
              <a:t>Ruby</a:t>
            </a:r>
            <a:r>
              <a:rPr lang="ja-JP" altLang="en-US" sz="1200" dirty="0" smtClean="0">
                <a:latin typeface="HGP創英角ｺﾞｼｯｸUB" panose="020B0900000000000000" pitchFamily="50" charset="-128"/>
                <a:ea typeface="HGP創英角ｺﾞｼｯｸUB" panose="020B0900000000000000" pitchFamily="50" charset="-128"/>
              </a:rPr>
              <a:t>を体験して</a:t>
            </a:r>
            <a:r>
              <a:rPr lang="ja-JP" altLang="en-US" sz="1200" dirty="0" smtClean="0">
                <a:latin typeface="HGP創英角ｺﾞｼｯｸUB" panose="020B0900000000000000" pitchFamily="50" charset="-128"/>
                <a:ea typeface="HGP創英角ｺﾞｼｯｸUB" panose="020B0900000000000000" pitchFamily="50" charset="-128"/>
              </a:rPr>
              <a:t>みよう ～</a:t>
            </a:r>
            <a:endParaRPr kumimoji="1" lang="ja-JP" altLang="en-US" sz="1200" dirty="0">
              <a:latin typeface="HGP創英角ｺﾞｼｯｸUB" panose="020B0900000000000000" pitchFamily="50" charset="-128"/>
              <a:ea typeface="HGP創英角ｺﾞｼｯｸUB" panose="020B0900000000000000" pitchFamily="50" charset="-128"/>
            </a:endParaRPr>
          </a:p>
        </p:txBody>
      </p:sp>
      <p:sp>
        <p:nvSpPr>
          <p:cNvPr id="12" name="雲形吹き出し 11"/>
          <p:cNvSpPr/>
          <p:nvPr/>
        </p:nvSpPr>
        <p:spPr>
          <a:xfrm>
            <a:off x="336423" y="4296190"/>
            <a:ext cx="749300" cy="542851"/>
          </a:xfrm>
          <a:prstGeom prst="cloudCallout">
            <a:avLst>
              <a:gd name="adj1" fmla="val 66549"/>
              <a:gd name="adj2" fmla="val -14443"/>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ブーン</a:t>
            </a:r>
            <a:endParaRPr kumimoji="1" lang="ja-JP" altLang="en-US" sz="1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コンテンツ プレースホルダー 2"/>
          <p:cNvSpPr txBox="1">
            <a:spLocks/>
          </p:cNvSpPr>
          <p:nvPr/>
        </p:nvSpPr>
        <p:spPr>
          <a:xfrm>
            <a:off x="152400" y="6104911"/>
            <a:ext cx="6553200" cy="2868848"/>
          </a:xfrm>
          <a:prstGeom prst="rect">
            <a:avLst/>
          </a:prstGeom>
        </p:spPr>
        <p:txBody>
          <a:bodyPr numCol="2" spcCol="36000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700" u="sng" dirty="0" smtClean="0">
                <a:latin typeface="+mj-ea"/>
                <a:ea typeface="+mj-ea"/>
              </a:rPr>
              <a:t>話題の</a:t>
            </a:r>
            <a:r>
              <a:rPr lang="en-US" altLang="ja-JP" sz="700" u="sng" dirty="0" smtClean="0">
                <a:latin typeface="+mj-ea"/>
                <a:ea typeface="+mj-ea"/>
              </a:rPr>
              <a:t>Ruby</a:t>
            </a:r>
            <a:r>
              <a:rPr lang="ja-JP" altLang="en-US" sz="700" u="sng" dirty="0" smtClean="0">
                <a:latin typeface="+mj-ea"/>
                <a:ea typeface="+mj-ea"/>
              </a:rPr>
              <a:t>を親子で体験してみませんか？</a:t>
            </a:r>
          </a:p>
          <a:p>
            <a:pPr marL="0" indent="0">
              <a:lnSpc>
                <a:spcPct val="150000"/>
              </a:lnSpc>
              <a:spcBef>
                <a:spcPts val="0"/>
              </a:spcBef>
              <a:buFont typeface="Arial" panose="020B0604020202020204" pitchFamily="34" charset="0"/>
              <a:buNone/>
            </a:pPr>
            <a:r>
              <a:rPr lang="ja-JP" altLang="en-US" sz="500" dirty="0" smtClean="0"/>
              <a:t>松江市周辺にお住まいの方であれば「</a:t>
            </a:r>
            <a:r>
              <a:rPr lang="en-US" altLang="ja-JP" sz="500" dirty="0" smtClean="0"/>
              <a:t>Ruby</a:t>
            </a:r>
            <a:r>
              <a:rPr lang="ja-JP" altLang="en-US" sz="5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500" dirty="0" smtClean="0"/>
              <a:t>みなさんの</a:t>
            </a:r>
            <a:r>
              <a:rPr lang="en-US" altLang="ja-JP" sz="500" dirty="0" smtClean="0"/>
              <a:t>Ruby</a:t>
            </a:r>
            <a:r>
              <a:rPr lang="ja-JP" altLang="en-US" sz="500" dirty="0" smtClean="0"/>
              <a:t>のイメージは、</a:t>
            </a:r>
            <a:r>
              <a:rPr lang="en-US" altLang="ja-JP" sz="500" dirty="0" smtClean="0"/>
              <a:t/>
            </a:r>
            <a:br>
              <a:rPr lang="en-US" altLang="ja-JP" sz="500" dirty="0" smtClean="0"/>
            </a:br>
            <a:r>
              <a:rPr lang="ja-JP" altLang="en-US" sz="500" dirty="0" smtClean="0"/>
              <a:t>　・宝石の</a:t>
            </a:r>
            <a:r>
              <a:rPr lang="en-US" altLang="ja-JP" sz="500" dirty="0" smtClean="0"/>
              <a:t>Ruby</a:t>
            </a:r>
            <a:r>
              <a:rPr lang="ja-JP" altLang="en-US" sz="500" dirty="0" smtClean="0"/>
              <a:t>とは違う</a:t>
            </a:r>
            <a:r>
              <a:rPr lang="en-US" altLang="ja-JP" sz="500" dirty="0" smtClean="0"/>
              <a:t/>
            </a:r>
            <a:br>
              <a:rPr lang="en-US" altLang="ja-JP" sz="500" dirty="0" smtClean="0"/>
            </a:br>
            <a:r>
              <a:rPr lang="ja-JP" altLang="en-US" sz="500" dirty="0" smtClean="0"/>
              <a:t>　・コンピュータに関係あるもの</a:t>
            </a:r>
            <a:r>
              <a:rPr lang="en-US" altLang="ja-JP" sz="500" dirty="0" smtClean="0"/>
              <a:t/>
            </a:r>
            <a:br>
              <a:rPr lang="en-US" altLang="ja-JP" sz="500" dirty="0" smtClean="0"/>
            </a:br>
            <a:r>
              <a:rPr lang="ja-JP" altLang="en-US" sz="500" dirty="0" smtClean="0"/>
              <a:t>　・松江市に在住のまつもとさんが作ったらしい</a:t>
            </a:r>
            <a:r>
              <a:rPr lang="en-US" altLang="ja-JP" sz="500" dirty="0" smtClean="0"/>
              <a:t/>
            </a:r>
            <a:br>
              <a:rPr lang="en-US" altLang="ja-JP" sz="500" dirty="0" smtClean="0"/>
            </a:br>
            <a:r>
              <a:rPr lang="ja-JP" altLang="en-US" sz="500" dirty="0" smtClean="0"/>
              <a:t>といったところでしょうかね。</a:t>
            </a:r>
          </a:p>
          <a:p>
            <a:pPr marL="0" indent="0">
              <a:lnSpc>
                <a:spcPct val="150000"/>
              </a:lnSpc>
              <a:spcBef>
                <a:spcPts val="0"/>
              </a:spcBef>
              <a:buFont typeface="Arial" panose="020B0604020202020204" pitchFamily="34" charset="0"/>
              <a:buNone/>
            </a:pPr>
            <a:r>
              <a:rPr lang="ja-JP" altLang="en-US" sz="500" dirty="0" smtClean="0"/>
              <a:t>そんな</a:t>
            </a:r>
            <a:r>
              <a:rPr lang="en-US" altLang="ja-JP" sz="500" dirty="0" smtClean="0"/>
              <a:t>Ruby</a:t>
            </a:r>
            <a:r>
              <a:rPr lang="ja-JP" altLang="en-US" sz="500" dirty="0" smtClean="0"/>
              <a:t>を親子で体験して、感じて、本当の意味で</a:t>
            </a:r>
            <a:r>
              <a:rPr lang="en-US" altLang="ja-JP" sz="500" dirty="0" smtClean="0"/>
              <a:t>Ruby</a:t>
            </a:r>
            <a:r>
              <a:rPr lang="ja-JP" altLang="en-US" sz="500" dirty="0" smtClean="0"/>
              <a:t>を理解してみませんか？</a:t>
            </a:r>
            <a:endParaRPr lang="en-US" altLang="ja-JP" sz="500" dirty="0" smtClean="0"/>
          </a:p>
          <a:p>
            <a:pPr marL="0" indent="0">
              <a:lnSpc>
                <a:spcPct val="150000"/>
              </a:lnSpc>
              <a:spcBef>
                <a:spcPts val="0"/>
              </a:spcBef>
              <a:buFont typeface="Arial" panose="020B0604020202020204" pitchFamily="34" charset="0"/>
              <a:buNone/>
            </a:pPr>
            <a:r>
              <a:rPr lang="ja-JP" altLang="en-US" sz="700" u="sng" dirty="0" smtClean="0"/>
              <a:t>内容</a:t>
            </a:r>
            <a:endParaRPr lang="ja-JP" altLang="en-US" sz="500" u="sng" dirty="0" smtClean="0"/>
          </a:p>
          <a:p>
            <a:pPr marL="0" indent="0">
              <a:lnSpc>
                <a:spcPct val="150000"/>
              </a:lnSpc>
              <a:spcBef>
                <a:spcPts val="0"/>
              </a:spcBef>
              <a:buFont typeface="Arial" panose="020B0604020202020204" pitchFamily="34" charset="0"/>
              <a:buNone/>
            </a:pPr>
            <a:r>
              <a:rPr lang="ja-JP" altLang="en-US" sz="500" dirty="0" smtClean="0"/>
              <a:t>日時：毎月第３日曜日～しまね家庭の日～</a:t>
            </a:r>
            <a:r>
              <a:rPr lang="ja-JP" altLang="en-US" sz="500" dirty="0"/>
              <a:t>　</a:t>
            </a:r>
            <a:r>
              <a:rPr lang="ja-JP" altLang="en-US" sz="500" dirty="0" smtClean="0"/>
              <a:t>１４：００～１６：００</a:t>
            </a:r>
            <a:r>
              <a:rPr lang="ja-JP" altLang="en-US" sz="500" dirty="0"/>
              <a:t>　</a:t>
            </a:r>
            <a:r>
              <a:rPr lang="ja-JP" altLang="en-US" sz="500" dirty="0" smtClean="0"/>
              <a:t>（開場：１３：３０）</a:t>
            </a:r>
            <a:r>
              <a:rPr lang="en-US" altLang="ja-JP" sz="500" dirty="0" smtClean="0"/>
              <a:t/>
            </a:r>
            <a:br>
              <a:rPr lang="en-US" altLang="ja-JP" sz="500" dirty="0" smtClean="0"/>
            </a:br>
            <a:r>
              <a:rPr lang="ja-JP" altLang="en-US" sz="500" dirty="0" smtClean="0"/>
              <a:t>場所：島根県松江市周辺の公民館など</a:t>
            </a:r>
            <a:r>
              <a:rPr lang="en-US" altLang="ja-JP" sz="500" dirty="0" smtClean="0"/>
              <a:t/>
            </a:r>
            <a:br>
              <a:rPr lang="en-US" altLang="ja-JP" sz="500" dirty="0" smtClean="0"/>
            </a:br>
            <a:r>
              <a:rPr lang="ja-JP" altLang="en-US" sz="500" dirty="0" smtClean="0"/>
              <a:t>主催：Ｒｕｂｙプログラミング少年団</a:t>
            </a:r>
            <a:r>
              <a:rPr lang="en-US" altLang="ja-JP" sz="500" dirty="0" smtClean="0"/>
              <a:t/>
            </a:r>
            <a:br>
              <a:rPr lang="en-US" altLang="ja-JP" sz="500" dirty="0" smtClean="0"/>
            </a:br>
            <a:r>
              <a:rPr lang="ja-JP" altLang="en-US" sz="500" dirty="0" smtClean="0"/>
              <a:t>料金：１家族２，０００円、１家族あたりのお子さんは２名まで（会場費・駐車場費用・機器レンタル料など実費相当）</a:t>
            </a:r>
            <a:r>
              <a:rPr lang="en-US" altLang="ja-JP" sz="500" dirty="0" smtClean="0"/>
              <a:t/>
            </a:r>
            <a:br>
              <a:rPr lang="en-US" altLang="ja-JP" sz="500" dirty="0" smtClean="0"/>
            </a:br>
            <a:r>
              <a:rPr lang="ja-JP" altLang="en-US" sz="500" dirty="0" smtClean="0"/>
              <a:t>参加条件：小学校３年生～６年生までのお子さんを含むご家族</a:t>
            </a:r>
            <a:r>
              <a:rPr lang="ja-JP" altLang="en-US" sz="500" dirty="0"/>
              <a:t>、</a:t>
            </a:r>
            <a:r>
              <a:rPr lang="ja-JP" altLang="en-US" sz="500" dirty="0" smtClean="0"/>
              <a:t>かならず保護者もご参加ください</a:t>
            </a:r>
            <a:r>
              <a:rPr lang="en-US" altLang="ja-JP" sz="500" dirty="0" smtClean="0"/>
              <a:t/>
            </a:r>
            <a:br>
              <a:rPr lang="en-US" altLang="ja-JP" sz="500" dirty="0" smtClean="0"/>
            </a:br>
            <a:r>
              <a:rPr lang="ja-JP" altLang="en-US" sz="500" dirty="0" smtClean="0"/>
              <a:t>連絡先：メール（</a:t>
            </a:r>
            <a:r>
              <a:rPr lang="en-US" altLang="ja-JP" sz="500" dirty="0" smtClean="0"/>
              <a:t>takaokouji@ezweb.ne.jp</a:t>
            </a:r>
            <a:r>
              <a:rPr lang="ja-JP" altLang="en-US" sz="500" dirty="0" smtClean="0"/>
              <a:t>）、電話（０９０－７５９３－４３２５　高尾）</a:t>
            </a:r>
            <a:endParaRPr lang="en-US" altLang="ja-JP" sz="500" dirty="0" smtClean="0"/>
          </a:p>
          <a:p>
            <a:pPr marL="0" indent="0">
              <a:lnSpc>
                <a:spcPct val="150000"/>
              </a:lnSpc>
              <a:spcBef>
                <a:spcPts val="0"/>
              </a:spcBef>
              <a:buFont typeface="Arial" panose="020B0604020202020204" pitchFamily="34" charset="0"/>
              <a:buNone/>
            </a:pPr>
            <a:endParaRPr lang="en-US" altLang="ja-JP" sz="500" dirty="0" smtClean="0"/>
          </a:p>
          <a:p>
            <a:pPr marL="0" indent="0">
              <a:lnSpc>
                <a:spcPct val="150000"/>
              </a:lnSpc>
              <a:spcBef>
                <a:spcPts val="0"/>
              </a:spcBef>
              <a:buFont typeface="Arial" panose="020B0604020202020204" pitchFamily="34" charset="0"/>
              <a:buNone/>
            </a:pPr>
            <a:r>
              <a:rPr lang="ja-JP" altLang="en-US" sz="500" dirty="0" smtClean="0"/>
              <a:t>このイベントでは、こちらで用意したコンピュータを使って、「</a:t>
            </a:r>
            <a:r>
              <a:rPr lang="en-US" altLang="ja-JP" sz="500" dirty="0" smtClean="0"/>
              <a:t>Ruby</a:t>
            </a:r>
            <a:r>
              <a:rPr lang="ja-JP" altLang="en-US" sz="500" dirty="0" smtClean="0"/>
              <a:t>」を操作してコンピュータのソフトウェアを作ること（プログラミング）を体験してもらいます。お子さんだけでなく、保護者の方にもコンピュータを用意しています。</a:t>
            </a:r>
            <a:endParaRPr lang="en-US" altLang="ja-JP" sz="500" dirty="0" smtClean="0"/>
          </a:p>
          <a:p>
            <a:pPr marL="0" indent="0">
              <a:lnSpc>
                <a:spcPct val="150000"/>
              </a:lnSpc>
              <a:spcBef>
                <a:spcPts val="0"/>
              </a:spcBef>
              <a:buFont typeface="Arial" panose="020B0604020202020204" pitchFamily="34" charset="0"/>
              <a:buNone/>
            </a:pPr>
            <a:r>
              <a:rPr lang="ja-JP" altLang="en-US" sz="500" dirty="0" smtClean="0"/>
              <a:t>初めての方や、コンピュータが苦手な方でも安心してください。マウスの操作だけで簡単なゲームを作ります。それを通じて、コンピュータのソフトウェアの作り方や、「</a:t>
            </a:r>
            <a:r>
              <a:rPr lang="en-US" altLang="ja-JP" sz="500" dirty="0" smtClean="0"/>
              <a:t>Ruby</a:t>
            </a:r>
            <a:r>
              <a:rPr lang="ja-JP" altLang="en-US" sz="500" dirty="0" smtClean="0"/>
              <a:t>」とはどういったものなのかを知っていただきます。</a:t>
            </a:r>
            <a:endParaRPr lang="en-US" altLang="ja-JP" sz="500" dirty="0"/>
          </a:p>
          <a:p>
            <a:pPr marL="0" indent="0">
              <a:lnSpc>
                <a:spcPct val="150000"/>
              </a:lnSpc>
              <a:spcBef>
                <a:spcPts val="0"/>
              </a:spcBef>
              <a:buFont typeface="Arial" panose="020B0604020202020204" pitchFamily="34" charset="0"/>
              <a:buNone/>
            </a:pPr>
            <a:r>
              <a:rPr lang="ja-JP" altLang="en-US" sz="500" dirty="0" smtClean="0"/>
              <a:t>なお、各回はすべて同じ内容ですのでご都合がいいときにご参加ください。</a:t>
            </a:r>
            <a:endParaRPr lang="en-US" altLang="ja-JP" sz="500" dirty="0" smtClean="0"/>
          </a:p>
          <a:p>
            <a:pPr marL="0" indent="0">
              <a:lnSpc>
                <a:spcPct val="150000"/>
              </a:lnSpc>
              <a:spcBef>
                <a:spcPts val="0"/>
              </a:spcBef>
              <a:buFont typeface="Arial" panose="020B0604020202020204" pitchFamily="34" charset="0"/>
              <a:buNone/>
            </a:pPr>
            <a:endParaRPr lang="en-US" altLang="ja-JP" sz="500" dirty="0"/>
          </a:p>
          <a:p>
            <a:pPr marL="0" indent="0">
              <a:lnSpc>
                <a:spcPct val="150000"/>
              </a:lnSpc>
              <a:spcBef>
                <a:spcPts val="0"/>
              </a:spcBef>
              <a:buFont typeface="Arial" panose="020B0604020202020204" pitchFamily="34" charset="0"/>
              <a:buNone/>
            </a:pPr>
            <a:endParaRPr lang="en-US" altLang="ja-JP" sz="500" dirty="0" smtClean="0"/>
          </a:p>
          <a:p>
            <a:pPr marL="0" indent="0">
              <a:lnSpc>
                <a:spcPct val="150000"/>
              </a:lnSpc>
              <a:spcBef>
                <a:spcPts val="0"/>
              </a:spcBef>
              <a:buNone/>
            </a:pPr>
            <a:r>
              <a:rPr lang="ja-JP" altLang="en-US" sz="700" u="sng" dirty="0">
                <a:latin typeface="+mj-ea"/>
                <a:ea typeface="+mj-ea"/>
              </a:rPr>
              <a:t>当日</a:t>
            </a:r>
            <a:r>
              <a:rPr lang="ja-JP" altLang="en-US" sz="700" u="sng" dirty="0"/>
              <a:t>の流れ</a:t>
            </a:r>
          </a:p>
          <a:p>
            <a:pPr marL="0" indent="0">
              <a:lnSpc>
                <a:spcPct val="150000"/>
              </a:lnSpc>
              <a:spcBef>
                <a:spcPts val="0"/>
              </a:spcBef>
              <a:buNone/>
            </a:pPr>
            <a:r>
              <a:rPr lang="ja-JP" altLang="en-US" sz="500" dirty="0"/>
              <a:t>・受付</a:t>
            </a:r>
            <a:endParaRPr lang="en-US" altLang="ja-JP" sz="500" dirty="0"/>
          </a:p>
          <a:p>
            <a:pPr marL="0" indent="0">
              <a:lnSpc>
                <a:spcPct val="150000"/>
              </a:lnSpc>
              <a:spcBef>
                <a:spcPts val="0"/>
              </a:spcBef>
              <a:buNone/>
            </a:pPr>
            <a:r>
              <a:rPr lang="ja-JP" altLang="en-US" sz="500" dirty="0"/>
              <a:t>・はじめに</a:t>
            </a:r>
            <a:endParaRPr lang="en-US" altLang="ja-JP" sz="500" dirty="0"/>
          </a:p>
          <a:p>
            <a:pPr marL="0" indent="0">
              <a:lnSpc>
                <a:spcPct val="150000"/>
              </a:lnSpc>
              <a:spcBef>
                <a:spcPts val="0"/>
              </a:spcBef>
              <a:buNone/>
            </a:pPr>
            <a:r>
              <a:rPr lang="ja-JP" altLang="en-US" sz="500" dirty="0"/>
              <a:t>・コンピュータの組み立て</a:t>
            </a:r>
            <a:endParaRPr lang="en-US" altLang="ja-JP" sz="500" dirty="0"/>
          </a:p>
          <a:p>
            <a:pPr marL="0" indent="0">
              <a:lnSpc>
                <a:spcPct val="150000"/>
              </a:lnSpc>
              <a:spcBef>
                <a:spcPts val="0"/>
              </a:spcBef>
              <a:buNone/>
            </a:pPr>
            <a:r>
              <a:rPr lang="ja-JP" altLang="en-US" sz="500" dirty="0"/>
              <a:t>・プログラムや</a:t>
            </a:r>
            <a:r>
              <a:rPr lang="en-US" altLang="ja-JP" sz="500" dirty="0"/>
              <a:t>Ruby</a:t>
            </a:r>
            <a:r>
              <a:rPr lang="ja-JP" altLang="en-US" sz="500" dirty="0"/>
              <a:t>について学ぶ</a:t>
            </a:r>
            <a:endParaRPr lang="en-US" altLang="ja-JP" sz="500" dirty="0"/>
          </a:p>
          <a:p>
            <a:pPr marL="0" indent="0">
              <a:lnSpc>
                <a:spcPct val="150000"/>
              </a:lnSpc>
              <a:spcBef>
                <a:spcPts val="0"/>
              </a:spcBef>
              <a:buNone/>
            </a:pPr>
            <a:r>
              <a:rPr lang="ja-JP" altLang="en-US" sz="500" dirty="0"/>
              <a:t>・プログラムの作り方を学ぶ</a:t>
            </a:r>
            <a:endParaRPr lang="en-US" altLang="ja-JP" sz="500" dirty="0"/>
          </a:p>
          <a:p>
            <a:pPr marL="0" indent="0">
              <a:lnSpc>
                <a:spcPct val="150000"/>
              </a:lnSpc>
              <a:spcBef>
                <a:spcPts val="0"/>
              </a:spcBef>
              <a:buNone/>
            </a:pPr>
            <a:r>
              <a:rPr lang="ja-JP" altLang="en-US" sz="500" dirty="0"/>
              <a:t>・オリジナルのゲームを作る</a:t>
            </a:r>
            <a:endParaRPr lang="en-US" altLang="ja-JP" sz="500" dirty="0"/>
          </a:p>
          <a:p>
            <a:pPr marL="0" indent="0">
              <a:lnSpc>
                <a:spcPct val="150000"/>
              </a:lnSpc>
              <a:spcBef>
                <a:spcPts val="0"/>
              </a:spcBef>
              <a:buNone/>
            </a:pPr>
            <a:r>
              <a:rPr lang="ja-JP" altLang="en-US" sz="500" dirty="0"/>
              <a:t>・おわりに</a:t>
            </a:r>
            <a:endParaRPr lang="en-US" altLang="ja-JP" sz="500" dirty="0"/>
          </a:p>
          <a:p>
            <a:pPr marL="0" indent="0">
              <a:lnSpc>
                <a:spcPct val="150000"/>
              </a:lnSpc>
              <a:spcBef>
                <a:spcPts val="0"/>
              </a:spcBef>
              <a:buNone/>
            </a:pPr>
            <a:r>
              <a:rPr lang="ja-JP" altLang="en-US" sz="500" dirty="0"/>
              <a:t>・解散</a:t>
            </a:r>
            <a:endParaRPr lang="en-US" altLang="ja-JP" sz="500" dirty="0"/>
          </a:p>
          <a:p>
            <a:pPr marL="0" indent="0">
              <a:lnSpc>
                <a:spcPct val="150000"/>
              </a:lnSpc>
              <a:spcBef>
                <a:spcPts val="0"/>
              </a:spcBef>
              <a:buNone/>
            </a:pPr>
            <a:r>
              <a:rPr lang="ja-JP" altLang="en-US" sz="700" u="sng" dirty="0" smtClean="0">
                <a:latin typeface="+mj-ea"/>
              </a:rPr>
              <a:t>開催予定</a:t>
            </a:r>
            <a:endParaRPr lang="en-US" altLang="ja-JP" sz="700" u="sng" dirty="0" smtClean="0">
              <a:latin typeface="+mj-ea"/>
            </a:endParaRPr>
          </a:p>
          <a:p>
            <a:pPr marL="0" indent="0">
              <a:lnSpc>
                <a:spcPct val="150000"/>
              </a:lnSpc>
              <a:spcBef>
                <a:spcPts val="0"/>
              </a:spcBef>
              <a:buNone/>
            </a:pPr>
            <a:endParaRPr lang="en-US" altLang="ja-JP" sz="500" dirty="0">
              <a:latin typeface="+mj-ea"/>
            </a:endParaRPr>
          </a:p>
          <a:p>
            <a:pPr marL="0" indent="0">
              <a:lnSpc>
                <a:spcPct val="150000"/>
              </a:lnSpc>
              <a:spcBef>
                <a:spcPts val="0"/>
              </a:spcBef>
              <a:buNone/>
            </a:pPr>
            <a:endParaRPr lang="en-US" altLang="ja-JP" sz="500" dirty="0" smtClean="0">
              <a:latin typeface="+mj-ea"/>
            </a:endParaRPr>
          </a:p>
          <a:p>
            <a:pPr marL="0" indent="0">
              <a:lnSpc>
                <a:spcPct val="150000"/>
              </a:lnSpc>
              <a:spcBef>
                <a:spcPts val="0"/>
              </a:spcBef>
              <a:buNone/>
            </a:pPr>
            <a:endParaRPr lang="en-US" altLang="ja-JP" sz="500" dirty="0">
              <a:latin typeface="+mj-ea"/>
            </a:endParaRPr>
          </a:p>
          <a:p>
            <a:pPr marL="0" indent="0">
              <a:lnSpc>
                <a:spcPct val="150000"/>
              </a:lnSpc>
              <a:spcBef>
                <a:spcPts val="0"/>
              </a:spcBef>
              <a:buNone/>
            </a:pPr>
            <a:endParaRPr lang="en-US" altLang="ja-JP" sz="500" dirty="0" smtClean="0">
              <a:latin typeface="+mj-ea"/>
            </a:endParaRPr>
          </a:p>
          <a:p>
            <a:pPr marL="0" indent="0">
              <a:lnSpc>
                <a:spcPct val="150000"/>
              </a:lnSpc>
              <a:spcBef>
                <a:spcPts val="0"/>
              </a:spcBef>
              <a:buNone/>
            </a:pPr>
            <a:endParaRPr lang="en-US" altLang="ja-JP" sz="500" dirty="0">
              <a:latin typeface="+mj-ea"/>
            </a:endParaRPr>
          </a:p>
          <a:p>
            <a:pPr marL="0" indent="0">
              <a:lnSpc>
                <a:spcPct val="150000"/>
              </a:lnSpc>
              <a:spcBef>
                <a:spcPts val="0"/>
              </a:spcBef>
              <a:buNone/>
            </a:pPr>
            <a:endParaRPr lang="en-US" altLang="ja-JP" sz="500" dirty="0" smtClean="0">
              <a:latin typeface="+mj-ea"/>
            </a:endParaRPr>
          </a:p>
          <a:p>
            <a:pPr marL="0" indent="0">
              <a:lnSpc>
                <a:spcPct val="150000"/>
              </a:lnSpc>
              <a:spcBef>
                <a:spcPts val="0"/>
              </a:spcBef>
              <a:buNone/>
            </a:pPr>
            <a:endParaRPr lang="en-US" altLang="ja-JP" sz="500" dirty="0">
              <a:latin typeface="+mj-ea"/>
            </a:endParaRPr>
          </a:p>
          <a:p>
            <a:pPr marL="0" indent="0">
              <a:lnSpc>
                <a:spcPct val="150000"/>
              </a:lnSpc>
              <a:spcBef>
                <a:spcPts val="0"/>
              </a:spcBef>
              <a:buNone/>
            </a:pPr>
            <a:endParaRPr lang="en-US" altLang="ja-JP" sz="500" dirty="0" smtClean="0">
              <a:latin typeface="+mj-ea"/>
            </a:endParaRPr>
          </a:p>
          <a:p>
            <a:pPr marL="0" indent="0">
              <a:lnSpc>
                <a:spcPct val="150000"/>
              </a:lnSpc>
              <a:spcBef>
                <a:spcPts val="0"/>
              </a:spcBef>
              <a:buNone/>
            </a:pPr>
            <a:endParaRPr lang="en-US" altLang="ja-JP" sz="500" dirty="0">
              <a:latin typeface="+mj-ea"/>
            </a:endParaRPr>
          </a:p>
          <a:p>
            <a:pPr marL="0" indent="0">
              <a:lnSpc>
                <a:spcPct val="150000"/>
              </a:lnSpc>
              <a:spcBef>
                <a:spcPts val="0"/>
              </a:spcBef>
              <a:buNone/>
            </a:pPr>
            <a:endParaRPr lang="en-US" altLang="ja-JP" sz="500" dirty="0" smtClean="0">
              <a:latin typeface="+mj-ea"/>
            </a:endParaRPr>
          </a:p>
          <a:p>
            <a:pPr marL="0" indent="0">
              <a:lnSpc>
                <a:spcPct val="150000"/>
              </a:lnSpc>
              <a:spcBef>
                <a:spcPts val="0"/>
              </a:spcBef>
              <a:buNone/>
            </a:pPr>
            <a:endParaRPr lang="en-US" altLang="ja-JP" sz="500" dirty="0" smtClean="0">
              <a:latin typeface="+mj-ea"/>
            </a:endParaRPr>
          </a:p>
          <a:p>
            <a:pPr marL="0" indent="0">
              <a:lnSpc>
                <a:spcPct val="150000"/>
              </a:lnSpc>
              <a:spcBef>
                <a:spcPts val="0"/>
              </a:spcBef>
              <a:buNone/>
            </a:pPr>
            <a:r>
              <a:rPr lang="ja-JP" altLang="en-US" sz="500" dirty="0"/>
              <a:t>過去</a:t>
            </a:r>
            <a:r>
              <a:rPr lang="ja-JP" altLang="en-US" sz="500" dirty="0" smtClean="0"/>
              <a:t>の体験イベントの様子はホームページ（</a:t>
            </a:r>
            <a:r>
              <a:rPr lang="en-US" altLang="ja-JP" sz="500" dirty="0" smtClean="0"/>
              <a:t>http://smalruby.jp</a:t>
            </a:r>
            <a:r>
              <a:rPr lang="ja-JP" altLang="en-US" sz="500" dirty="0" smtClean="0"/>
              <a:t>）からご覧いただけます。</a:t>
            </a:r>
            <a:endParaRPr lang="en-US" altLang="ja-JP" sz="500" dirty="0">
              <a:latin typeface="+mj-ea"/>
            </a:endParaRPr>
          </a:p>
        </p:txBody>
      </p:sp>
      <p:cxnSp>
        <p:nvCxnSpPr>
          <p:cNvPr id="21" name="直線コネクタ 20"/>
          <p:cNvCxnSpPr/>
          <p:nvPr/>
        </p:nvCxnSpPr>
        <p:spPr>
          <a:xfrm>
            <a:off x="152400" y="6104910"/>
            <a:ext cx="6553200" cy="0"/>
          </a:xfrm>
          <a:prstGeom prst="line">
            <a:avLst/>
          </a:prstGeom>
          <a:ln w="9525">
            <a:prstDash val="sysDash"/>
          </a:ln>
        </p:spPr>
        <p:style>
          <a:lnRef idx="3">
            <a:schemeClr val="dk1"/>
          </a:lnRef>
          <a:fillRef idx="0">
            <a:schemeClr val="dk1"/>
          </a:fillRef>
          <a:effectRef idx="2">
            <a:schemeClr val="dk1"/>
          </a:effectRef>
          <a:fontRef idx="minor">
            <a:schemeClr val="tx1"/>
          </a:fontRef>
        </p:style>
      </p:cxnSp>
      <p:graphicFrame>
        <p:nvGraphicFramePr>
          <p:cNvPr id="23" name="表 22"/>
          <p:cNvGraphicFramePr>
            <a:graphicFrameLocks noGrp="1"/>
          </p:cNvGraphicFramePr>
          <p:nvPr>
            <p:extLst>
              <p:ext uri="{D42A27DB-BD31-4B8C-83A1-F6EECF244321}">
                <p14:modId xmlns:p14="http://schemas.microsoft.com/office/powerpoint/2010/main" val="1348390214"/>
              </p:ext>
            </p:extLst>
          </p:nvPr>
        </p:nvGraphicFramePr>
        <p:xfrm>
          <a:off x="3612946" y="7383324"/>
          <a:ext cx="1952302" cy="1226212"/>
        </p:xfrm>
        <a:graphic>
          <a:graphicData uri="http://schemas.openxmlformats.org/drawingml/2006/table">
            <a:tbl>
              <a:tblPr firstRow="1" bandRow="1">
                <a:tableStyleId>{7E9639D4-E3E2-4D34-9284-5A2195B3D0D7}</a:tableStyleId>
              </a:tblPr>
              <a:tblGrid>
                <a:gridCol w="746711"/>
                <a:gridCol w="1205591"/>
              </a:tblGrid>
              <a:tr h="178428">
                <a:tc>
                  <a:txBody>
                    <a:bodyPr/>
                    <a:lstStyle/>
                    <a:p>
                      <a:pPr algn="ctr"/>
                      <a:r>
                        <a:rPr kumimoji="1" lang="ja-JP" altLang="en-US" sz="700" dirty="0" smtClean="0"/>
                        <a:t>開　催　日</a:t>
                      </a:r>
                      <a:endParaRPr kumimoji="1" lang="ja-JP" altLang="en-US" sz="700" dirty="0"/>
                    </a:p>
                  </a:txBody>
                  <a:tcPr/>
                </a:tc>
                <a:tc>
                  <a:txBody>
                    <a:bodyPr/>
                    <a:lstStyle/>
                    <a:p>
                      <a:pPr algn="ctr"/>
                      <a:r>
                        <a:rPr kumimoji="1" lang="ja-JP" altLang="en-US" sz="700" dirty="0" smtClean="0"/>
                        <a:t>会　　　場</a:t>
                      </a:r>
                      <a:endParaRPr kumimoji="1" lang="en-US" altLang="ja-JP" sz="700" dirty="0" smtClean="0"/>
                    </a:p>
                  </a:txBody>
                  <a:tcPr/>
                </a:tc>
              </a:tr>
              <a:tr h="150978">
                <a:tc>
                  <a:txBody>
                    <a:bodyPr/>
                    <a:lstStyle/>
                    <a:p>
                      <a:pPr algn="ctr"/>
                      <a:r>
                        <a:rPr kumimoji="1" lang="ja-JP" altLang="en-US" sz="500" dirty="0" smtClean="0"/>
                        <a:t>２月１５日</a:t>
                      </a:r>
                      <a:r>
                        <a:rPr kumimoji="1" lang="ja-JP" altLang="en-US" sz="500" dirty="0" smtClean="0"/>
                        <a:t>（日）</a:t>
                      </a:r>
                      <a:endParaRPr kumimoji="1" lang="ja-JP" altLang="en-US" sz="500" dirty="0"/>
                    </a:p>
                  </a:txBody>
                  <a:tcPr/>
                </a:tc>
                <a:tc>
                  <a:txBody>
                    <a:bodyPr/>
                    <a:lstStyle/>
                    <a:p>
                      <a:r>
                        <a:rPr kumimoji="1" lang="ja-JP" altLang="en-US" sz="500" dirty="0" smtClean="0"/>
                        <a:t>松江市　</a:t>
                      </a:r>
                      <a:r>
                        <a:rPr kumimoji="1" lang="ja-JP" altLang="en-US" sz="500" dirty="0" smtClean="0"/>
                        <a:t>美保関公民館</a:t>
                      </a:r>
                      <a:endParaRPr kumimoji="1" lang="en-US" altLang="ja-JP" sz="500" dirty="0" smtClean="0"/>
                    </a:p>
                  </a:txBody>
                  <a:tcPr/>
                </a:tc>
              </a:tr>
              <a:tr h="173203">
                <a:tc>
                  <a:txBody>
                    <a:bodyPr/>
                    <a:lstStyle/>
                    <a:p>
                      <a:pPr algn="ctr"/>
                      <a:r>
                        <a:rPr kumimoji="1" lang="ja-JP" altLang="en-US" sz="500" dirty="0" smtClean="0"/>
                        <a:t>３月１５日（日）</a:t>
                      </a:r>
                      <a:endParaRPr kumimoji="1" lang="ja-JP" altLang="en-US" sz="5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500" u="none" strike="noStrike" kern="1200" cap="none" spc="0" normalizeH="0" baseline="0" noProof="0" dirty="0" smtClean="0">
                          <a:ln>
                            <a:noFill/>
                          </a:ln>
                          <a:effectLst/>
                          <a:uLnTx/>
                          <a:uFillTx/>
                        </a:rPr>
                        <a:t>未定（松江市東出雲町周辺）</a:t>
                      </a:r>
                      <a:endParaRPr kumimoji="1" lang="en-US" altLang="ja-JP" sz="500" b="0" i="0" u="none" strike="noStrike" kern="1200" cap="none" spc="0" normalizeH="0" baseline="0" noProof="0" dirty="0" smtClean="0">
                        <a:ln>
                          <a:noFill/>
                        </a:ln>
                        <a:solidFill>
                          <a:prstClr val="black"/>
                        </a:solidFill>
                        <a:effectLst/>
                        <a:uLnTx/>
                        <a:uFillTx/>
                        <a:latin typeface="+mn-lt"/>
                        <a:ea typeface="+mn-ea"/>
                        <a:cs typeface="+mn-cs"/>
                      </a:endParaRPr>
                    </a:p>
                  </a:txBody>
                  <a:tcPr/>
                </a:tc>
              </a:tr>
              <a:tr h="173203">
                <a:tc>
                  <a:txBody>
                    <a:bodyPr/>
                    <a:lstStyle/>
                    <a:p>
                      <a:pPr algn="ctr"/>
                      <a:r>
                        <a:rPr kumimoji="1" lang="ja-JP" altLang="en-US" sz="500" dirty="0" smtClean="0"/>
                        <a:t>４月１９日</a:t>
                      </a:r>
                      <a:r>
                        <a:rPr kumimoji="1" lang="ja-JP" altLang="en-US" sz="500" dirty="0" smtClean="0"/>
                        <a:t>（日）</a:t>
                      </a:r>
                      <a:endParaRPr kumimoji="1" lang="ja-JP" altLang="en-US" sz="500" dirty="0"/>
                    </a:p>
                  </a:txBody>
                  <a:tcPr/>
                </a:tc>
                <a:tc>
                  <a:txBody>
                    <a:bodyPr/>
                    <a:lstStyle/>
                    <a:p>
                      <a:r>
                        <a:rPr kumimoji="1" lang="ja-JP" altLang="en-US" sz="500" dirty="0" smtClean="0"/>
                        <a:t>未定（松江市宍道町周辺）</a:t>
                      </a:r>
                      <a:endParaRPr kumimoji="1" lang="en-US" altLang="ja-JP" sz="500" dirty="0" smtClean="0"/>
                    </a:p>
                  </a:txBody>
                  <a:tcPr/>
                </a:tc>
              </a:tr>
              <a:tr h="173203">
                <a:tc>
                  <a:txBody>
                    <a:bodyPr/>
                    <a:lstStyle/>
                    <a:p>
                      <a:pPr algn="ctr"/>
                      <a:r>
                        <a:rPr kumimoji="1" lang="ja-JP" altLang="en-US" sz="500" dirty="0" smtClean="0"/>
                        <a:t>５月１７日</a:t>
                      </a:r>
                      <a:r>
                        <a:rPr kumimoji="1" lang="ja-JP" altLang="en-US" sz="500" dirty="0" smtClean="0"/>
                        <a:t>（日）</a:t>
                      </a:r>
                      <a:endParaRPr kumimoji="1" lang="ja-JP" altLang="en-US" sz="500" dirty="0"/>
                    </a:p>
                  </a:txBody>
                  <a:tcPr/>
                </a:tc>
                <a:tc>
                  <a:txBody>
                    <a:bodyPr/>
                    <a:lstStyle/>
                    <a:p>
                      <a:r>
                        <a:rPr kumimoji="1" lang="ja-JP" altLang="en-US" sz="500" dirty="0" smtClean="0"/>
                        <a:t>未定（松江市）</a:t>
                      </a:r>
                      <a:endParaRPr kumimoji="1" lang="en-US" altLang="ja-JP" sz="500" dirty="0" smtClean="0"/>
                    </a:p>
                  </a:txBody>
                  <a:tcPr/>
                </a:tc>
              </a:tr>
              <a:tr h="173203">
                <a:tc>
                  <a:txBody>
                    <a:bodyPr/>
                    <a:lstStyle/>
                    <a:p>
                      <a:pPr algn="ctr"/>
                      <a:r>
                        <a:rPr kumimoji="1" lang="ja-JP" altLang="en-US" sz="500" dirty="0" smtClean="0"/>
                        <a:t>６月２１日</a:t>
                      </a:r>
                      <a:r>
                        <a:rPr kumimoji="1" lang="ja-JP" altLang="en-US" sz="500" dirty="0" smtClean="0"/>
                        <a:t>（日）</a:t>
                      </a:r>
                      <a:endParaRPr kumimoji="1" lang="ja-JP" altLang="en-US" sz="5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500" dirty="0" smtClean="0"/>
                        <a:t>未定（松江市）</a:t>
                      </a:r>
                      <a:endParaRPr kumimoji="1" lang="en-US" altLang="ja-JP" sz="500" dirty="0" smtClean="0"/>
                    </a:p>
                  </a:txBody>
                  <a:tcPr/>
                </a:tc>
              </a:tr>
              <a:tr h="150978">
                <a:tc>
                  <a:txBody>
                    <a:bodyPr/>
                    <a:lstStyle/>
                    <a:p>
                      <a:pPr algn="ctr"/>
                      <a:r>
                        <a:rPr kumimoji="1" lang="ja-JP" altLang="en-US" sz="500" dirty="0" smtClean="0"/>
                        <a:t>７月１９日（日）</a:t>
                      </a:r>
                      <a:endParaRPr kumimoji="1" lang="ja-JP" altLang="en-US" sz="5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500" dirty="0" smtClean="0"/>
                        <a:t>未定（松江市）</a:t>
                      </a:r>
                      <a:endParaRPr kumimoji="1" lang="en-US" altLang="ja-JP" sz="500" dirty="0" smtClean="0"/>
                    </a:p>
                  </a:txBody>
                  <a:tcPr/>
                </a:tc>
              </a:tr>
            </a:tbl>
          </a:graphicData>
        </a:graphic>
      </p:graphicFrame>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1218</TotalTime>
  <Words>194</Words>
  <Application>Microsoft Office PowerPoint</Application>
  <PresentationFormat>A4 210 x 297 mm</PresentationFormat>
  <Paragraphs>65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81</cp:revision>
  <cp:lastPrinted>2014-08-09T04:28:58Z</cp:lastPrinted>
  <dcterms:created xsi:type="dcterms:W3CDTF">2014-05-01T16:31:03Z</dcterms:created>
  <dcterms:modified xsi:type="dcterms:W3CDTF">2015-01-31T02:52:30Z</dcterms:modified>
</cp:coreProperties>
</file>