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42" d="100"/>
          <a:sy n="142" d="100"/>
        </p:scale>
        <p:origin x="990" y="-282"/>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2016/4/27</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2016/4/27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2016/4/27</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2021" y="-133934"/>
            <a:ext cx="5010537" cy="4913559"/>
          </a:xfrm>
          <a:prstGeom prst="rect">
            <a:avLst/>
          </a:prstGeom>
        </p:spPr>
      </p:pic>
      <p:sp>
        <p:nvSpPr>
          <p:cNvPr id="15" name="テキスト ボックス 14"/>
          <p:cNvSpPr txBox="1"/>
          <p:nvPr/>
        </p:nvSpPr>
        <p:spPr>
          <a:xfrm>
            <a:off x="158750" y="5024189"/>
            <a:ext cx="6546850" cy="1110177"/>
          </a:xfrm>
          <a:prstGeom prst="rect">
            <a:avLst/>
          </a:prstGeom>
          <a:noFill/>
          <a:ln w="25400">
            <a:solidFill>
              <a:schemeClr val="tx1"/>
            </a:solidFill>
          </a:ln>
        </p:spPr>
        <p:txBody>
          <a:bodyPr wrap="square" tIns="46800" bIns="46800" spcCol="0" rtlCol="0">
            <a:spAutoFit/>
          </a:bodyPr>
          <a:lstStyle/>
          <a:p>
            <a:pPr defTabSz="657225"/>
            <a:r>
              <a:rPr lang="ja-JP" altLang="en-US" sz="1050" b="1" dirty="0" smtClean="0"/>
              <a:t>２０１６年５月１５日（日）</a:t>
            </a:r>
            <a:r>
              <a:rPr lang="ja-JP" altLang="en-US" sz="1050" b="1" dirty="0"/>
              <a:t>　</a:t>
            </a:r>
            <a:r>
              <a:rPr lang="ja-JP" altLang="en-US" sz="1050" b="1" dirty="0" smtClean="0"/>
              <a:t>０９：３０～１１：３０</a:t>
            </a:r>
            <a:r>
              <a:rPr lang="ja-JP" altLang="en-US" sz="1050" b="1" dirty="0"/>
              <a:t>　</a:t>
            </a:r>
            <a:r>
              <a:rPr lang="ja-JP" altLang="en-US" sz="1050" b="1" dirty="0" smtClean="0"/>
              <a:t>（開場　０９：００～）</a:t>
            </a:r>
            <a:endParaRPr lang="en-US" altLang="ja-JP" sz="1050" b="1" dirty="0" smtClean="0"/>
          </a:p>
          <a:p>
            <a:pPr defTabSz="657225"/>
            <a:r>
              <a:rPr lang="ja-JP" altLang="en-US" sz="1050" b="1" dirty="0" smtClean="0"/>
              <a:t>松江市城北公民館</a:t>
            </a:r>
            <a:r>
              <a:rPr lang="ja-JP" altLang="en-US" sz="1050" b="1" dirty="0"/>
              <a:t>　（</a:t>
            </a:r>
            <a:r>
              <a:rPr lang="ja-JP" altLang="en-US" sz="1050" b="1" dirty="0" smtClean="0"/>
              <a:t>〒６９０－０８８８ </a:t>
            </a:r>
            <a:r>
              <a:rPr lang="ja-JP" altLang="en-US" sz="1050" b="1" dirty="0"/>
              <a:t>　 </a:t>
            </a:r>
            <a:r>
              <a:rPr lang="ja-JP" altLang="en-US" sz="1050" b="1" dirty="0" smtClean="0"/>
              <a:t>松江市北堀町４３ ）</a:t>
            </a:r>
            <a:endParaRPr lang="en-US" altLang="ja-JP" sz="1050" b="1" dirty="0" smtClean="0"/>
          </a:p>
          <a:p>
            <a:pPr defTabSz="657225"/>
            <a:r>
              <a:rPr lang="ja-JP" altLang="en-US" sz="1050" b="1" dirty="0" smtClean="0"/>
              <a:t>先着２０名／</a:t>
            </a:r>
            <a:r>
              <a:rPr lang="ja-JP" altLang="en-US" sz="1050" b="1" dirty="0" smtClean="0"/>
              <a:t>５</a:t>
            </a:r>
            <a:r>
              <a:rPr lang="ja-JP" altLang="en-US" sz="1050" b="1" dirty="0" smtClean="0"/>
              <a:t>００円</a:t>
            </a:r>
            <a:endParaRPr lang="en-US" altLang="ja-JP" sz="1050" b="1" dirty="0" smtClean="0"/>
          </a:p>
          <a:p>
            <a:pPr defTabSz="657225"/>
            <a:endParaRPr lang="en-US" altLang="ja-JP" sz="1050" b="1" dirty="0"/>
          </a:p>
          <a:p>
            <a:pPr defTabSz="657225"/>
            <a:r>
              <a:rPr lang="ja-JP" altLang="en-US" sz="800" dirty="0" smtClean="0"/>
              <a:t>主に小学校</a:t>
            </a:r>
            <a:r>
              <a:rPr lang="ja-JP" altLang="en-US" sz="800" dirty="0" smtClean="0"/>
              <a:t>３年生～</a:t>
            </a:r>
            <a:r>
              <a:rPr lang="ja-JP" altLang="en-US" sz="800" dirty="0"/>
              <a:t>６年生、中学校１年生～</a:t>
            </a:r>
            <a:r>
              <a:rPr lang="ja-JP" altLang="en-US" sz="800" dirty="0" smtClean="0"/>
              <a:t>３年生およびその保護者を対象としておりますが、お子さんだけでの参加、地域のＩＴリーダ、プログラミングに興味がある方など、どなたでもご参加いただけます。</a:t>
            </a:r>
            <a:r>
              <a:rPr lang="en-US" altLang="ja-JP" sz="800" dirty="0"/>
              <a:t/>
            </a:r>
            <a:br>
              <a:rPr lang="en-US" altLang="ja-JP" sz="800" dirty="0"/>
            </a:br>
            <a:r>
              <a:rPr lang="ja-JP" altLang="en-US" sz="800" dirty="0" smtClean="0"/>
              <a:t>実際に体験される人数分の料金がかかりますが、付き添いや見学の方は無料ですので、お気軽にご参加ください。</a:t>
            </a:r>
            <a:endParaRPr lang="en-US" altLang="ja-JP" sz="800" dirty="0" smtClean="0"/>
          </a:p>
        </p:txBody>
      </p:sp>
      <p:sp>
        <p:nvSpPr>
          <p:cNvPr id="11" name="テキスト ボックス 10"/>
          <p:cNvSpPr txBox="1"/>
          <p:nvPr/>
        </p:nvSpPr>
        <p:spPr>
          <a:xfrm>
            <a:off x="158750" y="9041350"/>
            <a:ext cx="6546850" cy="369332"/>
          </a:xfrm>
          <a:prstGeom prst="rect">
            <a:avLst/>
          </a:prstGeom>
          <a:noFill/>
          <a:ln w="25400">
            <a:solidFill>
              <a:schemeClr val="tx1"/>
            </a:solidFill>
          </a:ln>
        </p:spPr>
        <p:txBody>
          <a:bodyPr wrap="square" rtlCol="0">
            <a:spAutoFit/>
          </a:bodyPr>
          <a:lstStyle/>
          <a:p>
            <a:r>
              <a:rPr kumimoji="1" lang="ja-JP" altLang="en-US" sz="900" dirty="0" smtClean="0"/>
              <a:t>お申し込みはインターネット（</a:t>
            </a:r>
            <a:r>
              <a:rPr lang="en-US" altLang="ja-JP" sz="900" dirty="0"/>
              <a:t>https://one-day-ruby-trial.doorkeeper.jp/</a:t>
            </a:r>
            <a:r>
              <a:rPr kumimoji="1" lang="ja-JP" altLang="en-US" sz="900" dirty="0" smtClean="0"/>
              <a:t>）、また</a:t>
            </a:r>
            <a:r>
              <a:rPr lang="ja-JP" altLang="en-US" sz="900" dirty="0"/>
              <a:t>は電話</a:t>
            </a:r>
            <a:r>
              <a:rPr lang="ja-JP" altLang="en-US" sz="900" dirty="0" smtClean="0"/>
              <a:t>（</a:t>
            </a:r>
            <a:r>
              <a:rPr lang="en-US" altLang="ja-JP" sz="900" dirty="0" smtClean="0"/>
              <a:t>090-7593-4325</a:t>
            </a:r>
            <a:r>
              <a:rPr lang="ja-JP" altLang="en-US" sz="900" dirty="0" smtClean="0"/>
              <a:t>：高尾）で</a:t>
            </a:r>
            <a:r>
              <a:rPr kumimoji="1" lang="ja-JP" altLang="en-US" sz="900" dirty="0" smtClean="0"/>
              <a:t>お願いします。</a:t>
            </a:r>
            <a:endParaRPr kumimoji="1" lang="en-US" altLang="ja-JP" sz="900" dirty="0" smtClean="0"/>
          </a:p>
          <a:p>
            <a:r>
              <a:rPr lang="ja-JP" altLang="en-US" sz="900" dirty="0" smtClean="0"/>
              <a:t>お問い合わせはメール（</a:t>
            </a:r>
            <a:r>
              <a:rPr lang="en-US" altLang="ja-JP" sz="900" dirty="0" smtClean="0"/>
              <a:t>contact@smalruby.jp</a:t>
            </a:r>
            <a:r>
              <a:rPr lang="ja-JP" altLang="en-US" sz="900" dirty="0" smtClean="0"/>
              <a:t>）、または</a:t>
            </a:r>
            <a:r>
              <a:rPr kumimoji="1" lang="ja-JP" altLang="en-US" sz="900" dirty="0" smtClean="0"/>
              <a:t>電話でお願いします。</a:t>
            </a:r>
            <a:endParaRPr kumimoji="1" lang="en-US" altLang="ja-JP" sz="1100" dirty="0" smtClean="0"/>
          </a:p>
        </p:txBody>
      </p:sp>
      <p:sp>
        <p:nvSpPr>
          <p:cNvPr id="13" name="テキスト ボックス 12"/>
          <p:cNvSpPr txBox="1"/>
          <p:nvPr/>
        </p:nvSpPr>
        <p:spPr>
          <a:xfrm>
            <a:off x="152400" y="9452054"/>
            <a:ext cx="6553200" cy="307777"/>
          </a:xfrm>
          <a:prstGeom prst="rect">
            <a:avLst/>
          </a:prstGeom>
          <a:noFill/>
        </p:spPr>
        <p:txBody>
          <a:bodyPr wrap="square" rtlCol="0">
            <a:spAutoFit/>
          </a:bodyPr>
          <a:lstStyle/>
          <a:p>
            <a:pPr algn="ctr"/>
            <a:r>
              <a:rPr lang="ja-JP" altLang="en-US" sz="1400" dirty="0" smtClean="0"/>
              <a:t>主催：ＮＰＯ法人Ｒｕｂｙ</a:t>
            </a:r>
            <a:r>
              <a:rPr kumimoji="1" lang="ja-JP" altLang="en-US" sz="1400" dirty="0" smtClean="0"/>
              <a:t>プログラミング少年団、後援：松江市教育委員会</a:t>
            </a:r>
            <a:endParaRPr kumimoji="1" lang="ja-JP" altLang="en-US" sz="1400" dirty="0"/>
          </a:p>
        </p:txBody>
      </p:sp>
      <p:sp>
        <p:nvSpPr>
          <p:cNvPr id="18" name="コンテンツ プレースホルダー 2"/>
          <p:cNvSpPr txBox="1">
            <a:spLocks/>
          </p:cNvSpPr>
          <p:nvPr/>
        </p:nvSpPr>
        <p:spPr>
          <a:xfrm>
            <a:off x="152400" y="6104911"/>
            <a:ext cx="6553200" cy="2868848"/>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smtClean="0">
                <a:latin typeface="+mj-ea"/>
                <a:ea typeface="+mj-ea"/>
              </a:rPr>
              <a:t>📌親子で</a:t>
            </a:r>
            <a:r>
              <a:rPr lang="en-US" altLang="ja-JP" sz="800" b="1" u="sng" dirty="0" smtClean="0">
                <a:latin typeface="+mj-ea"/>
                <a:ea typeface="+mj-ea"/>
              </a:rPr>
              <a:t>Ruby</a:t>
            </a:r>
            <a:r>
              <a:rPr lang="ja-JP" altLang="en-US" sz="800" b="1" u="sng"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を親子で体験して、感じて、本当の意味で</a:t>
            </a:r>
            <a:r>
              <a:rPr lang="en-US" altLang="ja-JP" sz="700" dirty="0" smtClean="0"/>
              <a:t>Ruby</a:t>
            </a:r>
            <a:r>
              <a:rPr lang="ja-JP" altLang="en-US" sz="700" dirty="0" smtClean="0"/>
              <a:t>を理解してみませんか？</a:t>
            </a:r>
            <a:endParaRPr lang="en-US" altLang="ja-JP" sz="700" dirty="0" smtClean="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u="sng" dirty="0">
                <a:latin typeface="+mj-ea"/>
              </a:rPr>
              <a:t>📌</a:t>
            </a:r>
            <a:r>
              <a:rPr lang="ja-JP" altLang="en-US" sz="800" b="1" u="sng" dirty="0" smtClean="0"/>
              <a:t>内容</a:t>
            </a:r>
            <a:endParaRPr lang="ja-JP" altLang="en-US" sz="600" b="1" u="sng"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初めての方や、コンピュータが苦手な方でも安心してください。小学校３年生から使えて、簡単にソフトウェアを作れる「スモウルビー」（</a:t>
            </a:r>
            <a:r>
              <a:rPr lang="en-US" altLang="ja-JP" sz="700" dirty="0" smtClean="0"/>
              <a:t>※</a:t>
            </a:r>
            <a:r>
              <a:rPr lang="ja-JP" altLang="en-US" sz="700" dirty="0" smtClean="0"/>
              <a:t>）というソフトウェアを使って、</a:t>
            </a:r>
            <a:r>
              <a:rPr lang="ja-JP" altLang="en-US" sz="700" b="1" dirty="0" smtClean="0"/>
              <a:t>マウスの操作だけで簡単なゲームを作ります</a:t>
            </a:r>
            <a:r>
              <a:rPr lang="ja-JP" altLang="en-US" sz="700" dirty="0" smtClean="0"/>
              <a:t>。それを通じて、ソフトウェアの作り方や、「</a:t>
            </a:r>
            <a:r>
              <a:rPr lang="en-US" altLang="ja-JP" sz="700" dirty="0" smtClean="0"/>
              <a:t>Ruby</a:t>
            </a:r>
            <a:r>
              <a:rPr lang="ja-JP" altLang="en-US" sz="700" dirty="0" smtClean="0"/>
              <a:t>」とはどういったものなのかを知っていただきます。</a:t>
            </a:r>
            <a:endParaRPr lang="en-US" altLang="ja-JP" sz="700" dirty="0" smtClean="0"/>
          </a:p>
          <a:p>
            <a:pPr marL="87313" indent="-87313">
              <a:lnSpc>
                <a:spcPct val="150000"/>
              </a:lnSpc>
              <a:spcBef>
                <a:spcPts val="0"/>
              </a:spcBef>
              <a:buFont typeface="Arial" panose="020B0604020202020204" pitchFamily="34" charset="0"/>
              <a:buNone/>
            </a:pPr>
            <a:r>
              <a:rPr lang="en-US" altLang="ja-JP" sz="600" dirty="0" smtClean="0"/>
              <a:t>※</a:t>
            </a:r>
            <a:r>
              <a:rPr lang="ja-JP" altLang="en-US" sz="600" dirty="0" smtClean="0"/>
              <a:t>「スモウルビー」は島根県松江市の市立中学校の技術家庭科の授業にも採用されています。</a:t>
            </a:r>
            <a:endParaRPr lang="en-US" altLang="ja-JP" sz="800" dirty="0" smtClean="0"/>
          </a:p>
          <a:p>
            <a:pPr marL="0" indent="0">
              <a:lnSpc>
                <a:spcPct val="150000"/>
              </a:lnSpc>
              <a:spcBef>
                <a:spcPts val="0"/>
              </a:spcBef>
              <a:buNone/>
            </a:pPr>
            <a:endParaRPr lang="en-US" altLang="ja-JP" sz="300" dirty="0" smtClean="0">
              <a:latin typeface="+mj-ea"/>
            </a:endParaRPr>
          </a:p>
          <a:p>
            <a:pPr marL="0" indent="0">
              <a:lnSpc>
                <a:spcPct val="150000"/>
              </a:lnSpc>
              <a:spcBef>
                <a:spcPts val="0"/>
              </a:spcBef>
              <a:buNone/>
            </a:pPr>
            <a:r>
              <a:rPr lang="ja-JP" altLang="en-US" sz="800" u="sng" dirty="0" smtClean="0">
                <a:latin typeface="+mj-ea"/>
              </a:rPr>
              <a:t>📌</a:t>
            </a:r>
            <a:r>
              <a:rPr lang="ja-JP" altLang="en-US" sz="800" b="1" u="sng" dirty="0" smtClean="0">
                <a:latin typeface="+mj-ea"/>
                <a:ea typeface="+mj-ea"/>
              </a:rPr>
              <a:t>当日</a:t>
            </a:r>
            <a:r>
              <a:rPr lang="ja-JP" altLang="en-US" sz="800" b="1" u="sng"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a:p>
          <a:p>
            <a:pPr marL="0" indent="0">
              <a:lnSpc>
                <a:spcPct val="150000"/>
              </a:lnSpc>
              <a:spcBef>
                <a:spcPts val="0"/>
              </a:spcBef>
              <a:buNone/>
            </a:pPr>
            <a:r>
              <a:rPr lang="ja-JP" altLang="en-US" sz="800" u="sng" dirty="0" smtClean="0">
                <a:latin typeface="+mj-ea"/>
              </a:rPr>
              <a:t>📌</a:t>
            </a:r>
            <a:r>
              <a:rPr lang="ja-JP" altLang="en-US" sz="800" b="1" u="sng" dirty="0" smtClean="0">
                <a:latin typeface="+mj-ea"/>
              </a:rPr>
              <a:t>今後の開催予定</a:t>
            </a:r>
            <a:endParaRPr lang="en-US" altLang="ja-JP" sz="800" b="1" u="sng" dirty="0" smtClean="0">
              <a:latin typeface="+mj-ea"/>
            </a:endParaRPr>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r>
              <a:rPr lang="ja-JP" altLang="en-US" sz="700" dirty="0" smtClean="0"/>
              <a:t>基本的に各回</a:t>
            </a:r>
            <a:r>
              <a:rPr lang="ja-JP" altLang="en-US" sz="700" dirty="0"/>
              <a:t>はすべて同じ内容ですのでご都合が</a:t>
            </a:r>
            <a:r>
              <a:rPr lang="ja-JP" altLang="en-US" sz="700" dirty="0" smtClean="0"/>
              <a:t>いい日程・会場にご参加</a:t>
            </a:r>
            <a:r>
              <a:rPr lang="ja-JP" altLang="en-US" sz="700" dirty="0"/>
              <a:t>ください</a:t>
            </a:r>
            <a:r>
              <a:rPr lang="ja-JP" altLang="en-US" sz="700" dirty="0" smtClean="0"/>
              <a:t>。</a:t>
            </a:r>
            <a:endParaRPr lang="en-US" altLang="ja-JP" sz="600" dirty="0" smtClean="0">
              <a:latin typeface="+mj-ea"/>
            </a:endParaRPr>
          </a:p>
          <a:p>
            <a:pPr marL="0" indent="0">
              <a:lnSpc>
                <a:spcPct val="150000"/>
              </a:lnSpc>
              <a:spcBef>
                <a:spcPts val="0"/>
              </a:spcBef>
              <a:buNone/>
            </a:pPr>
            <a:r>
              <a:rPr lang="ja-JP" altLang="en-US" sz="700" dirty="0"/>
              <a:t>過去</a:t>
            </a:r>
            <a:r>
              <a:rPr lang="ja-JP" altLang="en-US" sz="700" dirty="0" smtClean="0"/>
              <a:t>の体験イベントの様子は</a:t>
            </a:r>
            <a:r>
              <a:rPr lang="en-US" altLang="ja-JP" sz="700" dirty="0" smtClean="0"/>
              <a:t>Ruby</a:t>
            </a:r>
            <a:r>
              <a:rPr lang="ja-JP" altLang="en-US" sz="700" dirty="0" smtClean="0"/>
              <a:t>プログラミング少年団のホームページ（</a:t>
            </a:r>
            <a:r>
              <a:rPr lang="en-US" altLang="ja-JP" sz="700" dirty="0" smtClean="0"/>
              <a:t>http://smalruby.jp</a:t>
            </a:r>
            <a:r>
              <a:rPr lang="ja-JP" altLang="en-US" sz="700" dirty="0" smtClean="0"/>
              <a:t>）からご覧いただけます。</a:t>
            </a:r>
            <a:endParaRPr lang="en-US" altLang="ja-JP" sz="700" dirty="0" smtClean="0"/>
          </a:p>
          <a:p>
            <a:pPr marL="0" indent="0">
              <a:lnSpc>
                <a:spcPct val="150000"/>
              </a:lnSpc>
              <a:spcBef>
                <a:spcPts val="0"/>
              </a:spcBef>
              <a:buNone/>
            </a:pPr>
            <a:r>
              <a:rPr lang="ja-JP" altLang="en-US" sz="700" dirty="0" smtClean="0">
                <a:latin typeface="+mj-ea"/>
              </a:rPr>
              <a:t>また、体験イベント後は、さらにプログラミングを学びたい人のためのプログラミング教室「プログラミング道場」にご参加いただくこともできます。</a:t>
            </a:r>
            <a:endParaRPr lang="en-US" altLang="ja-JP" sz="700" dirty="0">
              <a:latin typeface="+mj-ea"/>
            </a:endParaRPr>
          </a:p>
        </p:txBody>
      </p:sp>
      <p:graphicFrame>
        <p:nvGraphicFramePr>
          <p:cNvPr id="23" name="表 22"/>
          <p:cNvGraphicFramePr>
            <a:graphicFrameLocks noGrp="1"/>
          </p:cNvGraphicFramePr>
          <p:nvPr>
            <p:extLst>
              <p:ext uri="{D42A27DB-BD31-4B8C-83A1-F6EECF244321}">
                <p14:modId xmlns:p14="http://schemas.microsoft.com/office/powerpoint/2010/main" val="3300343096"/>
              </p:ext>
            </p:extLst>
          </p:nvPr>
        </p:nvGraphicFramePr>
        <p:xfrm>
          <a:off x="4580391" y="6379826"/>
          <a:ext cx="2057778" cy="1005840"/>
        </p:xfrm>
        <a:graphic>
          <a:graphicData uri="http://schemas.openxmlformats.org/drawingml/2006/table">
            <a:tbl>
              <a:tblPr firstRow="1" bandRow="1">
                <a:tableStyleId>{5940675A-B579-460E-94D1-54222C63F5DA}</a:tableStyleId>
              </a:tblPr>
              <a:tblGrid>
                <a:gridCol w="787053"/>
                <a:gridCol w="1270725"/>
              </a:tblGrid>
              <a:tr h="178428">
                <a:tc>
                  <a:txBody>
                    <a:bodyPr/>
                    <a:lstStyle/>
                    <a:p>
                      <a:pPr algn="ctr"/>
                      <a:r>
                        <a:rPr kumimoji="1" lang="ja-JP" altLang="en-US" sz="800" b="1" dirty="0" smtClean="0"/>
                        <a:t>開　催　日</a:t>
                      </a:r>
                      <a:endParaRPr kumimoji="1" lang="ja-JP" altLang="en-US" sz="800" b="1" dirty="0"/>
                    </a:p>
                  </a:txBody>
                  <a:tcPr/>
                </a:tc>
                <a:tc>
                  <a:txBody>
                    <a:bodyPr/>
                    <a:lstStyle/>
                    <a:p>
                      <a:pPr algn="ctr"/>
                      <a:r>
                        <a:rPr kumimoji="1" lang="ja-JP" altLang="en-US" sz="800" b="1" dirty="0" smtClean="0"/>
                        <a:t>会　　　場</a:t>
                      </a:r>
                      <a:endParaRPr kumimoji="1" lang="en-US" altLang="ja-JP" sz="800" b="1"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５月１５日（日）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松江市城北公民館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６月１９日（日）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松江市八雲公民館</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７月１７日（日）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８月２８日（日）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bl>
          </a:graphicData>
        </a:graphic>
      </p:graphicFrame>
      <p:cxnSp>
        <p:nvCxnSpPr>
          <p:cNvPr id="24" name="直線コネクタ 23"/>
          <p:cNvCxnSpPr/>
          <p:nvPr/>
        </p:nvCxnSpPr>
        <p:spPr>
          <a:xfrm flipH="1">
            <a:off x="2314725"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4511742"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sp>
        <p:nvSpPr>
          <p:cNvPr id="8" name="テキスト ボックス 7"/>
          <p:cNvSpPr txBox="1"/>
          <p:nvPr/>
        </p:nvSpPr>
        <p:spPr>
          <a:xfrm>
            <a:off x="62140" y="-104600"/>
            <a:ext cx="6553200" cy="3847207"/>
          </a:xfrm>
          <a:prstGeom prst="rect">
            <a:avLst/>
          </a:prstGeom>
          <a:noFill/>
        </p:spPr>
        <p:txBody>
          <a:bodyPr wrap="square" rtlCol="0">
            <a:spAutoFit/>
          </a:bodyPr>
          <a:lstStyle/>
          <a:p>
            <a:r>
              <a:rPr lang="ja-JP" altLang="en-US" sz="6000" dirty="0" smtClean="0">
                <a:latin typeface="HGP創英角ｺﾞｼｯｸUB" panose="020B0900000000000000" pitchFamily="50" charset="-128"/>
                <a:ea typeface="HGP創英角ｺﾞｼｯｸUB" panose="020B0900000000000000" pitchFamily="50" charset="-128"/>
              </a:rPr>
              <a:t>一日</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en-US" altLang="ja-JP" sz="6000" dirty="0" smtClean="0">
                <a:ln w="38100">
                  <a:noFill/>
                </a:ln>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400" dirty="0" smtClean="0">
                <a:ln w="25400">
                  <a:solidFill>
                    <a:schemeClr val="bg1"/>
                  </a:solidFill>
                </a:ln>
                <a:latin typeface="HGP創英角ｺﾞｼｯｸUB" panose="020B0900000000000000" pitchFamily="50" charset="-128"/>
                <a:ea typeface="HGP創英角ｺﾞｼｯｸUB" panose="020B0900000000000000" pitchFamily="50" charset="-128"/>
              </a:rPr>
              <a:t>プログラミング</a:t>
            </a:r>
            <a:endParaRPr lang="en-US" altLang="ja-JP" sz="6400" dirty="0" smtClean="0">
              <a:ln w="25400">
                <a:solidFill>
                  <a:schemeClr val="bg1"/>
                </a:solidFill>
              </a:ln>
              <a:latin typeface="HGP創英角ｺﾞｼｯｸUB" panose="020B0900000000000000" pitchFamily="50" charset="-128"/>
              <a:ea typeface="HGP創英角ｺﾞｼｯｸUB" panose="020B0900000000000000" pitchFamily="50" charset="-128"/>
            </a:endParaRPr>
          </a:p>
          <a:p>
            <a:r>
              <a:rPr lang="ja-JP" altLang="en-US" sz="6000" dirty="0" smtClean="0">
                <a:latin typeface="HGP創英角ｺﾞｼｯｸUB" panose="020B0900000000000000" pitchFamily="50" charset="-128"/>
                <a:ea typeface="HGP創英角ｺﾞｼｯｸUB" panose="020B0900000000000000" pitchFamily="50" charset="-128"/>
              </a:rPr>
              <a:t>体験</a:t>
            </a:r>
            <a:endParaRPr lang="en-US" altLang="ja-JP" sz="5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bg1"/>
          </a:solidFill>
          <a:ln w="12700">
            <a:solidFill>
              <a:schemeClr val="bg1">
                <a:lumMod val="50000"/>
              </a:schemeClr>
            </a:solidFill>
          </a:ln>
          <a:effectLst/>
        </p:spPr>
        <p:txBody>
          <a:bodyPr wrap="square" rtlCol="0">
            <a:spAutoFit/>
          </a:bodyPr>
          <a:lstStyle/>
          <a:p>
            <a:pPr algn="ctr"/>
            <a:r>
              <a:rPr lang="ja-JP" altLang="en-US" sz="900" b="1" dirty="0" smtClean="0"/>
              <a:t>コンピュータをもっていなくても、</a:t>
            </a:r>
            <a:endParaRPr lang="en-US" altLang="ja-JP" sz="900" b="1" dirty="0" smtClean="0"/>
          </a:p>
          <a:p>
            <a:pPr algn="ctr"/>
            <a:r>
              <a:rPr lang="ja-JP" altLang="en-US" sz="900" b="1" dirty="0" smtClean="0"/>
              <a:t>キーボードが苦手でもゲームが作れる！</a:t>
            </a:r>
            <a:endParaRPr kumimoji="1" lang="ja-JP" altLang="en-US" sz="900" b="1" dirty="0"/>
          </a:p>
        </p:txBody>
      </p:sp>
      <p:sp>
        <p:nvSpPr>
          <p:cNvPr id="14" name="テキスト ボックス 13"/>
          <p:cNvSpPr txBox="1"/>
          <p:nvPr/>
        </p:nvSpPr>
        <p:spPr>
          <a:xfrm>
            <a:off x="62935" y="3576676"/>
            <a:ext cx="3605682" cy="707886"/>
          </a:xfrm>
          <a:prstGeom prst="rect">
            <a:avLst/>
          </a:prstGeom>
          <a:noFill/>
        </p:spPr>
        <p:txBody>
          <a:bodyPr wrap="square" rtlCol="0">
            <a:spAutoFit/>
          </a:bodyPr>
          <a:lstStyle/>
          <a:p>
            <a:r>
              <a:rPr lang="ja-JP" altLang="en-US" sz="2000" dirty="0" smtClean="0">
                <a:latin typeface="HGP創英角ｺﾞｼｯｸUB" panose="020B0900000000000000" pitchFamily="50" charset="-128"/>
                <a:ea typeface="HGP創英角ｺﾞｼｯｸUB" panose="020B0900000000000000" pitchFamily="50" charset="-128"/>
              </a:rPr>
              <a:t>毎月第３日曜日</a:t>
            </a:r>
            <a:endParaRPr lang="en-US" altLang="ja-JP" sz="2000" dirty="0" smtClean="0">
              <a:latin typeface="HGP創英角ｺﾞｼｯｸUB" panose="020B0900000000000000" pitchFamily="50" charset="-128"/>
              <a:ea typeface="HGP創英角ｺﾞｼｯｸUB" panose="020B0900000000000000" pitchFamily="50" charset="-128"/>
            </a:endParaRPr>
          </a:p>
          <a:p>
            <a:r>
              <a:rPr lang="ja-JP" altLang="en-US" sz="2000" dirty="0">
                <a:latin typeface="HGP創英角ｺﾞｼｯｸUB" panose="020B0900000000000000" pitchFamily="50" charset="-128"/>
                <a:ea typeface="HGP創英角ｺﾞｼｯｸUB" panose="020B0900000000000000" pitchFamily="50" charset="-128"/>
              </a:rPr>
              <a:t>松江</a:t>
            </a:r>
            <a:r>
              <a:rPr lang="ja-JP" altLang="en-US" sz="2000" dirty="0" smtClean="0">
                <a:latin typeface="HGP創英角ｺﾞｼｯｸUB" panose="020B0900000000000000" pitchFamily="50" charset="-128"/>
                <a:ea typeface="HGP創英角ｺﾞｼｯｸUB" panose="020B0900000000000000" pitchFamily="50" charset="-128"/>
              </a:rPr>
              <a:t>市内の公民館で開催</a:t>
            </a:r>
            <a:endParaRPr lang="en-US" altLang="ja-JP" sz="2000" dirty="0" smtClean="0">
              <a:latin typeface="HGP創英角ｺﾞｼｯｸUB" panose="020B0900000000000000" pitchFamily="50" charset="-128"/>
              <a:ea typeface="HGP創英角ｺﾞｼｯｸUB" panose="020B0900000000000000" pitchFamily="50" charset="-128"/>
            </a:endParaRPr>
          </a:p>
        </p:txBody>
      </p:sp>
      <p:grpSp>
        <p:nvGrpSpPr>
          <p:cNvPr id="2" name="グループ化 1"/>
          <p:cNvGrpSpPr/>
          <p:nvPr/>
        </p:nvGrpSpPr>
        <p:grpSpPr>
          <a:xfrm>
            <a:off x="-3962" y="4277583"/>
            <a:ext cx="3441224" cy="456824"/>
            <a:chOff x="62140" y="4486906"/>
            <a:chExt cx="3441224" cy="456824"/>
          </a:xfrm>
        </p:grpSpPr>
        <p:sp>
          <p:nvSpPr>
            <p:cNvPr id="16" name="テキスト ボックス 15"/>
            <p:cNvSpPr txBox="1"/>
            <p:nvPr/>
          </p:nvSpPr>
          <p:spPr>
            <a:xfrm>
              <a:off x="62140" y="4486906"/>
              <a:ext cx="797176" cy="446276"/>
            </a:xfrm>
            <a:prstGeom prst="rect">
              <a:avLst/>
            </a:prstGeom>
            <a:noFill/>
          </p:spPr>
          <p:txBody>
            <a:bodyPr wrap="square" rtlCol="0">
              <a:spAutoFit/>
            </a:bodyPr>
            <a:lstStyle/>
            <a:p>
              <a:pPr algn="ctr"/>
              <a:r>
                <a:rPr lang="ja-JP" altLang="en-US" sz="700" dirty="0" smtClean="0">
                  <a:latin typeface="HGP創英角ｺﾞｼｯｸUB" panose="020B0900000000000000" pitchFamily="50" charset="-128"/>
                  <a:ea typeface="HGP創英角ｺﾞｼｯｸUB" panose="020B0900000000000000" pitchFamily="50" charset="-128"/>
                </a:rPr>
                <a:t>お申込みは</a:t>
              </a:r>
              <a:endParaRPr lang="en-US" altLang="ja-JP" sz="700" dirty="0" smtClean="0">
                <a:latin typeface="HGP創英角ｺﾞｼｯｸUB" panose="020B0900000000000000" pitchFamily="50" charset="-128"/>
                <a:ea typeface="HGP創英角ｺﾞｼｯｸUB" panose="020B0900000000000000" pitchFamily="50" charset="-128"/>
              </a:endParaRPr>
            </a:p>
            <a:p>
              <a:pPr algn="ctr"/>
              <a:r>
                <a:rPr lang="ja-JP" altLang="en-US" sz="1600" dirty="0" smtClean="0">
                  <a:latin typeface="HGP創英角ｺﾞｼｯｸUB" panose="020B0900000000000000" pitchFamily="50" charset="-128"/>
                  <a:ea typeface="HGP創英角ｺﾞｼｯｸUB" panose="020B0900000000000000" pitchFamily="50" charset="-128"/>
                </a:rPr>
                <a:t>ＴＥＬ</a:t>
              </a:r>
              <a:endParaRPr lang="en-US" altLang="ja-JP" sz="2400" dirty="0" smtClean="0">
                <a:latin typeface="HGP創英角ｺﾞｼｯｸUB" panose="020B0900000000000000" pitchFamily="50" charset="-128"/>
                <a:ea typeface="HGP創英角ｺﾞｼｯｸUB" panose="020B0900000000000000" pitchFamily="50" charset="-128"/>
              </a:endParaRPr>
            </a:p>
          </p:txBody>
        </p:sp>
        <p:sp>
          <p:nvSpPr>
            <p:cNvPr id="17" name="テキスト ボックス 16"/>
            <p:cNvSpPr txBox="1"/>
            <p:nvPr/>
          </p:nvSpPr>
          <p:spPr>
            <a:xfrm>
              <a:off x="636403" y="4512843"/>
              <a:ext cx="2866961" cy="430887"/>
            </a:xfrm>
            <a:prstGeom prst="rect">
              <a:avLst/>
            </a:prstGeom>
            <a:noFill/>
          </p:spPr>
          <p:txBody>
            <a:bodyPr wrap="square" rtlCol="0">
              <a:spAutoFit/>
            </a:bodyPr>
            <a:lstStyle/>
            <a:p>
              <a:r>
                <a:rPr lang="ja-JP" altLang="en-US" sz="2200" b="1" dirty="0" smtClean="0">
                  <a:latin typeface="HGP創英角ｺﾞｼｯｸUB" panose="020B0900000000000000" pitchFamily="50" charset="-128"/>
                  <a:ea typeface="HGP創英角ｺﾞｼｯｸUB" panose="020B0900000000000000" pitchFamily="50" charset="-128"/>
                </a:rPr>
                <a:t>０９０</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７５９３</a:t>
              </a:r>
              <a:r>
                <a:rPr lang="en-US" altLang="ja-JP" sz="2200" b="1" dirty="0" smtClean="0">
                  <a:latin typeface="HGP創英角ｺﾞｼｯｸUB" panose="020B0900000000000000" pitchFamily="50" charset="-128"/>
                  <a:ea typeface="HGP創英角ｺﾞｼｯｸUB" panose="020B0900000000000000" pitchFamily="50" charset="-128"/>
                </a:rPr>
                <a:t>-</a:t>
              </a:r>
              <a:r>
                <a:rPr lang="ja-JP" altLang="en-US" sz="2200" b="1" dirty="0" smtClean="0">
                  <a:latin typeface="HGP創英角ｺﾞｼｯｸUB" panose="020B0900000000000000" pitchFamily="50" charset="-128"/>
                  <a:ea typeface="HGP創英角ｺﾞｼｯｸUB" panose="020B0900000000000000" pitchFamily="50" charset="-128"/>
                </a:rPr>
                <a:t>４３２５</a:t>
              </a:r>
              <a:endParaRPr lang="en-US" altLang="ja-JP" sz="2200" b="1" dirty="0" smtClean="0">
                <a:latin typeface="HGP創英角ｺﾞｼｯｸUB" panose="020B0900000000000000" pitchFamily="50" charset="-128"/>
                <a:ea typeface="HGP創英角ｺﾞｼｯｸUB" panose="020B0900000000000000" pitchFamily="50" charset="-128"/>
              </a:endParaRPr>
            </a:p>
          </p:txBody>
        </p:sp>
      </p:gr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25336</TotalTime>
  <Words>177</Words>
  <Application>Microsoft Office PowerPoint</Application>
  <PresentationFormat>A4 210 x 297 mm</PresentationFormat>
  <Paragraphs>60</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Arial Unicode MS</vt:lpstr>
      <vt:lpstr>HGP創英角ｺﾞｼｯｸUB</vt:lpstr>
      <vt:lpstr>ＭＳ Ｐゴシック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143</cp:revision>
  <cp:lastPrinted>2016-04-27T00:29:02Z</cp:lastPrinted>
  <dcterms:created xsi:type="dcterms:W3CDTF">2014-05-01T16:31:03Z</dcterms:created>
  <dcterms:modified xsi:type="dcterms:W3CDTF">2016-04-27T00:33:23Z</dcterms:modified>
</cp:coreProperties>
</file>