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4" autoAdjust="0"/>
    <p:restoredTop sz="94660"/>
  </p:normalViewPr>
  <p:slideViewPr>
    <p:cSldViewPr snapToGrid="0" showGuides="1">
      <p:cViewPr>
        <p:scale>
          <a:sx n="110" d="100"/>
          <a:sy n="110" d="100"/>
        </p:scale>
        <p:origin x="786" y="39"/>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2016/12/22</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2016/12/22</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4729" y="637046"/>
            <a:ext cx="4292176" cy="4209101"/>
          </a:xfrm>
          <a:prstGeom prst="rect">
            <a:avLst/>
          </a:prstGeom>
        </p:spPr>
      </p:pic>
      <p:sp>
        <p:nvSpPr>
          <p:cNvPr id="15" name="テキスト ボックス 14"/>
          <p:cNvSpPr txBox="1"/>
          <p:nvPr/>
        </p:nvSpPr>
        <p:spPr>
          <a:xfrm>
            <a:off x="147290" y="3069975"/>
            <a:ext cx="3857001" cy="1697891"/>
          </a:xfrm>
          <a:prstGeom prst="rect">
            <a:avLst/>
          </a:prstGeom>
          <a:noFill/>
          <a:ln w="12700">
            <a:solidFill>
              <a:schemeClr val="tx1"/>
            </a:solidFill>
            <a:prstDash val="sysDot"/>
          </a:ln>
        </p:spPr>
        <p:txBody>
          <a:bodyPr wrap="square" tIns="46800" bIns="46800" spcCol="0" rtlCol="0">
            <a:normAutofit lnSpcReduction="10000"/>
          </a:bodyPr>
          <a:lstStyle/>
          <a:p>
            <a:pPr defTabSz="657225"/>
            <a:r>
              <a:rPr lang="ja-JP" altLang="en-US" sz="1050" b="1" dirty="0"/>
              <a:t>・平成２９年</a:t>
            </a:r>
            <a:r>
              <a:rPr lang="ja-JP" altLang="en-US" sz="1600" b="1" dirty="0"/>
              <a:t>２</a:t>
            </a:r>
            <a:r>
              <a:rPr lang="ja-JP" altLang="en-US" sz="1050" b="1" dirty="0"/>
              <a:t>月</a:t>
            </a:r>
            <a:r>
              <a:rPr lang="ja-JP" altLang="en-US" sz="1600" b="1" dirty="0"/>
              <a:t>１８</a:t>
            </a:r>
            <a:r>
              <a:rPr lang="ja-JP" altLang="en-US" sz="1050" b="1" dirty="0"/>
              <a:t>日（</a:t>
            </a:r>
            <a:r>
              <a:rPr lang="ja-JP" altLang="en-US" sz="1600" b="1" dirty="0"/>
              <a:t>土</a:t>
            </a:r>
            <a:r>
              <a:rPr lang="ja-JP" altLang="en-US" sz="1050" b="1" dirty="0"/>
              <a:t>）</a:t>
            </a:r>
            <a:r>
              <a:rPr lang="ja-JP" altLang="en-US" sz="200" b="1" dirty="0"/>
              <a:t>　</a:t>
            </a:r>
            <a:r>
              <a:rPr lang="ja-JP" altLang="en-US" sz="1600" b="1" dirty="0"/>
              <a:t>１０：００～１２：００</a:t>
            </a:r>
            <a:endParaRPr lang="en-US" altLang="ja-JP" sz="1050" b="1" dirty="0"/>
          </a:p>
          <a:p>
            <a:pPr defTabSz="657225"/>
            <a:r>
              <a:rPr lang="ja-JP" altLang="en-US" sz="1050" b="1" dirty="0"/>
              <a:t>　☆受付　９：４５～１０：００</a:t>
            </a:r>
            <a:endParaRPr lang="en-US" altLang="ja-JP" sz="1050" b="1" dirty="0"/>
          </a:p>
          <a:p>
            <a:pPr defTabSz="657225"/>
            <a:r>
              <a:rPr lang="ja-JP" altLang="en-US" sz="1050" b="1" dirty="0">
                <a:latin typeface="+mn-ea"/>
              </a:rPr>
              <a:t>・法吉公民館（</a:t>
            </a:r>
            <a:r>
              <a:rPr lang="zh-TW" altLang="en-US" sz="1050" b="1" dirty="0">
                <a:latin typeface="ＭＳ Ｐゴシック" panose="020B0600070205080204" pitchFamily="50" charset="-128"/>
                <a:ea typeface="ＭＳ Ｐゴシック" panose="020B0600070205080204" pitchFamily="50" charset="-128"/>
              </a:rPr>
              <a:t>〒</a:t>
            </a:r>
            <a:r>
              <a:rPr lang="en-US" altLang="zh-TW" sz="1050" b="1" dirty="0">
                <a:latin typeface="ＭＳ Ｐゴシック" panose="020B0600070205080204" pitchFamily="50" charset="-128"/>
                <a:ea typeface="ＭＳ Ｐゴシック" panose="020B0600070205080204" pitchFamily="50" charset="-128"/>
              </a:rPr>
              <a:t>690-0863 </a:t>
            </a:r>
            <a:r>
              <a:rPr lang="zh-TW" altLang="en-US" sz="1050" b="1" dirty="0">
                <a:latin typeface="ＭＳ Ｐゴシック" panose="020B0600070205080204" pitchFamily="50" charset="-128"/>
                <a:ea typeface="ＭＳ Ｐゴシック" panose="020B0600070205080204" pitchFamily="50" charset="-128"/>
              </a:rPr>
              <a:t>松江市比津町３０８−４</a:t>
            </a:r>
            <a:r>
              <a:rPr lang="ja-JP" altLang="en-US" sz="1050" b="1" dirty="0">
                <a:latin typeface="+mn-ea"/>
              </a:rPr>
              <a:t>）</a:t>
            </a:r>
            <a:endParaRPr lang="ja-JP" altLang="en-US" sz="1200" b="1" dirty="0">
              <a:latin typeface="+mn-ea"/>
            </a:endParaRPr>
          </a:p>
          <a:p>
            <a:pPr defTabSz="657225"/>
            <a:r>
              <a:rPr lang="ja-JP" altLang="en-US" sz="1050" b="1" dirty="0"/>
              <a:t>・法吉町地区内に住む方</a:t>
            </a:r>
            <a:endParaRPr lang="en-US" altLang="ja-JP" sz="1050" b="1" dirty="0"/>
          </a:p>
          <a:p>
            <a:pPr defTabSz="657225"/>
            <a:r>
              <a:rPr lang="ja-JP" altLang="en-US" sz="1050" b="1" dirty="0"/>
              <a:t>　☆主に小学校３年生から中学生までの子どもとその保護者</a:t>
            </a:r>
            <a:endParaRPr lang="en-US" altLang="ja-JP" sz="1050" b="1" dirty="0"/>
          </a:p>
          <a:p>
            <a:pPr defTabSz="657225"/>
            <a:r>
              <a:rPr lang="ja-JP" altLang="en-US" sz="1050" b="1" dirty="0"/>
              <a:t>　☆お子さんだけでも参加できます</a:t>
            </a:r>
            <a:endParaRPr lang="en-US" altLang="ja-JP" sz="1050" b="1" dirty="0"/>
          </a:p>
          <a:p>
            <a:pPr defTabSz="657225"/>
            <a:r>
              <a:rPr lang="ja-JP" altLang="en-US" sz="1050" b="1" dirty="0"/>
              <a:t>　☆保護者同伴であれば小学校１年生から２年生も参加できます</a:t>
            </a:r>
            <a:endParaRPr lang="en-US" altLang="ja-JP" sz="1050" b="1" dirty="0"/>
          </a:p>
          <a:p>
            <a:pPr defTabSz="657225"/>
            <a:r>
              <a:rPr lang="ja-JP" altLang="en-US" sz="1050" b="1" dirty="0"/>
              <a:t>　☆地域の</a:t>
            </a:r>
            <a:r>
              <a:rPr lang="en-US" altLang="ja-JP" sz="1050" b="1" dirty="0"/>
              <a:t>IT</a:t>
            </a:r>
            <a:r>
              <a:rPr lang="ja-JP" altLang="en-US" sz="1050" b="1" dirty="0"/>
              <a:t>リーダー等、プログラミングに興味がある方</a:t>
            </a:r>
            <a:endParaRPr lang="en-US" altLang="ja-JP" sz="1050" b="1" dirty="0"/>
          </a:p>
          <a:p>
            <a:pPr defTabSz="657225"/>
            <a:r>
              <a:rPr lang="ja-JP" altLang="en-US" sz="1050" b="1" dirty="0"/>
              <a:t>・先着２０名</a:t>
            </a:r>
            <a:endParaRPr lang="en-US" altLang="ja-JP" sz="1050" b="1" dirty="0"/>
          </a:p>
          <a:p>
            <a:pPr defTabSz="657225"/>
            <a:r>
              <a:rPr lang="ja-JP" altLang="en-US" sz="1050" b="1" dirty="0"/>
              <a:t>・無料</a:t>
            </a:r>
            <a:endParaRPr lang="en-US" altLang="ja-JP" sz="800" dirty="0"/>
          </a:p>
        </p:txBody>
      </p:sp>
      <p:sp>
        <p:nvSpPr>
          <p:cNvPr id="13" name="テキスト ボックス 12"/>
          <p:cNvSpPr txBox="1"/>
          <p:nvPr/>
        </p:nvSpPr>
        <p:spPr>
          <a:xfrm>
            <a:off x="811319" y="4395263"/>
            <a:ext cx="3120133" cy="400110"/>
          </a:xfrm>
          <a:prstGeom prst="rect">
            <a:avLst/>
          </a:prstGeom>
          <a:noFill/>
        </p:spPr>
        <p:txBody>
          <a:bodyPr wrap="square" rtlCol="0">
            <a:spAutoFit/>
          </a:bodyPr>
          <a:lstStyle/>
          <a:p>
            <a:pPr algn="r"/>
            <a:r>
              <a:rPr lang="ja-JP" altLang="en-US" sz="1000" b="1" dirty="0">
                <a:latin typeface="+mn-ea"/>
              </a:rPr>
              <a:t>主催：</a:t>
            </a:r>
            <a:r>
              <a:rPr lang="ja-JP" altLang="en-US" sz="1000" b="1" dirty="0">
                <a:latin typeface="ＭＳ Ｐゴシック" panose="020B0600070205080204" pitchFamily="50" charset="-128"/>
                <a:ea typeface="ＭＳ Ｐゴシック" panose="020B0600070205080204" pitchFamily="50" charset="-128"/>
              </a:rPr>
              <a:t>法吉</a:t>
            </a:r>
            <a:r>
              <a:rPr lang="zh-TW" altLang="en-US" sz="1000" b="1" dirty="0">
                <a:latin typeface="ＭＳ Ｐゴシック" panose="020B0600070205080204" pitchFamily="50" charset="-128"/>
                <a:ea typeface="ＭＳ Ｐゴシック" panose="020B0600070205080204" pitchFamily="50" charset="-128"/>
              </a:rPr>
              <a:t>公民館</a:t>
            </a:r>
            <a:r>
              <a:rPr lang="ja-JP" altLang="en-US" sz="1000" b="1" dirty="0">
                <a:latin typeface="ＭＳ Ｐゴシック" panose="020B0600070205080204" pitchFamily="50" charset="-128"/>
                <a:ea typeface="ＭＳ Ｐゴシック" panose="020B0600070205080204" pitchFamily="50" charset="-128"/>
              </a:rPr>
              <a:t>運営</a:t>
            </a:r>
            <a:r>
              <a:rPr lang="zh-TW" altLang="en-US" sz="1000" b="1" dirty="0">
                <a:latin typeface="ＭＳ Ｐゴシック" panose="020B0600070205080204" pitchFamily="50" charset="-128"/>
                <a:ea typeface="ＭＳ Ｐゴシック" panose="020B0600070205080204" pitchFamily="50" charset="-128"/>
              </a:rPr>
              <a:t>協議会</a:t>
            </a:r>
            <a:endParaRPr lang="en-US" altLang="ja-JP" sz="1000" b="1" dirty="0">
              <a:latin typeface="ＭＳ Ｐゴシック" panose="020B0600070205080204" pitchFamily="50" charset="-128"/>
              <a:ea typeface="ＭＳ Ｐゴシック" panose="020B0600070205080204" pitchFamily="50" charset="-128"/>
            </a:endParaRPr>
          </a:p>
          <a:p>
            <a:pPr algn="r"/>
            <a:r>
              <a:rPr lang="ja-JP" altLang="en-US" sz="1000" b="1" dirty="0"/>
              <a:t>協力：ＮＰＯ法人Ｒｕｂｙ</a:t>
            </a:r>
            <a:r>
              <a:rPr kumimoji="1" lang="ja-JP" altLang="en-US" sz="1000" b="1" dirty="0"/>
              <a:t>プログラミング少年団</a:t>
            </a:r>
            <a:endParaRPr kumimoji="1" lang="ja-JP" altLang="en-US" sz="1200" b="1" dirty="0"/>
          </a:p>
        </p:txBody>
      </p:sp>
      <p:sp>
        <p:nvSpPr>
          <p:cNvPr id="18" name="コンテンツ プレースホルダー 2"/>
          <p:cNvSpPr txBox="1">
            <a:spLocks/>
          </p:cNvSpPr>
          <p:nvPr/>
        </p:nvSpPr>
        <p:spPr>
          <a:xfrm>
            <a:off x="152400" y="4972487"/>
            <a:ext cx="6553200" cy="1945165"/>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a:latin typeface="+mj-ea"/>
                <a:ea typeface="+mj-ea"/>
              </a:rPr>
              <a:t>📌親子で</a:t>
            </a:r>
            <a:r>
              <a:rPr lang="en-US" altLang="ja-JP" sz="800" b="1" u="sng" dirty="0">
                <a:latin typeface="+mj-ea"/>
                <a:ea typeface="+mj-ea"/>
              </a:rPr>
              <a:t>Ruby</a:t>
            </a:r>
            <a:r>
              <a:rPr lang="ja-JP" altLang="en-US" sz="800" b="1" u="sng" dirty="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a:t>島根県にお住まいの方であれば「</a:t>
            </a:r>
            <a:r>
              <a:rPr lang="en-US" altLang="ja-JP" sz="700" dirty="0"/>
              <a:t>Ruby</a:t>
            </a:r>
            <a:r>
              <a:rPr lang="ja-JP" altLang="en-US" sz="700" dirty="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a:t>みなさんの</a:t>
            </a:r>
            <a:r>
              <a:rPr lang="en-US" altLang="ja-JP" sz="700" dirty="0"/>
              <a:t>Ruby</a:t>
            </a:r>
            <a:r>
              <a:rPr lang="ja-JP" altLang="en-US" sz="700" dirty="0"/>
              <a:t>のイメージは、</a:t>
            </a:r>
            <a:br>
              <a:rPr lang="en-US" altLang="ja-JP" sz="700" dirty="0"/>
            </a:br>
            <a:r>
              <a:rPr lang="ja-JP" altLang="en-US" sz="700" dirty="0"/>
              <a:t>　・宝石の</a:t>
            </a:r>
            <a:r>
              <a:rPr lang="en-US" altLang="ja-JP" sz="700" dirty="0"/>
              <a:t>Ruby</a:t>
            </a:r>
            <a:r>
              <a:rPr lang="ja-JP" altLang="en-US" sz="700" dirty="0"/>
              <a:t>とは違う</a:t>
            </a:r>
            <a:br>
              <a:rPr lang="en-US" altLang="ja-JP" sz="700" dirty="0"/>
            </a:br>
            <a:r>
              <a:rPr lang="ja-JP" altLang="en-US" sz="700" dirty="0"/>
              <a:t>　・コンピュータに関係あるもの</a:t>
            </a:r>
            <a:br>
              <a:rPr lang="en-US" altLang="ja-JP" sz="700" dirty="0"/>
            </a:br>
            <a:r>
              <a:rPr lang="ja-JP" altLang="en-US" sz="700" dirty="0"/>
              <a:t>　・松江市に在住のまつもとさんが作ったらしい</a:t>
            </a:r>
            <a:br>
              <a:rPr lang="en-US" altLang="ja-JP" sz="700" dirty="0"/>
            </a:br>
            <a:r>
              <a:rPr lang="ja-JP" altLang="en-US" sz="700" dirty="0"/>
              <a:t>といったところではないでしょうか。</a:t>
            </a:r>
          </a:p>
          <a:p>
            <a:pPr marL="0" indent="0">
              <a:lnSpc>
                <a:spcPct val="150000"/>
              </a:lnSpc>
              <a:spcBef>
                <a:spcPts val="0"/>
              </a:spcBef>
              <a:buFont typeface="Arial" panose="020B0604020202020204" pitchFamily="34" charset="0"/>
              <a:buNone/>
            </a:pPr>
            <a:r>
              <a:rPr lang="ja-JP" altLang="en-US" sz="700" dirty="0"/>
              <a:t>そんな</a:t>
            </a:r>
            <a:r>
              <a:rPr lang="en-US" altLang="ja-JP" sz="700" dirty="0"/>
              <a:t>Ruby</a:t>
            </a:r>
            <a:r>
              <a:rPr lang="ja-JP" altLang="en-US" sz="700" dirty="0"/>
              <a:t>を親子で体験して、感じて、本当の意味で</a:t>
            </a:r>
            <a:r>
              <a:rPr lang="en-US" altLang="ja-JP" sz="700" dirty="0"/>
              <a:t>Ruby</a:t>
            </a:r>
            <a:r>
              <a:rPr lang="ja-JP" altLang="en-US" sz="700" dirty="0"/>
              <a:t>を理解してみませんか？</a:t>
            </a:r>
            <a:endParaRPr lang="en-US" altLang="ja-JP" sz="600" dirty="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None/>
            </a:pPr>
            <a:r>
              <a:rPr lang="ja-JP" altLang="en-US" sz="800" u="sng" dirty="0">
                <a:latin typeface="+mj-ea"/>
              </a:rPr>
              <a:t>📌</a:t>
            </a:r>
            <a:r>
              <a:rPr lang="ja-JP" altLang="en-US" sz="800" b="1" u="sng" dirty="0"/>
              <a:t>内容</a:t>
            </a:r>
            <a:endParaRPr lang="ja-JP" altLang="en-US" sz="600" b="1" u="sng" dirty="0"/>
          </a:p>
          <a:p>
            <a:pPr marL="0" indent="0">
              <a:lnSpc>
                <a:spcPct val="150000"/>
              </a:lnSpc>
              <a:spcBef>
                <a:spcPts val="0"/>
              </a:spcBef>
              <a:buFont typeface="Arial" panose="020B0604020202020204" pitchFamily="34" charset="0"/>
              <a:buNone/>
            </a:pPr>
            <a:r>
              <a:rPr lang="ja-JP" altLang="en-US" sz="700" dirty="0"/>
              <a:t>このイベントでは、こちらで用意したコンピュータを使って、「</a:t>
            </a:r>
            <a:r>
              <a:rPr lang="en-US" altLang="ja-JP" sz="700" dirty="0"/>
              <a:t>Ruby</a:t>
            </a:r>
            <a:r>
              <a:rPr lang="ja-JP" altLang="en-US" sz="700" dirty="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a:p>
          <a:p>
            <a:pPr marL="0" indent="0">
              <a:lnSpc>
                <a:spcPct val="150000"/>
              </a:lnSpc>
              <a:spcBef>
                <a:spcPts val="0"/>
              </a:spcBef>
              <a:buFont typeface="Arial" panose="020B0604020202020204" pitchFamily="34" charset="0"/>
              <a:buNone/>
            </a:pPr>
            <a:r>
              <a:rPr lang="ja-JP" altLang="en-US" sz="700" dirty="0"/>
              <a:t>初めての方や、コンピュータが苦手な方でも安心してください。小学校３年生から使えて、簡単にソフトウェアを作れる「スモウルビー」（</a:t>
            </a:r>
            <a:r>
              <a:rPr lang="en-US" altLang="ja-JP" sz="700" dirty="0"/>
              <a:t>※</a:t>
            </a:r>
            <a:r>
              <a:rPr lang="ja-JP" altLang="en-US" sz="700" dirty="0"/>
              <a:t>）というソフトウェアを使って、</a:t>
            </a:r>
            <a:r>
              <a:rPr lang="ja-JP" altLang="en-US" sz="700" b="1" dirty="0"/>
              <a:t>マウスの操作だけで簡単なゲームを作ります</a:t>
            </a:r>
            <a:r>
              <a:rPr lang="ja-JP" altLang="en-US" sz="700" dirty="0"/>
              <a:t>。</a:t>
            </a:r>
            <a:endParaRPr lang="en-US" altLang="ja-JP" sz="700" dirty="0"/>
          </a:p>
          <a:p>
            <a:pPr marL="87313" indent="-87313">
              <a:lnSpc>
                <a:spcPct val="150000"/>
              </a:lnSpc>
              <a:spcBef>
                <a:spcPts val="0"/>
              </a:spcBef>
              <a:buFont typeface="Arial" panose="020B0604020202020204" pitchFamily="34" charset="0"/>
              <a:buNone/>
            </a:pPr>
            <a:endParaRPr lang="en-US" altLang="ja-JP" sz="600" dirty="0"/>
          </a:p>
          <a:p>
            <a:pPr marL="87313" indent="-87313">
              <a:lnSpc>
                <a:spcPct val="150000"/>
              </a:lnSpc>
              <a:spcBef>
                <a:spcPts val="0"/>
              </a:spcBef>
              <a:buFont typeface="Arial" panose="020B0604020202020204" pitchFamily="34" charset="0"/>
              <a:buNone/>
            </a:pPr>
            <a:endParaRPr lang="en-US" altLang="ja-JP" sz="300" dirty="0">
              <a:latin typeface="+mj-ea"/>
            </a:endParaRPr>
          </a:p>
          <a:p>
            <a:pPr marL="0" indent="0">
              <a:lnSpc>
                <a:spcPct val="150000"/>
              </a:lnSpc>
              <a:spcBef>
                <a:spcPts val="0"/>
              </a:spcBef>
              <a:buNone/>
            </a:pPr>
            <a:r>
              <a:rPr lang="ja-JP" altLang="en-US" sz="800" u="sng" dirty="0">
                <a:latin typeface="+mj-ea"/>
              </a:rPr>
              <a:t>📌</a:t>
            </a:r>
            <a:r>
              <a:rPr lang="ja-JP" altLang="en-US" sz="800" b="1" u="sng" dirty="0">
                <a:latin typeface="+mj-ea"/>
                <a:ea typeface="+mj-ea"/>
              </a:rPr>
              <a:t>当日</a:t>
            </a:r>
            <a:r>
              <a:rPr lang="ja-JP" altLang="en-US" sz="800" b="1" u="sng" dirty="0"/>
              <a:t>の流れ</a:t>
            </a:r>
          </a:p>
          <a:p>
            <a:pPr marL="0" indent="0">
              <a:lnSpc>
                <a:spcPct val="150000"/>
              </a:lnSpc>
              <a:spcBef>
                <a:spcPts val="0"/>
              </a:spcBef>
              <a:buNone/>
            </a:pPr>
            <a:r>
              <a:rPr lang="ja-JP" altLang="en-US" sz="700" dirty="0"/>
              <a:t>①受付</a:t>
            </a:r>
            <a:endParaRPr lang="en-US" altLang="ja-JP" sz="700" dirty="0"/>
          </a:p>
          <a:p>
            <a:pPr marL="0" indent="0">
              <a:lnSpc>
                <a:spcPct val="150000"/>
              </a:lnSpc>
              <a:spcBef>
                <a:spcPts val="0"/>
              </a:spcBef>
              <a:buNone/>
            </a:pPr>
            <a:r>
              <a:rPr lang="ja-JP" altLang="en-US" sz="700" dirty="0"/>
              <a:t>②はじめに</a:t>
            </a:r>
            <a:endParaRPr lang="en-US" altLang="ja-JP" sz="700" dirty="0"/>
          </a:p>
          <a:p>
            <a:pPr marL="0" indent="0">
              <a:lnSpc>
                <a:spcPct val="150000"/>
              </a:lnSpc>
              <a:spcBef>
                <a:spcPts val="0"/>
              </a:spcBef>
              <a:buNone/>
            </a:pPr>
            <a:r>
              <a:rPr lang="ja-JP" altLang="en-US" sz="700" dirty="0"/>
              <a:t>③コンピュータの組み立て</a:t>
            </a:r>
            <a:endParaRPr lang="en-US" altLang="ja-JP" sz="700" dirty="0"/>
          </a:p>
          <a:p>
            <a:pPr marL="0" indent="0">
              <a:lnSpc>
                <a:spcPct val="150000"/>
              </a:lnSpc>
              <a:spcBef>
                <a:spcPts val="0"/>
              </a:spcBef>
              <a:buNone/>
            </a:pPr>
            <a:r>
              <a:rPr lang="ja-JP" altLang="en-US" sz="700" dirty="0"/>
              <a:t>④プログラムや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⑤プログラムの作り方を学ぶ</a:t>
            </a:r>
            <a:endParaRPr lang="en-US" altLang="ja-JP" sz="700" dirty="0"/>
          </a:p>
          <a:p>
            <a:pPr marL="0" indent="0">
              <a:lnSpc>
                <a:spcPct val="150000"/>
              </a:lnSpc>
              <a:spcBef>
                <a:spcPts val="0"/>
              </a:spcBef>
              <a:buNone/>
            </a:pPr>
            <a:r>
              <a:rPr lang="ja-JP" altLang="en-US" sz="700" dirty="0"/>
              <a:t>⑥オリジナルのゲームを作る</a:t>
            </a:r>
            <a:endParaRPr lang="en-US" altLang="ja-JP" sz="700" dirty="0"/>
          </a:p>
          <a:p>
            <a:pPr marL="0" indent="0">
              <a:lnSpc>
                <a:spcPct val="150000"/>
              </a:lnSpc>
              <a:spcBef>
                <a:spcPts val="0"/>
              </a:spcBef>
              <a:buNone/>
            </a:pPr>
            <a:r>
              <a:rPr lang="ja-JP" altLang="en-US" sz="700" dirty="0"/>
              <a:t>⑦おわりに</a:t>
            </a:r>
            <a:endParaRPr lang="en-US" altLang="ja-JP" sz="700" dirty="0"/>
          </a:p>
          <a:p>
            <a:pPr marL="0" indent="0">
              <a:lnSpc>
                <a:spcPct val="150000"/>
              </a:lnSpc>
              <a:spcBef>
                <a:spcPts val="0"/>
              </a:spcBef>
              <a:buNone/>
            </a:pPr>
            <a:r>
              <a:rPr lang="ja-JP" altLang="en-US" sz="700" dirty="0"/>
              <a:t>⑧解散</a:t>
            </a:r>
            <a:endParaRPr lang="en-US" altLang="ja-JP" sz="700" dirty="0"/>
          </a:p>
          <a:p>
            <a:pPr marL="0" indent="0">
              <a:lnSpc>
                <a:spcPct val="150000"/>
              </a:lnSpc>
              <a:spcBef>
                <a:spcPts val="0"/>
              </a:spcBef>
              <a:buNone/>
            </a:pPr>
            <a:r>
              <a:rPr lang="en-US" altLang="ja-JP" sz="700" dirty="0"/>
              <a:t>※</a:t>
            </a:r>
            <a:r>
              <a:rPr lang="ja-JP" altLang="en-US" sz="700" dirty="0"/>
              <a:t>「スモウルビー」は島根県松江市の市立中学校の技術家庭科の授業にも採用されています。</a:t>
            </a:r>
            <a:endParaRPr lang="en-US" altLang="ja-JP" sz="700" dirty="0"/>
          </a:p>
        </p:txBody>
      </p:sp>
      <p:cxnSp>
        <p:nvCxnSpPr>
          <p:cNvPr id="24" name="直線コネクタ 23"/>
          <p:cNvCxnSpPr/>
          <p:nvPr/>
        </p:nvCxnSpPr>
        <p:spPr>
          <a:xfrm>
            <a:off x="2315943"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152400" y="573770"/>
            <a:ext cx="5701748" cy="2585323"/>
          </a:xfrm>
          <a:prstGeom prst="rect">
            <a:avLst/>
          </a:prstGeom>
          <a:noFill/>
        </p:spPr>
        <p:txBody>
          <a:bodyPr wrap="square" rtlCol="0">
            <a:spAutoFit/>
          </a:bodyPr>
          <a:lstStyle/>
          <a:p>
            <a:r>
              <a:rPr lang="ja-JP" altLang="en-US" sz="5400" dirty="0">
                <a:ln w="12700">
                  <a:solidFill>
                    <a:schemeClr val="bg1"/>
                  </a:solidFill>
                </a:ln>
                <a:latin typeface="HGP創英角ｺﾞｼｯｸUB" panose="020B0900000000000000" pitchFamily="50" charset="-128"/>
                <a:ea typeface="HGP創英角ｺﾞｼｯｸUB" panose="020B0900000000000000" pitchFamily="50" charset="-128"/>
              </a:rPr>
              <a:t>一日</a:t>
            </a:r>
            <a:r>
              <a:rPr lang="en-US" altLang="ja-JP" sz="5400" dirty="0">
                <a:ln w="12700">
                  <a:solidFill>
                    <a:schemeClr val="bg1"/>
                  </a:solid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5400" dirty="0">
                <a:ln w="127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5400" dirty="0">
              <a:ln w="127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5400" dirty="0">
                <a:ln w="12700">
                  <a:solidFill>
                    <a:schemeClr val="bg1"/>
                  </a:solidFill>
                </a:ln>
                <a:latin typeface="HGP創英角ｺﾞｼｯｸUB" panose="020B0900000000000000" pitchFamily="50" charset="-128"/>
                <a:ea typeface="HGP創英角ｺﾞｼｯｸUB" panose="020B0900000000000000" pitchFamily="50" charset="-128"/>
              </a:rPr>
              <a:t>体験</a:t>
            </a:r>
            <a:endParaRPr lang="en-US" altLang="ja-JP" sz="4800" dirty="0">
              <a:ln w="12700">
                <a:solidFill>
                  <a:schemeClr val="bg1"/>
                </a:solidFill>
              </a:ln>
              <a:latin typeface="HGP創英角ｺﾞｼｯｸUB" panose="020B0900000000000000" pitchFamily="50" charset="-128"/>
              <a:ea typeface="HGP創英角ｺﾞｼｯｸUB" panose="020B0900000000000000" pitchFamily="50" charset="-128"/>
            </a:endParaRPr>
          </a:p>
        </p:txBody>
      </p:sp>
      <p:sp>
        <p:nvSpPr>
          <p:cNvPr id="14" name="コンテンツ プレースホルダー 2"/>
          <p:cNvSpPr txBox="1">
            <a:spLocks/>
          </p:cNvSpPr>
          <p:nvPr/>
        </p:nvSpPr>
        <p:spPr>
          <a:xfrm>
            <a:off x="169818" y="6800674"/>
            <a:ext cx="6535782" cy="30570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a:t>■申込み</a:t>
            </a:r>
            <a:r>
              <a:rPr lang="en-US" altLang="ja-JP" sz="1200" dirty="0"/>
              <a:t>	</a:t>
            </a:r>
            <a:r>
              <a:rPr lang="ja-JP" altLang="en-US" sz="1200" dirty="0"/>
              <a:t>下記申込書を法吉公民館へ提出してください。（電話・ＦＡＸもＯＫ）</a:t>
            </a:r>
            <a:endParaRPr lang="en-US" altLang="ja-JP" sz="1200" dirty="0"/>
          </a:p>
          <a:p>
            <a:pPr marL="0" indent="0">
              <a:lnSpc>
                <a:spcPct val="150000"/>
              </a:lnSpc>
              <a:spcBef>
                <a:spcPts val="0"/>
              </a:spcBef>
              <a:buNone/>
            </a:pPr>
            <a:r>
              <a:rPr lang="en-US" altLang="ja-JP" sz="1200" dirty="0"/>
              <a:t>	【</a:t>
            </a:r>
            <a:r>
              <a:rPr lang="ja-JP" altLang="en-US" sz="1200" dirty="0"/>
              <a:t>電話： ２１－４９６６　ＦＡＸ： ２１－５５０９</a:t>
            </a:r>
            <a:r>
              <a:rPr lang="en-US" altLang="ja-JP" sz="1200" dirty="0"/>
              <a:t>】</a:t>
            </a:r>
          </a:p>
          <a:p>
            <a:pPr marL="0" indent="0">
              <a:lnSpc>
                <a:spcPct val="150000"/>
              </a:lnSpc>
              <a:spcBef>
                <a:spcPts val="0"/>
              </a:spcBef>
              <a:buFont typeface="Arial" panose="020B0604020202020204" pitchFamily="34" charset="0"/>
              <a:buNone/>
            </a:pPr>
            <a:r>
              <a:rPr lang="ja-JP" altLang="en-US" sz="1200" dirty="0"/>
              <a:t>■しめきり</a:t>
            </a:r>
            <a:r>
              <a:rPr lang="en-US" altLang="ja-JP" sz="1200" dirty="0"/>
              <a:t>	</a:t>
            </a:r>
            <a:r>
              <a:rPr lang="ja-JP" altLang="en-US" sz="1200" dirty="0"/>
              <a:t>２月１６日（木）　ただし、定員になり次第しめきります。</a:t>
            </a:r>
            <a:endParaRPr lang="en-US" altLang="ja-JP" sz="1200" dirty="0"/>
          </a:p>
          <a:p>
            <a:pPr marL="0" indent="0">
              <a:lnSpc>
                <a:spcPct val="150000"/>
              </a:lnSpc>
              <a:spcBef>
                <a:spcPts val="0"/>
              </a:spcBef>
              <a:buNone/>
            </a:pPr>
            <a:r>
              <a:rPr lang="ja-JP" altLang="en-US" sz="1200" dirty="0"/>
              <a:t>■問合せ</a:t>
            </a:r>
            <a:r>
              <a:rPr lang="en-US" altLang="ja-JP" sz="1200" dirty="0"/>
              <a:t>	</a:t>
            </a:r>
            <a:r>
              <a:rPr lang="ja-JP" altLang="en-US" sz="1200" dirty="0"/>
              <a:t>法吉公民館</a:t>
            </a:r>
            <a:r>
              <a:rPr lang="en-US" altLang="ja-JP" sz="1100" dirty="0"/>
              <a:t>【</a:t>
            </a:r>
            <a:r>
              <a:rPr lang="ja-JP" altLang="en-US" sz="1100" dirty="0"/>
              <a:t>電話： ２１－４９６６ 　メール：</a:t>
            </a:r>
            <a:r>
              <a:rPr lang="en-US" altLang="ja-JP" sz="1100" dirty="0"/>
              <a:t> hokkik@mable.ne.jp 】 </a:t>
            </a:r>
            <a:endParaRPr lang="en-US" altLang="ja-JP" sz="800" dirty="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a:t>一日Ｒｕｂｙプログラミング体験　参加申込書（</a:t>
            </a:r>
            <a:r>
              <a:rPr lang="en-US" altLang="ja-JP" sz="1200" dirty="0"/>
              <a:t>H29.2.18 </a:t>
            </a:r>
            <a:r>
              <a:rPr lang="ja-JP" altLang="en-US" sz="1200" dirty="0"/>
              <a:t>開催）</a:t>
            </a:r>
            <a:endParaRPr lang="en-US" altLang="ja-JP" sz="1200" dirty="0"/>
          </a:p>
          <a:p>
            <a:pPr marL="0" indent="0" algn="ctr">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r>
              <a:rPr lang="ja-JP" altLang="en-US" sz="1200" dirty="0"/>
              <a:t>＿＿＿年＿＿＿組　児童名　＿＿＿＿＿＿＿＿　　＿＿＿年＿＿＿組　児童名　＿＿＿＿＿＿＿</a:t>
            </a:r>
            <a:endParaRPr lang="en-US" altLang="ja-JP" sz="500" dirty="0"/>
          </a:p>
          <a:p>
            <a:pPr marL="0" indent="0">
              <a:lnSpc>
                <a:spcPct val="150000"/>
              </a:lnSpc>
              <a:spcBef>
                <a:spcPts val="0"/>
              </a:spcBef>
              <a:buNone/>
            </a:pPr>
            <a:r>
              <a:rPr lang="ja-JP" altLang="en-US" sz="1200" dirty="0"/>
              <a:t>＿＿＿年＿＿＿組　児童名　＿＿＿＿＿＿＿＿　　＿＿＿年＿＿＿組　児童名　＿＿＿＿＿＿＿ </a:t>
            </a:r>
            <a:endParaRPr lang="en-US" altLang="ja-JP" sz="500" dirty="0"/>
          </a:p>
          <a:p>
            <a:pPr marL="0" indent="0">
              <a:lnSpc>
                <a:spcPct val="150000"/>
              </a:lnSpc>
              <a:spcBef>
                <a:spcPts val="0"/>
              </a:spcBef>
              <a:buFont typeface="Arial" panose="020B0604020202020204" pitchFamily="34" charset="0"/>
              <a:buNone/>
            </a:pPr>
            <a:r>
              <a:rPr lang="ja-JP" altLang="en-US" sz="1200" dirty="0"/>
              <a:t>保護者名　＿＿＿＿＿＿＿＿＿＿＿　　連絡先　＿＿＿＿＿＿＿＿＿＿＿＿＿＿</a:t>
            </a:r>
            <a:endParaRPr lang="en-US" altLang="ja-JP" sz="600" dirty="0"/>
          </a:p>
          <a:p>
            <a:pPr marL="0" indent="0">
              <a:lnSpc>
                <a:spcPct val="150000"/>
              </a:lnSpc>
              <a:spcBef>
                <a:spcPts val="0"/>
              </a:spcBef>
              <a:buFont typeface="Arial" panose="020B0604020202020204" pitchFamily="34" charset="0"/>
              <a:buNone/>
            </a:pPr>
            <a:r>
              <a:rPr lang="ja-JP" altLang="en-US" sz="1200" dirty="0"/>
              <a:t>参加人数　子ども　＿＿＿＿＿＿　名　　大人　＿＿＿＿＿＿　名</a:t>
            </a:r>
            <a:endParaRPr lang="en-US" altLang="ja-JP" sz="1200" dirty="0"/>
          </a:p>
        </p:txBody>
      </p:sp>
      <p:cxnSp>
        <p:nvCxnSpPr>
          <p:cNvPr id="16" name="直線コネクタ 15"/>
          <p:cNvCxnSpPr/>
          <p:nvPr/>
        </p:nvCxnSpPr>
        <p:spPr>
          <a:xfrm flipV="1">
            <a:off x="359490" y="8038400"/>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861688"/>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2" name="コンテンツ プレースホルダー 2"/>
          <p:cNvSpPr txBox="1">
            <a:spLocks/>
          </p:cNvSpPr>
          <p:nvPr/>
        </p:nvSpPr>
        <p:spPr>
          <a:xfrm>
            <a:off x="131725" y="9551974"/>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a:t>※</a:t>
            </a:r>
            <a:r>
              <a:rPr lang="ja-JP" altLang="en-US" sz="900" dirty="0"/>
              <a:t>個人情報はこの事業にのみ使用いたします。</a:t>
            </a:r>
            <a:endParaRPr lang="en-US" altLang="ja-JP" sz="900" dirty="0"/>
          </a:p>
        </p:txBody>
      </p:sp>
      <p:sp>
        <p:nvSpPr>
          <p:cNvPr id="2" name="テキスト ボックス 1"/>
          <p:cNvSpPr txBox="1"/>
          <p:nvPr/>
        </p:nvSpPr>
        <p:spPr>
          <a:xfrm>
            <a:off x="152399" y="128588"/>
            <a:ext cx="6553201" cy="577081"/>
          </a:xfrm>
          <a:prstGeom prst="rect">
            <a:avLst/>
          </a:prstGeom>
          <a:noFill/>
        </p:spPr>
        <p:txBody>
          <a:bodyPr wrap="square" rtlCol="0">
            <a:spAutoFit/>
          </a:bodyPr>
          <a:lstStyle/>
          <a:p>
            <a:pPr algn="r"/>
            <a:r>
              <a:rPr lang="ja-JP" altLang="en-US" sz="1050" dirty="0"/>
              <a:t>平成２９年１月</a:t>
            </a:r>
            <a:endParaRPr lang="en-US" altLang="ja-JP" sz="1050" dirty="0"/>
          </a:p>
          <a:p>
            <a:r>
              <a:rPr lang="ja-JP" altLang="en-US" sz="1050" dirty="0"/>
              <a:t>児童・保護者・地域の皆さんへ</a:t>
            </a:r>
            <a:endParaRPr kumimoji="1" lang="en-US" altLang="ja-JP" sz="400" dirty="0"/>
          </a:p>
          <a:p>
            <a:pPr indent="5022850"/>
            <a:r>
              <a:rPr lang="ja-JP" altLang="en-US" sz="1050" dirty="0">
                <a:latin typeface="ＭＳ ゴシック" panose="020B0609070205080204" pitchFamily="49" charset="-128"/>
                <a:ea typeface="ＭＳ ゴシック" panose="020B0609070205080204" pitchFamily="49" charset="-128"/>
              </a:rPr>
              <a:t>法吉公民館運営協議会</a:t>
            </a:r>
            <a:endParaRPr kumimoji="1" lang="en-US" altLang="ja-JP" sz="105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19088</TotalTime>
  <Words>103</Words>
  <Application>Microsoft Office PowerPoint</Application>
  <PresentationFormat>A4 210 x 297 mm</PresentationFormat>
  <Paragraphs>55</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Arial Unicode MS</vt:lpstr>
      <vt:lpstr>HGP創英角ｺﾞｼｯｸUB</vt:lpstr>
      <vt:lpstr>ＭＳ Ｐゴシック</vt:lpstr>
      <vt:lpstr>ＭＳ 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cp:lastModifiedBy>
  <cp:revision>160</cp:revision>
  <cp:lastPrinted>2016-06-20T03:07:16Z</cp:lastPrinted>
  <dcterms:created xsi:type="dcterms:W3CDTF">2014-05-01T16:31:03Z</dcterms:created>
  <dcterms:modified xsi:type="dcterms:W3CDTF">2016-12-22T00:24:08Z</dcterms:modified>
</cp:coreProperties>
</file>