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36" d="100"/>
          <a:sy n="136" d="100"/>
        </p:scale>
        <p:origin x="1212" y="-1980"/>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2015/10/2</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2015/10/2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2015/10/2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2015/10/2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2015/10/2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2015/10/2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2015/10/2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2015/10/2</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158750" y="5266235"/>
            <a:ext cx="6546850" cy="825483"/>
          </a:xfrm>
          <a:prstGeom prst="rect">
            <a:avLst/>
          </a:prstGeom>
          <a:noFill/>
          <a:ln w="25400">
            <a:solidFill>
              <a:schemeClr val="tx1"/>
            </a:solidFill>
          </a:ln>
        </p:spPr>
        <p:txBody>
          <a:bodyPr wrap="square" tIns="46800" bIns="46800" spcCol="0" rtlCol="0">
            <a:spAutoFit/>
          </a:bodyPr>
          <a:lstStyle/>
          <a:p>
            <a:pPr defTabSz="657225"/>
            <a:r>
              <a:rPr lang="ja-JP" altLang="en-US" sz="1050" b="1" dirty="0" smtClean="0"/>
              <a:t>２０１５年１０月１８日</a:t>
            </a:r>
            <a:r>
              <a:rPr lang="ja-JP" altLang="en-US" sz="1050" b="1" dirty="0" smtClean="0"/>
              <a:t>（日）</a:t>
            </a:r>
            <a:r>
              <a:rPr lang="ja-JP" altLang="en-US" sz="1050" b="1" dirty="0"/>
              <a:t>　</a:t>
            </a:r>
            <a:r>
              <a:rPr lang="ja-JP" altLang="en-US" sz="1050" b="1" dirty="0" smtClean="0"/>
              <a:t>１４：００～１６：００</a:t>
            </a:r>
            <a:r>
              <a:rPr lang="ja-JP" altLang="en-US" sz="1050" b="1" dirty="0"/>
              <a:t>　</a:t>
            </a:r>
            <a:r>
              <a:rPr lang="ja-JP" altLang="en-US" sz="1050" b="1" dirty="0" smtClean="0"/>
              <a:t>（開場　１３：３０～</a:t>
            </a:r>
            <a:r>
              <a:rPr lang="ja-JP" altLang="en-US" sz="1050" b="1" dirty="0"/>
              <a:t>）</a:t>
            </a:r>
            <a:endParaRPr lang="en-US" altLang="ja-JP" sz="1050" b="1" dirty="0" smtClean="0"/>
          </a:p>
          <a:p>
            <a:pPr defTabSz="657225"/>
            <a:r>
              <a:rPr lang="ja-JP" altLang="en-US" sz="1050" b="1" dirty="0" smtClean="0"/>
              <a:t>松江市秋鹿公民館</a:t>
            </a:r>
            <a:r>
              <a:rPr lang="ja-JP" altLang="en-US" sz="1050" b="1" dirty="0"/>
              <a:t>　（</a:t>
            </a:r>
            <a:r>
              <a:rPr lang="ja-JP" altLang="en-US" sz="1050" b="1" dirty="0" smtClean="0"/>
              <a:t>〒</a:t>
            </a:r>
            <a:r>
              <a:rPr lang="ja-JP" altLang="en-US" sz="1050" b="1" dirty="0" smtClean="0"/>
              <a:t>６９０－０２６２</a:t>
            </a:r>
            <a:r>
              <a:rPr lang="ja-JP" altLang="en-US" sz="1050" b="1" dirty="0" smtClean="0"/>
              <a:t>　</a:t>
            </a:r>
            <a:r>
              <a:rPr lang="ja-JP" altLang="en-US" sz="1050" b="1" dirty="0" smtClean="0"/>
              <a:t>松江市岡本</a:t>
            </a:r>
            <a:r>
              <a:rPr lang="ja-JP" altLang="en-US" sz="1050" b="1" smtClean="0"/>
              <a:t>町 ７０）</a:t>
            </a:r>
            <a:endParaRPr lang="ja-JP" altLang="en-US" sz="1200" b="1" dirty="0">
              <a:latin typeface="ＭＳ Ｐゴシック" panose="020B0600070205080204" pitchFamily="50" charset="-128"/>
              <a:ea typeface="ＭＳ Ｐゴシック" panose="020B0600070205080204" pitchFamily="50" charset="-128"/>
            </a:endParaRPr>
          </a:p>
          <a:p>
            <a:pPr defTabSz="657225"/>
            <a:r>
              <a:rPr lang="ja-JP" altLang="en-US" sz="1050" b="1" dirty="0" smtClean="0"/>
              <a:t>先着１０家族／２，０００円</a:t>
            </a:r>
            <a:endParaRPr lang="en-US" altLang="ja-JP" sz="1200" b="1" dirty="0" smtClean="0"/>
          </a:p>
          <a:p>
            <a:r>
              <a:rPr lang="ja-JP" altLang="en-US" sz="800" dirty="0" smtClean="0"/>
              <a:t>小学校３年生～</a:t>
            </a:r>
            <a:r>
              <a:rPr lang="ja-JP" altLang="en-US" sz="800" dirty="0"/>
              <a:t>６年生、中学校１年生～３年生までのお子さんを含む</a:t>
            </a:r>
            <a:r>
              <a:rPr lang="ja-JP" altLang="en-US" sz="800" dirty="0" smtClean="0"/>
              <a:t>ご家族（１家族当たり２台のコンピュータを用意しています）</a:t>
            </a:r>
            <a:r>
              <a:rPr lang="en-US" altLang="ja-JP" sz="800" dirty="0"/>
              <a:t/>
            </a:r>
            <a:br>
              <a:rPr lang="en-US" altLang="ja-JP" sz="800" dirty="0"/>
            </a:br>
            <a:r>
              <a:rPr lang="ja-JP" altLang="en-US" sz="800" dirty="0" smtClean="0"/>
              <a:t>中学生はお子さんだけでもご参加いただけて、その場合の参加費は１，０００円です。</a:t>
            </a:r>
            <a:endParaRPr lang="en-US" altLang="ja-JP" sz="800" dirty="0" smtClean="0"/>
          </a:p>
        </p:txBody>
      </p:sp>
      <p:sp>
        <p:nvSpPr>
          <p:cNvPr id="11" name="テキスト ボックス 10"/>
          <p:cNvSpPr txBox="1"/>
          <p:nvPr/>
        </p:nvSpPr>
        <p:spPr>
          <a:xfrm>
            <a:off x="158750" y="9041350"/>
            <a:ext cx="6546850" cy="369332"/>
          </a:xfrm>
          <a:prstGeom prst="rect">
            <a:avLst/>
          </a:prstGeom>
          <a:noFill/>
          <a:ln w="25400">
            <a:solidFill>
              <a:schemeClr val="tx1"/>
            </a:solidFill>
          </a:ln>
        </p:spPr>
        <p:txBody>
          <a:bodyPr wrap="square" rtlCol="0">
            <a:spAutoFit/>
          </a:bodyPr>
          <a:lstStyle/>
          <a:p>
            <a:r>
              <a:rPr kumimoji="1" lang="ja-JP" altLang="en-US" sz="900" dirty="0" smtClean="0"/>
              <a:t>お申し込みはインターネット（</a:t>
            </a:r>
            <a:r>
              <a:rPr lang="en-US" altLang="ja-JP" sz="900" dirty="0"/>
              <a:t>https://one-day-ruby-trial.doorkeeper.jp/</a:t>
            </a:r>
            <a:r>
              <a:rPr kumimoji="1" lang="ja-JP" altLang="en-US" sz="900" dirty="0" smtClean="0"/>
              <a:t>）、また</a:t>
            </a:r>
            <a:r>
              <a:rPr lang="ja-JP" altLang="en-US" sz="900" dirty="0"/>
              <a:t>は電話</a:t>
            </a:r>
            <a:r>
              <a:rPr lang="ja-JP" altLang="en-US" sz="900" dirty="0" smtClean="0"/>
              <a:t>（</a:t>
            </a:r>
            <a:r>
              <a:rPr lang="en-US" altLang="ja-JP" sz="900" dirty="0" smtClean="0"/>
              <a:t>090-7593-4325</a:t>
            </a:r>
            <a:r>
              <a:rPr lang="ja-JP" altLang="en-US" sz="900" dirty="0" smtClean="0"/>
              <a:t>：高尾）で</a:t>
            </a:r>
            <a:r>
              <a:rPr kumimoji="1" lang="ja-JP" altLang="en-US" sz="900" dirty="0" smtClean="0"/>
              <a:t>お願いします。</a:t>
            </a:r>
            <a:endParaRPr kumimoji="1" lang="en-US" altLang="ja-JP" sz="900" dirty="0" smtClean="0"/>
          </a:p>
          <a:p>
            <a:r>
              <a:rPr lang="ja-JP" altLang="en-US" sz="900" dirty="0" smtClean="0"/>
              <a:t>お問い合わせはメール（</a:t>
            </a:r>
            <a:r>
              <a:rPr lang="en-US" altLang="ja-JP" sz="900" dirty="0" smtClean="0"/>
              <a:t>contact@smalruby.jp</a:t>
            </a:r>
            <a:r>
              <a:rPr lang="ja-JP" altLang="en-US" sz="900" dirty="0" smtClean="0"/>
              <a:t>）、または</a:t>
            </a:r>
            <a:r>
              <a:rPr kumimoji="1" lang="ja-JP" altLang="en-US" sz="900" dirty="0" smtClean="0"/>
              <a:t>電話でお願いします。</a:t>
            </a:r>
            <a:endParaRPr kumimoji="1" lang="en-US" altLang="ja-JP" sz="1100" dirty="0" smtClean="0"/>
          </a:p>
        </p:txBody>
      </p:sp>
      <p:sp>
        <p:nvSpPr>
          <p:cNvPr id="13" name="テキスト ボックス 12"/>
          <p:cNvSpPr txBox="1"/>
          <p:nvPr/>
        </p:nvSpPr>
        <p:spPr>
          <a:xfrm>
            <a:off x="152400" y="9452054"/>
            <a:ext cx="6553200" cy="307777"/>
          </a:xfrm>
          <a:prstGeom prst="rect">
            <a:avLst/>
          </a:prstGeom>
          <a:noFill/>
        </p:spPr>
        <p:txBody>
          <a:bodyPr wrap="square" rtlCol="0">
            <a:spAutoFit/>
          </a:bodyPr>
          <a:lstStyle/>
          <a:p>
            <a:pPr algn="ctr"/>
            <a:r>
              <a:rPr lang="ja-JP" altLang="en-US" sz="1400" dirty="0" smtClean="0"/>
              <a:t>主催：Ｒｕｂｙ</a:t>
            </a:r>
            <a:r>
              <a:rPr kumimoji="1" lang="ja-JP" altLang="en-US" sz="1400" dirty="0" smtClean="0"/>
              <a:t>プログラミング少年団、後援：松江市教育委員会</a:t>
            </a:r>
            <a:endParaRPr kumimoji="1" lang="ja-JP" altLang="en-US" sz="1400" dirty="0"/>
          </a:p>
        </p:txBody>
      </p:sp>
      <p:sp>
        <p:nvSpPr>
          <p:cNvPr id="18" name="コンテンツ プレースホルダー 2"/>
          <p:cNvSpPr txBox="1">
            <a:spLocks/>
          </p:cNvSpPr>
          <p:nvPr/>
        </p:nvSpPr>
        <p:spPr>
          <a:xfrm>
            <a:off x="152400" y="6104911"/>
            <a:ext cx="6553200" cy="2868848"/>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📌親子で</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dirty="0" smtClean="0"/>
              <a:t>を親子で体験して、感じて、本当の意味で</a:t>
            </a:r>
            <a:r>
              <a:rPr lang="en-US" altLang="ja-JP" sz="700" dirty="0" smtClean="0"/>
              <a:t>Ruby</a:t>
            </a:r>
            <a:r>
              <a:rPr lang="ja-JP" altLang="en-US" sz="700" dirty="0" smtClean="0"/>
              <a:t>を理解してみませんか？</a:t>
            </a:r>
            <a:endParaRPr lang="en-US" altLang="ja-JP" sz="700" dirty="0" smtClean="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。それを通じて、ソフトウェアの作り方や、「</a:t>
            </a:r>
            <a:r>
              <a:rPr lang="en-US" altLang="ja-JP" sz="700" dirty="0" smtClean="0"/>
              <a:t>Ruby</a:t>
            </a:r>
            <a:r>
              <a:rPr lang="ja-JP" altLang="en-US" sz="700" dirty="0" smtClean="0"/>
              <a:t>」とはどういったものなのかを知っていただきます。</a:t>
            </a:r>
            <a:endParaRPr lang="en-US" altLang="ja-JP" sz="700" dirty="0" smtClean="0"/>
          </a:p>
          <a:p>
            <a:pPr marL="87313" indent="-87313">
              <a:lnSpc>
                <a:spcPct val="150000"/>
              </a:lnSpc>
              <a:spcBef>
                <a:spcPts val="0"/>
              </a:spcBef>
              <a:buFont typeface="Arial" panose="020B0604020202020204" pitchFamily="34" charset="0"/>
              <a:buNone/>
            </a:pPr>
            <a:r>
              <a:rPr lang="en-US" altLang="ja-JP" sz="600" dirty="0" smtClean="0"/>
              <a:t>※</a:t>
            </a:r>
            <a:r>
              <a:rPr lang="ja-JP" altLang="en-US" sz="600" dirty="0" smtClean="0"/>
              <a:t>「スモウルビー」は島根県松江市の市立中学校の技術家庭科の授業にも採用されています。</a:t>
            </a:r>
            <a:endParaRPr lang="en-US" altLang="ja-JP" sz="800" dirty="0" smtClean="0"/>
          </a:p>
          <a:p>
            <a:pPr marL="0" indent="0">
              <a:lnSpc>
                <a:spcPct val="150000"/>
              </a:lnSpc>
              <a:spcBef>
                <a:spcPts val="0"/>
              </a:spcBef>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a:p>
          <a:p>
            <a:pPr marL="0" indent="0">
              <a:lnSpc>
                <a:spcPct val="150000"/>
              </a:lnSpc>
              <a:spcBef>
                <a:spcPts val="0"/>
              </a:spcBef>
              <a:buNone/>
            </a:pPr>
            <a:r>
              <a:rPr lang="ja-JP" altLang="en-US" sz="800" u="sng" dirty="0" smtClean="0">
                <a:latin typeface="+mj-ea"/>
              </a:rPr>
              <a:t>📌</a:t>
            </a:r>
            <a:r>
              <a:rPr lang="ja-JP" altLang="en-US" sz="800" b="1" u="sng" dirty="0" smtClean="0">
                <a:latin typeface="+mj-ea"/>
              </a:rPr>
              <a:t>今後の開催予定</a:t>
            </a:r>
            <a:endParaRPr lang="en-US" altLang="ja-JP" sz="800" b="1" u="sng" dirty="0" smtClean="0">
              <a:latin typeface="+mj-ea"/>
            </a:endParaRPr>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r>
              <a:rPr lang="ja-JP" altLang="en-US" sz="700" dirty="0" smtClean="0"/>
              <a:t>基本的に各回</a:t>
            </a:r>
            <a:r>
              <a:rPr lang="ja-JP" altLang="en-US" sz="700" dirty="0"/>
              <a:t>はすべて同じ内容ですのでご都合が</a:t>
            </a:r>
            <a:r>
              <a:rPr lang="ja-JP" altLang="en-US" sz="700" dirty="0" smtClean="0"/>
              <a:t>いい日程・会場にご参加</a:t>
            </a:r>
            <a:r>
              <a:rPr lang="ja-JP" altLang="en-US" sz="700" dirty="0"/>
              <a:t>ください</a:t>
            </a:r>
            <a:r>
              <a:rPr lang="ja-JP" altLang="en-US" sz="700" dirty="0" smtClean="0"/>
              <a:t>。</a:t>
            </a:r>
            <a:endParaRPr lang="en-US" altLang="ja-JP" sz="600" dirty="0" smtClean="0">
              <a:latin typeface="+mj-ea"/>
            </a:endParaRPr>
          </a:p>
          <a:p>
            <a:pPr marL="0" indent="0">
              <a:lnSpc>
                <a:spcPct val="150000"/>
              </a:lnSpc>
              <a:spcBef>
                <a:spcPts val="0"/>
              </a:spcBef>
              <a:buNone/>
            </a:pPr>
            <a:r>
              <a:rPr lang="ja-JP" altLang="en-US" sz="700" dirty="0"/>
              <a:t>過去</a:t>
            </a:r>
            <a:r>
              <a:rPr lang="ja-JP" altLang="en-US" sz="700" dirty="0" smtClean="0"/>
              <a:t>の体験イベントの様子は</a:t>
            </a:r>
            <a:r>
              <a:rPr lang="en-US" altLang="ja-JP" sz="700" dirty="0" smtClean="0"/>
              <a:t>Ruby</a:t>
            </a:r>
            <a:r>
              <a:rPr lang="ja-JP" altLang="en-US" sz="700" dirty="0" smtClean="0"/>
              <a:t>プログラミング少年団のホームページ（</a:t>
            </a:r>
            <a:r>
              <a:rPr lang="en-US" altLang="ja-JP" sz="700" dirty="0" smtClean="0"/>
              <a:t>http://smalruby.jp</a:t>
            </a:r>
            <a:r>
              <a:rPr lang="ja-JP" altLang="en-US" sz="700" dirty="0" smtClean="0"/>
              <a:t>）からご覧いただけます。</a:t>
            </a:r>
            <a:endParaRPr lang="en-US" altLang="ja-JP" sz="700" dirty="0" smtClean="0"/>
          </a:p>
          <a:p>
            <a:pPr marL="0" indent="0">
              <a:lnSpc>
                <a:spcPct val="150000"/>
              </a:lnSpc>
              <a:spcBef>
                <a:spcPts val="0"/>
              </a:spcBef>
              <a:buNone/>
            </a:pPr>
            <a:r>
              <a:rPr lang="ja-JP" altLang="en-US" sz="700" dirty="0" smtClean="0">
                <a:latin typeface="+mj-ea"/>
              </a:rPr>
              <a:t>また、体験イベント後は、さらにプログラミングを学びたい人のための無料のプログラミング教室「プログラミング道場」にご参加いただくこともできます。</a:t>
            </a:r>
            <a:endParaRPr lang="en-US" altLang="ja-JP" sz="700" dirty="0">
              <a:latin typeface="+mj-ea"/>
            </a:endParaRPr>
          </a:p>
        </p:txBody>
      </p:sp>
      <p:graphicFrame>
        <p:nvGraphicFramePr>
          <p:cNvPr id="23" name="表 22"/>
          <p:cNvGraphicFramePr>
            <a:graphicFrameLocks noGrp="1"/>
          </p:cNvGraphicFramePr>
          <p:nvPr>
            <p:extLst>
              <p:ext uri="{D42A27DB-BD31-4B8C-83A1-F6EECF244321}">
                <p14:modId xmlns:p14="http://schemas.microsoft.com/office/powerpoint/2010/main" val="2092939394"/>
              </p:ext>
            </p:extLst>
          </p:nvPr>
        </p:nvGraphicFramePr>
        <p:xfrm>
          <a:off x="4580391" y="6379826"/>
          <a:ext cx="2057778" cy="1005840"/>
        </p:xfrm>
        <a:graphic>
          <a:graphicData uri="http://schemas.openxmlformats.org/drawingml/2006/table">
            <a:tbl>
              <a:tblPr firstRow="1" bandRow="1">
                <a:tableStyleId>{5940675A-B579-460E-94D1-54222C63F5DA}</a:tableStyleId>
              </a:tblPr>
              <a:tblGrid>
                <a:gridCol w="787053"/>
                <a:gridCol w="1270725"/>
              </a:tblGrid>
              <a:tr h="178428">
                <a:tc>
                  <a:txBody>
                    <a:bodyPr/>
                    <a:lstStyle/>
                    <a:p>
                      <a:pPr algn="ctr"/>
                      <a:r>
                        <a:rPr kumimoji="1" lang="ja-JP" altLang="en-US" sz="800" b="1" dirty="0" smtClean="0"/>
                        <a:t>開　催　日</a:t>
                      </a:r>
                      <a:endParaRPr kumimoji="1" lang="ja-JP" altLang="en-US" sz="800" b="1" dirty="0"/>
                    </a:p>
                  </a:txBody>
                  <a:tcPr/>
                </a:tc>
                <a:tc>
                  <a:txBody>
                    <a:bodyPr/>
                    <a:lstStyle/>
                    <a:p>
                      <a:pPr algn="ctr"/>
                      <a:r>
                        <a:rPr kumimoji="1" lang="ja-JP" altLang="en-US" sz="800" b="1" dirty="0" smtClean="0"/>
                        <a:t>会　　　場</a:t>
                      </a:r>
                      <a:endParaRPr kumimoji="1" lang="en-US" altLang="ja-JP" sz="800" b="1" dirty="0" smtClean="0"/>
                    </a:p>
                  </a:txBody>
                  <a:tcPr/>
                </a:tc>
              </a:tr>
              <a:tr h="173203">
                <a:tc>
                  <a:txBody>
                    <a:bodyPr/>
                    <a:lstStyle/>
                    <a:p>
                      <a:pPr algn="ctr"/>
                      <a:r>
                        <a:rPr kumimoji="1" lang="ja-JP" altLang="en-US" sz="700" dirty="0" smtClean="0"/>
                        <a:t>１０月１８日（日）</a:t>
                      </a:r>
                      <a:endParaRPr kumimoji="1" lang="ja-JP" altLang="en-US" sz="7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松江市秋鹿公民館</a:t>
                      </a:r>
                      <a:endParaRPr kumimoji="1" lang="en-US" altLang="ja-JP" sz="700" dirty="0" smtClean="0"/>
                    </a:p>
                  </a:txBody>
                  <a:tcPr/>
                </a:tc>
              </a:tr>
              <a:tr h="173203">
                <a:tc>
                  <a:txBody>
                    <a:bodyPr/>
                    <a:lstStyle/>
                    <a:p>
                      <a:pPr algn="ctr"/>
                      <a:r>
                        <a:rPr kumimoji="1" lang="ja-JP" altLang="en-US" sz="700" dirty="0" smtClean="0"/>
                        <a:t>１１月１５日（日）</a:t>
                      </a:r>
                      <a:endParaRPr kumimoji="1" lang="ja-JP" altLang="en-US" sz="7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松江市忌部公民館</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１２月２０日（日）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松江市八雲公民館</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１月１７日（日）</a:t>
                      </a:r>
                      <a:endParaRPr kumimoji="1" lang="ja-JP" altLang="en-US" sz="7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未定</a:t>
                      </a:r>
                      <a:endParaRPr kumimoji="1" lang="en-US" altLang="ja-JP" sz="700" dirty="0" smtClean="0"/>
                    </a:p>
                  </a:txBody>
                  <a:tcPr/>
                </a:tc>
              </a:tr>
            </a:tbl>
          </a:graphicData>
        </a:graphic>
      </p:graphicFrame>
      <p:cxnSp>
        <p:nvCxnSpPr>
          <p:cNvPr id="24" name="直線コネクタ 23"/>
          <p:cNvCxnSpPr/>
          <p:nvPr/>
        </p:nvCxnSpPr>
        <p:spPr>
          <a:xfrm flipH="1">
            <a:off x="2314725"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flipH="1">
            <a:off x="4511742"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5213" y="-39094"/>
            <a:ext cx="5510718" cy="5399615"/>
          </a:xfrm>
          <a:prstGeom prst="rect">
            <a:avLst/>
          </a:prstGeom>
        </p:spPr>
      </p:pic>
      <p:sp>
        <p:nvSpPr>
          <p:cNvPr id="8" name="テキスト ボックス 7"/>
          <p:cNvSpPr txBox="1"/>
          <p:nvPr/>
        </p:nvSpPr>
        <p:spPr>
          <a:xfrm>
            <a:off x="62140" y="-104600"/>
            <a:ext cx="6553200" cy="3785652"/>
          </a:xfrm>
          <a:prstGeom prst="rect">
            <a:avLst/>
          </a:prstGeom>
          <a:noFill/>
        </p:spPr>
        <p:txBody>
          <a:bodyPr wrap="square" rtlCol="0">
            <a:spAutoFit/>
          </a:bodyPr>
          <a:lstStyle/>
          <a:p>
            <a:r>
              <a:rPr lang="ja-JP" altLang="en-US" sz="6000" dirty="0" smtClean="0">
                <a:latin typeface="HGP創英角ｺﾞｼｯｸUB" panose="020B0900000000000000" pitchFamily="50" charset="-128"/>
                <a:ea typeface="HGP創英角ｺﾞｼｯｸUB" panose="020B0900000000000000" pitchFamily="50" charset="-128"/>
              </a:rPr>
              <a:t>一日</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en-US" altLang="ja-JP" sz="6000" dirty="0" smtClean="0">
                <a:ln w="38100">
                  <a:noFill/>
                </a:ln>
                <a:solidFill>
                  <a:srgbClr val="FF0000"/>
                </a:solidFill>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000" dirty="0" smtClean="0">
                <a:latin typeface="HGP創英角ｺﾞｼｯｸUB" panose="020B0900000000000000" pitchFamily="50" charset="-128"/>
                <a:ea typeface="HGP創英角ｺﾞｼｯｸUB" panose="020B0900000000000000" pitchFamily="50" charset="-128"/>
              </a:rPr>
              <a:t>プログラミング</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ja-JP" altLang="en-US" sz="6000" dirty="0" smtClean="0">
                <a:latin typeface="HGP創英角ｺﾞｼｯｸUB" panose="020B0900000000000000" pitchFamily="50" charset="-128"/>
                <a:ea typeface="HGP創英角ｺﾞｼｯｸUB" panose="020B0900000000000000" pitchFamily="50" charset="-128"/>
              </a:rPr>
              <a:t>体験</a:t>
            </a:r>
            <a:endParaRPr lang="en-US" altLang="ja-JP" sz="5400" dirty="0" smtClean="0">
              <a:latin typeface="HGP創英角ｺﾞｼｯｸUB" panose="020B0900000000000000" pitchFamily="50" charset="-128"/>
              <a:ea typeface="HGP創英角ｺﾞｼｯｸUB" panose="020B0900000000000000" pitchFamily="50" charset="-128"/>
            </a:endParaRPr>
          </a:p>
        </p:txBody>
      </p:sp>
      <p:sp>
        <p:nvSpPr>
          <p:cNvPr id="9" name="テキスト ボックス 8"/>
          <p:cNvSpPr txBox="1"/>
          <p:nvPr/>
        </p:nvSpPr>
        <p:spPr>
          <a:xfrm rot="2178134">
            <a:off x="3827226" y="394985"/>
            <a:ext cx="4539138" cy="369332"/>
          </a:xfrm>
          <a:prstGeom prst="rect">
            <a:avLst/>
          </a:prstGeom>
          <a:solidFill>
            <a:schemeClr val="bg1"/>
          </a:solidFill>
          <a:ln w="12700">
            <a:solidFill>
              <a:schemeClr val="bg1">
                <a:lumMod val="50000"/>
              </a:schemeClr>
            </a:solidFill>
          </a:ln>
          <a:effectLst/>
        </p:spPr>
        <p:txBody>
          <a:bodyPr wrap="square" rtlCol="0">
            <a:spAutoFit/>
          </a:bodyPr>
          <a:lstStyle/>
          <a:p>
            <a:pPr algn="ctr"/>
            <a:r>
              <a:rPr lang="ja-JP" altLang="en-US" sz="900" b="1" dirty="0" smtClean="0"/>
              <a:t>コンピュータをもっていなくても、</a:t>
            </a:r>
            <a:endParaRPr lang="en-US" altLang="ja-JP" sz="900" b="1" dirty="0" smtClean="0"/>
          </a:p>
          <a:p>
            <a:pPr algn="ctr"/>
            <a:r>
              <a:rPr lang="ja-JP" altLang="en-US" sz="900" b="1" dirty="0" smtClean="0"/>
              <a:t>キーボードが苦手でもゲームが作れる！</a:t>
            </a:r>
            <a:endParaRPr kumimoji="1" lang="ja-JP" altLang="en-US" sz="900" b="1" dirty="0"/>
          </a:p>
        </p:txBody>
      </p: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2850" y="9317736"/>
            <a:ext cx="995142" cy="463903"/>
          </a:xfrm>
          <a:prstGeom prst="rect">
            <a:avLst/>
          </a:prstGeom>
        </p:spPr>
      </p:pic>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4928</TotalTime>
  <Words>148</Words>
  <Application>Microsoft Office PowerPoint</Application>
  <PresentationFormat>A4 210 x 297 mm</PresentationFormat>
  <Paragraphs>54</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Arial Unicode MS</vt:lpstr>
      <vt:lpstr>HGP創英角ｺﾞｼｯｸUB</vt:lpstr>
      <vt:lpstr>ＭＳ Ｐゴシック</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121</cp:revision>
  <cp:lastPrinted>2015-10-02T00:18:57Z</cp:lastPrinted>
  <dcterms:created xsi:type="dcterms:W3CDTF">2014-05-01T16:31:03Z</dcterms:created>
  <dcterms:modified xsi:type="dcterms:W3CDTF">2015-10-02T00:20:44Z</dcterms:modified>
</cp:coreProperties>
</file>