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74" autoAdjust="0"/>
    <p:restoredTop sz="94660"/>
  </p:normalViewPr>
  <p:slideViewPr>
    <p:cSldViewPr snapToGrid="0" showGuides="1">
      <p:cViewPr>
        <p:scale>
          <a:sx n="100" d="100"/>
          <a:sy n="100" d="100"/>
        </p:scale>
        <p:origin x="2544" y="-822"/>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2016/11/29</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2016/11/29</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249" y="908521"/>
            <a:ext cx="3892655" cy="3817313"/>
          </a:xfrm>
          <a:prstGeom prst="rect">
            <a:avLst/>
          </a:prstGeom>
        </p:spPr>
      </p:pic>
      <p:sp>
        <p:nvSpPr>
          <p:cNvPr id="15" name="テキスト ボックス 14"/>
          <p:cNvSpPr txBox="1"/>
          <p:nvPr/>
        </p:nvSpPr>
        <p:spPr>
          <a:xfrm>
            <a:off x="160292" y="3108981"/>
            <a:ext cx="4441939" cy="1697891"/>
          </a:xfrm>
          <a:prstGeom prst="rect">
            <a:avLst/>
          </a:prstGeom>
          <a:noFill/>
          <a:ln w="12700">
            <a:solidFill>
              <a:schemeClr val="tx1"/>
            </a:solidFill>
            <a:prstDash val="sysDot"/>
          </a:ln>
        </p:spPr>
        <p:txBody>
          <a:bodyPr wrap="square" tIns="46800" bIns="46800" spcCol="0" rtlCol="0">
            <a:normAutofit/>
          </a:bodyPr>
          <a:lstStyle/>
          <a:p>
            <a:pPr defTabSz="657225"/>
            <a:r>
              <a:rPr lang="ja-JP" altLang="en-US" sz="1050" b="1" dirty="0" smtClean="0"/>
              <a:t>・平成２８年</a:t>
            </a:r>
            <a:r>
              <a:rPr lang="ja-JP" altLang="en-US" sz="1600" b="1" dirty="0" smtClean="0"/>
              <a:t>１</a:t>
            </a:r>
            <a:r>
              <a:rPr lang="ja-JP" altLang="en-US" sz="1600" b="1" dirty="0"/>
              <a:t>２</a:t>
            </a:r>
            <a:r>
              <a:rPr lang="ja-JP" altLang="en-US" sz="1050" b="1" dirty="0" smtClean="0"/>
              <a:t>月</a:t>
            </a:r>
            <a:r>
              <a:rPr lang="ja-JP" altLang="en-US" sz="1600" b="1" dirty="0" smtClean="0"/>
              <a:t>１０</a:t>
            </a:r>
            <a:r>
              <a:rPr lang="ja-JP" altLang="en-US" sz="1050" b="1" dirty="0" smtClean="0"/>
              <a:t>日（</a:t>
            </a:r>
            <a:r>
              <a:rPr lang="ja-JP" altLang="en-US" sz="1600" b="1" dirty="0" smtClean="0"/>
              <a:t>土</a:t>
            </a:r>
            <a:r>
              <a:rPr lang="ja-JP" altLang="en-US" sz="1050" b="1" dirty="0" smtClean="0"/>
              <a:t>）</a:t>
            </a:r>
            <a:r>
              <a:rPr lang="ja-JP" altLang="en-US" sz="1050" b="1" dirty="0"/>
              <a:t>　</a:t>
            </a:r>
            <a:r>
              <a:rPr lang="ja-JP" altLang="en-US" sz="1600" b="1" dirty="0" smtClean="0"/>
              <a:t>９：３０～１１：３０</a:t>
            </a:r>
            <a:endParaRPr lang="en-US" altLang="ja-JP" sz="1050" b="1" dirty="0"/>
          </a:p>
          <a:p>
            <a:pPr defTabSz="657225"/>
            <a:r>
              <a:rPr lang="ja-JP" altLang="en-US" sz="1050" b="1" dirty="0"/>
              <a:t>　</a:t>
            </a:r>
            <a:r>
              <a:rPr lang="ja-JP" altLang="en-US" sz="1050" b="1" dirty="0" smtClean="0"/>
              <a:t>☆受付　９：１５～９：３０</a:t>
            </a:r>
            <a:endParaRPr lang="en-US" altLang="ja-JP" sz="1050" b="1" dirty="0" smtClean="0"/>
          </a:p>
          <a:p>
            <a:pPr defTabSz="657225"/>
            <a:r>
              <a:rPr lang="ja-JP" altLang="en-US" sz="1050" b="1" dirty="0" smtClean="0">
                <a:latin typeface="+mn-ea"/>
              </a:rPr>
              <a:t>・</a:t>
            </a:r>
            <a:r>
              <a:rPr lang="ja-JP" altLang="en-US" sz="1050" b="1" dirty="0">
                <a:latin typeface="+mn-ea"/>
              </a:rPr>
              <a:t>八雲</a:t>
            </a:r>
            <a:r>
              <a:rPr lang="ja-JP" altLang="en-US" sz="1050" b="1" dirty="0" smtClean="0">
                <a:latin typeface="+mn-ea"/>
              </a:rPr>
              <a:t>公民館（</a:t>
            </a:r>
            <a:r>
              <a:rPr lang="zh-TW" altLang="en-US" sz="1050" b="1" dirty="0">
                <a:latin typeface="ＭＳ Ｐゴシック" panose="020B0600070205080204" pitchFamily="50" charset="-128"/>
                <a:ea typeface="ＭＳ Ｐゴシック" panose="020B0600070205080204" pitchFamily="50" charset="-128"/>
              </a:rPr>
              <a:t>〒</a:t>
            </a:r>
            <a:r>
              <a:rPr lang="en-US" altLang="zh-TW" sz="1050" b="1" dirty="0">
                <a:latin typeface="ＭＳ Ｐゴシック" panose="020B0600070205080204" pitchFamily="50" charset="-128"/>
                <a:ea typeface="ＭＳ Ｐゴシック" panose="020B0600070205080204" pitchFamily="50" charset="-128"/>
              </a:rPr>
              <a:t>690-2103 </a:t>
            </a:r>
            <a:r>
              <a:rPr lang="zh-TW" altLang="en-US" sz="1050" b="1" dirty="0">
                <a:latin typeface="ＭＳ Ｐゴシック" panose="020B0600070205080204" pitchFamily="50" charset="-128"/>
                <a:ea typeface="ＭＳ Ｐゴシック" panose="020B0600070205080204" pitchFamily="50" charset="-128"/>
              </a:rPr>
              <a:t>島根県松江市八雲町西岩坂</a:t>
            </a:r>
            <a:r>
              <a:rPr lang="zh-TW" altLang="en-US" sz="1050" b="1" dirty="0" smtClean="0">
                <a:latin typeface="ＭＳ Ｐゴシック" panose="020B0600070205080204" pitchFamily="50" charset="-128"/>
                <a:ea typeface="ＭＳ Ｐゴシック" panose="020B0600070205080204" pitchFamily="50" charset="-128"/>
              </a:rPr>
              <a:t>３</a:t>
            </a:r>
            <a:r>
              <a:rPr lang="ja-JP" altLang="en-US" sz="1050" b="1" dirty="0" smtClean="0">
                <a:latin typeface="ＭＳ Ｐゴシック" panose="020B0600070205080204" pitchFamily="50" charset="-128"/>
                <a:ea typeface="ＭＳ Ｐゴシック" panose="020B0600070205080204" pitchFamily="50" charset="-128"/>
              </a:rPr>
              <a:t>５５－</a:t>
            </a:r>
            <a:r>
              <a:rPr lang="ja-JP" altLang="en-US" sz="1050" b="1" dirty="0">
                <a:latin typeface="ＭＳ Ｐゴシック" panose="020B0600070205080204" pitchFamily="50" charset="-128"/>
                <a:ea typeface="ＭＳ Ｐゴシック" panose="020B0600070205080204" pitchFamily="50" charset="-128"/>
              </a:rPr>
              <a:t>１</a:t>
            </a:r>
            <a:r>
              <a:rPr lang="ja-JP" altLang="en-US" sz="1050" b="1" dirty="0" smtClean="0">
                <a:latin typeface="+mn-ea"/>
              </a:rPr>
              <a:t>）</a:t>
            </a:r>
            <a:endParaRPr lang="ja-JP" altLang="en-US" sz="1200" b="1" dirty="0">
              <a:latin typeface="+mn-ea"/>
            </a:endParaRPr>
          </a:p>
          <a:p>
            <a:pPr defTabSz="657225"/>
            <a:r>
              <a:rPr lang="ja-JP" altLang="en-US" sz="1050" b="1" dirty="0" smtClean="0"/>
              <a:t>・八雲町地区内に住む小学校３年生から中学生の子どもとその保護者</a:t>
            </a:r>
            <a:endParaRPr lang="en-US" altLang="ja-JP" sz="1050" b="1" dirty="0" smtClean="0"/>
          </a:p>
          <a:p>
            <a:pPr defTabSz="657225"/>
            <a:r>
              <a:rPr lang="ja-JP" altLang="en-US" sz="1050" b="1" dirty="0" smtClean="0"/>
              <a:t>　☆子どもだけでも</a:t>
            </a:r>
            <a:r>
              <a:rPr lang="ja-JP" altLang="en-US" sz="1050" b="1" dirty="0"/>
              <a:t>参加</a:t>
            </a:r>
            <a:r>
              <a:rPr lang="ja-JP" altLang="en-US" sz="1050" b="1" dirty="0" smtClean="0"/>
              <a:t>できます</a:t>
            </a:r>
            <a:endParaRPr lang="en-US" altLang="ja-JP" sz="1050" b="1" dirty="0" smtClean="0"/>
          </a:p>
          <a:p>
            <a:pPr defTabSz="657225"/>
            <a:r>
              <a:rPr lang="ja-JP" altLang="en-US" sz="1050" b="1" dirty="0"/>
              <a:t>　</a:t>
            </a:r>
            <a:r>
              <a:rPr lang="ja-JP" altLang="en-US" sz="1050" b="1" dirty="0" smtClean="0"/>
              <a:t>☆保護者同伴であれば小学校１年生から２年生の子どもも参加できます</a:t>
            </a:r>
            <a:endParaRPr lang="en-US" altLang="ja-JP" sz="1050" b="1" dirty="0" smtClean="0"/>
          </a:p>
          <a:p>
            <a:pPr defTabSz="657225"/>
            <a:r>
              <a:rPr lang="ja-JP" altLang="en-US" sz="1050" b="1" dirty="0" smtClean="0"/>
              <a:t>・地域の</a:t>
            </a:r>
            <a:r>
              <a:rPr lang="en-US" altLang="ja-JP" sz="1050" b="1" dirty="0" smtClean="0"/>
              <a:t>IT</a:t>
            </a:r>
            <a:r>
              <a:rPr lang="ja-JP" altLang="en-US" sz="1050" b="1" dirty="0" smtClean="0"/>
              <a:t>リーダー等、プログラミングに興味がある方</a:t>
            </a:r>
            <a:endParaRPr lang="en-US" altLang="ja-JP" sz="1050" b="1" dirty="0" smtClean="0"/>
          </a:p>
          <a:p>
            <a:pPr defTabSz="657225"/>
            <a:r>
              <a:rPr lang="ja-JP" altLang="en-US" sz="1050" b="1" dirty="0" smtClean="0"/>
              <a:t>・先着２０名</a:t>
            </a:r>
            <a:endParaRPr lang="en-US" altLang="ja-JP" sz="1050" b="1" dirty="0" smtClean="0"/>
          </a:p>
          <a:p>
            <a:pPr defTabSz="657225"/>
            <a:r>
              <a:rPr lang="ja-JP" altLang="en-US" sz="1050" b="1" smtClean="0"/>
              <a:t>・参加費　</a:t>
            </a:r>
            <a:r>
              <a:rPr lang="ja-JP" altLang="en-US" sz="1050" b="1" smtClean="0"/>
              <a:t>３００円（当日徴収します）</a:t>
            </a:r>
            <a:endParaRPr lang="en-US" altLang="ja-JP" sz="800" dirty="0" smtClean="0"/>
          </a:p>
        </p:txBody>
      </p:sp>
      <p:sp>
        <p:nvSpPr>
          <p:cNvPr id="13" name="テキスト ボックス 12"/>
          <p:cNvSpPr txBox="1"/>
          <p:nvPr/>
        </p:nvSpPr>
        <p:spPr>
          <a:xfrm>
            <a:off x="1509040" y="4429935"/>
            <a:ext cx="3120133" cy="400110"/>
          </a:xfrm>
          <a:prstGeom prst="rect">
            <a:avLst/>
          </a:prstGeom>
          <a:noFill/>
        </p:spPr>
        <p:txBody>
          <a:bodyPr wrap="square" rtlCol="0">
            <a:spAutoFit/>
          </a:bodyPr>
          <a:lstStyle/>
          <a:p>
            <a:pPr algn="r"/>
            <a:r>
              <a:rPr lang="ja-JP" altLang="en-US" sz="1000" b="1" dirty="0" smtClean="0">
                <a:latin typeface="+mn-ea"/>
              </a:rPr>
              <a:t>主催：八雲公民館運営協議会</a:t>
            </a:r>
            <a:endParaRPr lang="en-US" altLang="ja-JP" sz="1000" b="1" dirty="0" smtClean="0">
              <a:latin typeface="ＭＳ Ｐゴシック" panose="020B0600070205080204" pitchFamily="50" charset="-128"/>
              <a:ea typeface="ＭＳ Ｐゴシック" panose="020B0600070205080204" pitchFamily="50" charset="-128"/>
            </a:endParaRPr>
          </a:p>
          <a:p>
            <a:pPr algn="r"/>
            <a:r>
              <a:rPr lang="ja-JP" altLang="en-US" sz="1000" b="1" dirty="0" smtClean="0"/>
              <a:t>協力：ＮＰＯ法人Ｒｕｂｙ</a:t>
            </a:r>
            <a:r>
              <a:rPr kumimoji="1" lang="ja-JP" altLang="en-US" sz="1000" b="1" dirty="0" smtClean="0"/>
              <a:t>プログラミング少年団</a:t>
            </a:r>
            <a:endParaRPr kumimoji="1" lang="ja-JP" altLang="en-US" sz="1200" b="1" dirty="0"/>
          </a:p>
        </p:txBody>
      </p:sp>
      <p:sp>
        <p:nvSpPr>
          <p:cNvPr id="18" name="コンテンツ プレースホルダー 2"/>
          <p:cNvSpPr txBox="1">
            <a:spLocks/>
          </p:cNvSpPr>
          <p:nvPr/>
        </p:nvSpPr>
        <p:spPr>
          <a:xfrm>
            <a:off x="152400" y="4972487"/>
            <a:ext cx="6553200" cy="1945165"/>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600" dirty="0" smtClean="0"/>
          </a:p>
          <a:p>
            <a:pPr marL="0" indent="0">
              <a:lnSpc>
                <a:spcPct val="150000"/>
              </a:lnSpc>
              <a:spcBef>
                <a:spcPts val="0"/>
              </a:spcBef>
              <a:buFont typeface="Arial" panose="020B0604020202020204" pitchFamily="34" charset="0"/>
              <a:buNone/>
            </a:pPr>
            <a:endParaRPr lang="en-US" altLang="ja-JP" sz="600" dirty="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a:t>
            </a:r>
            <a:endParaRPr lang="en-US" altLang="ja-JP" sz="700" dirty="0" smtClean="0"/>
          </a:p>
          <a:p>
            <a:pPr marL="87313" indent="-87313">
              <a:lnSpc>
                <a:spcPct val="150000"/>
              </a:lnSpc>
              <a:spcBef>
                <a:spcPts val="0"/>
              </a:spcBef>
              <a:buFont typeface="Arial" panose="020B0604020202020204" pitchFamily="34" charset="0"/>
              <a:buNone/>
            </a:pPr>
            <a:endParaRPr lang="en-US" altLang="ja-JP" sz="600" dirty="0" smtClean="0"/>
          </a:p>
          <a:p>
            <a:pPr marL="87313" indent="-87313">
              <a:lnSpc>
                <a:spcPct val="150000"/>
              </a:lnSpc>
              <a:spcBef>
                <a:spcPts val="0"/>
              </a:spcBef>
              <a:buFont typeface="Arial" panose="020B0604020202020204" pitchFamily="34" charset="0"/>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smtClean="0"/>
          </a:p>
          <a:p>
            <a:pPr marL="0" indent="0">
              <a:lnSpc>
                <a:spcPct val="150000"/>
              </a:lnSpc>
              <a:spcBef>
                <a:spcPts val="0"/>
              </a:spcBef>
              <a:buNone/>
            </a:pPr>
            <a:r>
              <a:rPr lang="en-US" altLang="ja-JP" sz="700" dirty="0"/>
              <a:t>※</a:t>
            </a:r>
            <a:r>
              <a:rPr lang="ja-JP" altLang="en-US" sz="700" dirty="0"/>
              <a:t>「スモウルビー」は島根県松江市の市立中学校の技術家庭科の授業にも採用されています</a:t>
            </a:r>
            <a:r>
              <a:rPr lang="ja-JP" altLang="en-US" sz="700" dirty="0" smtClean="0"/>
              <a:t>。</a:t>
            </a:r>
            <a:endParaRPr lang="en-US" altLang="ja-JP" sz="700" dirty="0"/>
          </a:p>
        </p:txBody>
      </p:sp>
      <p:cxnSp>
        <p:nvCxnSpPr>
          <p:cNvPr id="24" name="直線コネクタ 23"/>
          <p:cNvCxnSpPr/>
          <p:nvPr/>
        </p:nvCxnSpPr>
        <p:spPr>
          <a:xfrm>
            <a:off x="2315943" y="5052588"/>
            <a:ext cx="0" cy="1778294"/>
          </a:xfrm>
          <a:prstGeom prst="line">
            <a:avLst/>
          </a:prstGeom>
          <a:ln w="9525">
            <a:prstDash val="lgDashDotDot"/>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a:off x="4512960" y="5052588"/>
            <a:ext cx="0" cy="1778294"/>
          </a:xfrm>
          <a:prstGeom prst="line">
            <a:avLst/>
          </a:prstGeom>
          <a:ln w="9525">
            <a:prstDash val="lgDashDotDot"/>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152400" y="573770"/>
            <a:ext cx="5701748" cy="2677656"/>
          </a:xfrm>
          <a:prstGeom prst="rect">
            <a:avLst/>
          </a:prstGeom>
          <a:noFill/>
        </p:spPr>
        <p:txBody>
          <a:bodyPr wrap="square" rtlCol="0">
            <a:spAutoFit/>
          </a:bodyPr>
          <a:lstStyle/>
          <a:p>
            <a:r>
              <a:rPr lang="ja-JP" altLang="en-US" sz="4800" dirty="0" smtClean="0">
                <a:latin typeface="HGP創英角ｺﾞｼｯｸUB" panose="020B0900000000000000" pitchFamily="50" charset="-128"/>
                <a:ea typeface="HGP創英角ｺﾞｼｯｸUB" panose="020B0900000000000000" pitchFamily="50" charset="-128"/>
              </a:rPr>
              <a:t>一日</a:t>
            </a:r>
            <a:r>
              <a:rPr lang="en-US" altLang="ja-JP" sz="4800" dirty="0" smtClean="0">
                <a:ln w="38100">
                  <a:noFill/>
                </a:ln>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600" dirty="0" smtClean="0">
                <a:ln w="15875">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n w="15875">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4800" dirty="0" smtClean="0">
                <a:latin typeface="HGP創英角ｺﾞｼｯｸUB" panose="020B0900000000000000" pitchFamily="50" charset="-128"/>
                <a:ea typeface="HGP創英角ｺﾞｼｯｸUB" panose="020B0900000000000000" pitchFamily="50" charset="-128"/>
              </a:rPr>
              <a:t>体験</a:t>
            </a:r>
            <a:endParaRPr lang="en-US" altLang="ja-JP" sz="4400" dirty="0" smtClean="0">
              <a:latin typeface="HGP創英角ｺﾞｼｯｸUB" panose="020B0900000000000000" pitchFamily="50" charset="-128"/>
              <a:ea typeface="HGP創英角ｺﾞｼｯｸUB" panose="020B0900000000000000" pitchFamily="50" charset="-128"/>
            </a:endParaRPr>
          </a:p>
        </p:txBody>
      </p:sp>
      <p:sp>
        <p:nvSpPr>
          <p:cNvPr id="14" name="コンテンツ プレースホルダー 2"/>
          <p:cNvSpPr txBox="1">
            <a:spLocks/>
          </p:cNvSpPr>
          <p:nvPr/>
        </p:nvSpPr>
        <p:spPr>
          <a:xfrm>
            <a:off x="169818" y="6800674"/>
            <a:ext cx="6535782" cy="30570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1200" dirty="0" smtClean="0"/>
              <a:t>■申込み</a:t>
            </a:r>
            <a:r>
              <a:rPr lang="en-US" altLang="ja-JP" sz="1200" dirty="0" smtClean="0"/>
              <a:t>	</a:t>
            </a:r>
            <a:r>
              <a:rPr lang="ja-JP" altLang="en-US" sz="1200" dirty="0" smtClean="0"/>
              <a:t>下記申込書を</a:t>
            </a:r>
            <a:r>
              <a:rPr lang="ja-JP" altLang="en-US" sz="1200" dirty="0"/>
              <a:t>八雲</a:t>
            </a:r>
            <a:r>
              <a:rPr lang="ja-JP" altLang="en-US" sz="1200" dirty="0" smtClean="0"/>
              <a:t>公民館へ提出してください。（電話・ＦＡＸもＯＫ）</a:t>
            </a:r>
            <a:endParaRPr lang="en-US" altLang="ja-JP" sz="1200" dirty="0" smtClean="0"/>
          </a:p>
          <a:p>
            <a:pPr marL="0" indent="0">
              <a:lnSpc>
                <a:spcPct val="150000"/>
              </a:lnSpc>
              <a:spcBef>
                <a:spcPts val="0"/>
              </a:spcBef>
              <a:buNone/>
            </a:pPr>
            <a:r>
              <a:rPr lang="en-US" altLang="ja-JP" sz="1200" dirty="0"/>
              <a:t>	</a:t>
            </a:r>
            <a:r>
              <a:rPr lang="en-US" altLang="ja-JP" sz="1200" dirty="0" smtClean="0"/>
              <a:t>【</a:t>
            </a:r>
            <a:r>
              <a:rPr lang="ja-JP" altLang="en-US" sz="1200" dirty="0" smtClean="0"/>
              <a:t>電話</a:t>
            </a:r>
            <a:r>
              <a:rPr lang="ja-JP" altLang="en-US" sz="1200" dirty="0"/>
              <a:t>： </a:t>
            </a:r>
            <a:r>
              <a:rPr lang="ja-JP" altLang="en-US" sz="1200" dirty="0" smtClean="0"/>
              <a:t>５</a:t>
            </a:r>
            <a:r>
              <a:rPr lang="ja-JP" altLang="en-US" sz="1200" dirty="0"/>
              <a:t>４</a:t>
            </a:r>
            <a:r>
              <a:rPr lang="ja-JP" altLang="en-US" sz="1200" dirty="0" smtClean="0"/>
              <a:t>−２４７８ 　ＦＡＸ</a:t>
            </a:r>
            <a:r>
              <a:rPr lang="ja-JP" altLang="en-US" sz="1200" dirty="0"/>
              <a:t>： </a:t>
            </a:r>
            <a:r>
              <a:rPr lang="ja-JP" altLang="en-US" sz="1200" dirty="0" smtClean="0"/>
              <a:t>５４−１２３８</a:t>
            </a:r>
            <a:r>
              <a:rPr lang="en-US" altLang="ja-JP" sz="1200" dirty="0" smtClean="0"/>
              <a:t>】</a:t>
            </a:r>
          </a:p>
          <a:p>
            <a:pPr marL="0" indent="0">
              <a:lnSpc>
                <a:spcPct val="150000"/>
              </a:lnSpc>
              <a:spcBef>
                <a:spcPts val="0"/>
              </a:spcBef>
              <a:buFont typeface="Arial" panose="020B0604020202020204" pitchFamily="34" charset="0"/>
              <a:buNone/>
            </a:pPr>
            <a:r>
              <a:rPr lang="ja-JP" altLang="en-US" sz="1200" dirty="0" smtClean="0"/>
              <a:t>■しめきり</a:t>
            </a:r>
            <a:r>
              <a:rPr lang="en-US" altLang="ja-JP" sz="1200" dirty="0" smtClean="0"/>
              <a:t>	</a:t>
            </a:r>
            <a:r>
              <a:rPr lang="ja-JP" altLang="en-US" sz="1200" dirty="0" smtClean="0"/>
              <a:t>１２月９日（金）　ただし、定員になり次第しめきります。</a:t>
            </a:r>
            <a:endParaRPr lang="en-US" altLang="ja-JP" sz="1200" dirty="0" smtClean="0"/>
          </a:p>
          <a:p>
            <a:pPr marL="0" indent="0">
              <a:lnSpc>
                <a:spcPct val="150000"/>
              </a:lnSpc>
              <a:spcBef>
                <a:spcPts val="0"/>
              </a:spcBef>
              <a:buNone/>
            </a:pPr>
            <a:r>
              <a:rPr lang="ja-JP" altLang="en-US" sz="1200" dirty="0" smtClean="0"/>
              <a:t>■問合せ</a:t>
            </a:r>
            <a:r>
              <a:rPr lang="en-US" altLang="ja-JP" sz="1200" dirty="0" smtClean="0"/>
              <a:t>	</a:t>
            </a:r>
            <a:r>
              <a:rPr lang="ja-JP" altLang="en-US" sz="1200" dirty="0"/>
              <a:t>八雲</a:t>
            </a:r>
            <a:r>
              <a:rPr lang="ja-JP" altLang="en-US" sz="1200" dirty="0" smtClean="0"/>
              <a:t>公民館</a:t>
            </a:r>
            <a:r>
              <a:rPr lang="en-US" altLang="ja-JP" sz="1100" dirty="0"/>
              <a:t>【</a:t>
            </a:r>
            <a:r>
              <a:rPr lang="ja-JP" altLang="en-US" sz="1100" dirty="0"/>
              <a:t>電話： </a:t>
            </a:r>
            <a:r>
              <a:rPr lang="ja-JP" altLang="en-US" sz="1100" dirty="0" smtClean="0"/>
              <a:t>５４−２４７８ </a:t>
            </a:r>
            <a:r>
              <a:rPr lang="en-US" altLang="ja-JP" sz="1100" dirty="0" smtClean="0"/>
              <a:t>】 </a:t>
            </a:r>
            <a:endParaRPr lang="en-US" altLang="ja-JP" sz="800" dirty="0" smtClean="0"/>
          </a:p>
          <a:p>
            <a:pPr marL="0" indent="0">
              <a:lnSpc>
                <a:spcPct val="150000"/>
              </a:lnSpc>
              <a:spcBef>
                <a:spcPts val="0"/>
              </a:spcBef>
              <a:buFont typeface="Arial" panose="020B0604020202020204" pitchFamily="34" charset="0"/>
              <a:buNone/>
            </a:pPr>
            <a:endParaRPr lang="en-US" altLang="ja-JP" sz="800" dirty="0"/>
          </a:p>
          <a:p>
            <a:pPr marL="0" indent="0" algn="ctr">
              <a:lnSpc>
                <a:spcPct val="150000"/>
              </a:lnSpc>
              <a:spcBef>
                <a:spcPts val="0"/>
              </a:spcBef>
              <a:buFont typeface="Arial" panose="020B0604020202020204" pitchFamily="34" charset="0"/>
              <a:buNone/>
            </a:pPr>
            <a:r>
              <a:rPr lang="ja-JP" altLang="en-US" sz="1200" dirty="0" smtClean="0"/>
              <a:t>一日Ｒｕｂｙプログラミング体験　参加申込書（</a:t>
            </a:r>
            <a:r>
              <a:rPr lang="en-US" altLang="ja-JP" sz="1200" dirty="0" smtClean="0"/>
              <a:t>H28.12.10 </a:t>
            </a:r>
            <a:r>
              <a:rPr lang="ja-JP" altLang="en-US" sz="1200" dirty="0" smtClean="0"/>
              <a:t>開催）</a:t>
            </a:r>
            <a:endParaRPr lang="en-US" altLang="ja-JP" sz="1200" dirty="0" smtClean="0"/>
          </a:p>
          <a:p>
            <a:pPr marL="0" indent="0" algn="ctr">
              <a:lnSpc>
                <a:spcPct val="150000"/>
              </a:lnSpc>
              <a:spcBef>
                <a:spcPts val="0"/>
              </a:spcBef>
              <a:buFont typeface="Arial" panose="020B0604020202020204" pitchFamily="34" charset="0"/>
              <a:buNone/>
            </a:pPr>
            <a:endParaRPr lang="en-US" altLang="ja-JP" sz="500" dirty="0"/>
          </a:p>
          <a:p>
            <a:pPr marL="0" indent="0">
              <a:lnSpc>
                <a:spcPct val="150000"/>
              </a:lnSpc>
              <a:spcBef>
                <a:spcPts val="0"/>
              </a:spcBef>
              <a:buFont typeface="Arial" panose="020B0604020202020204" pitchFamily="34" charset="0"/>
              <a:buNone/>
            </a:pPr>
            <a:r>
              <a:rPr lang="ja-JP" altLang="en-US" sz="1200" dirty="0" smtClean="0"/>
              <a:t>＿＿＿年＿＿</a:t>
            </a:r>
            <a:r>
              <a:rPr lang="ja-JP" altLang="en-US" sz="1200" dirty="0"/>
              <a:t>＿</a:t>
            </a:r>
            <a:r>
              <a:rPr lang="ja-JP" altLang="en-US" sz="1200" dirty="0" smtClean="0"/>
              <a:t>組　児童名　＿＿＿＿＿＿＿＿　　＿＿＿年＿＿</a:t>
            </a:r>
            <a:r>
              <a:rPr lang="ja-JP" altLang="en-US" sz="1200" dirty="0"/>
              <a:t>＿</a:t>
            </a:r>
            <a:r>
              <a:rPr lang="ja-JP" altLang="en-US" sz="1200" dirty="0" smtClean="0"/>
              <a:t>組　児童名</a:t>
            </a:r>
            <a:r>
              <a:rPr lang="ja-JP" altLang="en-US" sz="1200" dirty="0"/>
              <a:t>　</a:t>
            </a:r>
            <a:r>
              <a:rPr lang="ja-JP" altLang="en-US" sz="1200" dirty="0" smtClean="0"/>
              <a:t>＿＿＿＿＿＿＿</a:t>
            </a:r>
            <a:endParaRPr lang="en-US" altLang="ja-JP" sz="500" dirty="0" smtClean="0"/>
          </a:p>
          <a:p>
            <a:pPr marL="0" indent="0">
              <a:lnSpc>
                <a:spcPct val="150000"/>
              </a:lnSpc>
              <a:spcBef>
                <a:spcPts val="0"/>
              </a:spcBef>
              <a:buNone/>
            </a:pPr>
            <a:r>
              <a:rPr lang="ja-JP" altLang="en-US" sz="1200" dirty="0"/>
              <a:t>＿＿＿年＿＿＿組　児童名　＿＿＿＿＿＿＿＿　　＿＿＿年＿＿＿組　児童名　＿＿＿＿＿＿＿ </a:t>
            </a:r>
            <a:endParaRPr lang="en-US" altLang="ja-JP" sz="500" dirty="0" smtClean="0"/>
          </a:p>
          <a:p>
            <a:pPr marL="0" indent="0">
              <a:lnSpc>
                <a:spcPct val="150000"/>
              </a:lnSpc>
              <a:spcBef>
                <a:spcPts val="0"/>
              </a:spcBef>
              <a:buFont typeface="Arial" panose="020B0604020202020204" pitchFamily="34" charset="0"/>
              <a:buNone/>
            </a:pPr>
            <a:r>
              <a:rPr lang="ja-JP" altLang="en-US" sz="1200" dirty="0" smtClean="0"/>
              <a:t>保護者名　＿＿＿＿＿＿＿＿＿＿＿　　連絡先　＿＿＿＿＿＿＿＿＿＿＿＿＿＿</a:t>
            </a:r>
            <a:endParaRPr lang="en-US" altLang="ja-JP" sz="600" dirty="0" smtClean="0"/>
          </a:p>
          <a:p>
            <a:pPr marL="0" indent="0">
              <a:lnSpc>
                <a:spcPct val="150000"/>
              </a:lnSpc>
              <a:spcBef>
                <a:spcPts val="0"/>
              </a:spcBef>
              <a:buFont typeface="Arial" panose="020B0604020202020204" pitchFamily="34" charset="0"/>
              <a:buNone/>
            </a:pPr>
            <a:r>
              <a:rPr lang="ja-JP" altLang="en-US" sz="1200" dirty="0" smtClean="0"/>
              <a:t>参加人数　子ども　＿＿＿＿＿</a:t>
            </a:r>
            <a:r>
              <a:rPr lang="ja-JP" altLang="en-US" sz="1200" dirty="0"/>
              <a:t>＿</a:t>
            </a:r>
            <a:r>
              <a:rPr lang="ja-JP" altLang="en-US" sz="1200" dirty="0" smtClean="0"/>
              <a:t>　名　　大人　＿＿＿＿＿</a:t>
            </a:r>
            <a:r>
              <a:rPr lang="ja-JP" altLang="en-US" sz="1200" dirty="0"/>
              <a:t>＿</a:t>
            </a:r>
            <a:r>
              <a:rPr lang="ja-JP" altLang="en-US" sz="1200" dirty="0" smtClean="0"/>
              <a:t>　名</a:t>
            </a:r>
            <a:endParaRPr lang="en-US" altLang="ja-JP" sz="1200" dirty="0" smtClean="0"/>
          </a:p>
        </p:txBody>
      </p:sp>
      <p:cxnSp>
        <p:nvCxnSpPr>
          <p:cNvPr id="16" name="直線コネクタ 15"/>
          <p:cNvCxnSpPr/>
          <p:nvPr/>
        </p:nvCxnSpPr>
        <p:spPr>
          <a:xfrm flipV="1">
            <a:off x="359490" y="8038400"/>
            <a:ext cx="6184900" cy="19050"/>
          </a:xfrm>
          <a:prstGeom prst="line">
            <a:avLst/>
          </a:prstGeom>
          <a:ln w="9525">
            <a:prstDash val="dash"/>
            <a:headEnd type="oval"/>
            <a:tailEnd type="oval"/>
          </a:ln>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908050" y="7861688"/>
            <a:ext cx="679450" cy="369332"/>
          </a:xfrm>
          <a:prstGeom prst="rect">
            <a:avLst/>
          </a:prstGeom>
          <a:noFill/>
        </p:spPr>
        <p:txBody>
          <a:bodyPr wrap="square" rtlCol="0">
            <a:spAutoFit/>
          </a:bodyPr>
          <a:lstStyle/>
          <a:p>
            <a:r>
              <a:rPr lang="ja-JP" altLang="en-US" dirty="0"/>
              <a:t>✂</a:t>
            </a:r>
            <a:endParaRPr kumimoji="1" lang="ja-JP" altLang="en-US" dirty="0"/>
          </a:p>
        </p:txBody>
      </p:sp>
      <p:sp>
        <p:nvSpPr>
          <p:cNvPr id="19" name="テキスト ボックス 18"/>
          <p:cNvSpPr txBox="1"/>
          <p:nvPr/>
        </p:nvSpPr>
        <p:spPr>
          <a:xfrm>
            <a:off x="3237271" y="7853734"/>
            <a:ext cx="679450" cy="369332"/>
          </a:xfrm>
          <a:prstGeom prst="rect">
            <a:avLst/>
          </a:prstGeom>
          <a:noFill/>
        </p:spPr>
        <p:txBody>
          <a:bodyPr wrap="square" rtlCol="0">
            <a:spAutoFit/>
          </a:bodyPr>
          <a:lstStyle/>
          <a:p>
            <a:r>
              <a:rPr lang="ja-JP" altLang="en-US" dirty="0"/>
              <a:t>✂</a:t>
            </a:r>
            <a:endParaRPr kumimoji="1" lang="ja-JP" altLang="en-US" dirty="0"/>
          </a:p>
        </p:txBody>
      </p:sp>
      <p:sp>
        <p:nvSpPr>
          <p:cNvPr id="20" name="テキスト ボックス 19"/>
          <p:cNvSpPr txBox="1"/>
          <p:nvPr/>
        </p:nvSpPr>
        <p:spPr>
          <a:xfrm>
            <a:off x="5605820" y="7853734"/>
            <a:ext cx="679450" cy="369332"/>
          </a:xfrm>
          <a:prstGeom prst="rect">
            <a:avLst/>
          </a:prstGeom>
          <a:noFill/>
        </p:spPr>
        <p:txBody>
          <a:bodyPr wrap="square" rtlCol="0">
            <a:spAutoFit/>
          </a:bodyPr>
          <a:lstStyle/>
          <a:p>
            <a:r>
              <a:rPr lang="ja-JP" altLang="en-US" dirty="0"/>
              <a:t>✂</a:t>
            </a:r>
            <a:endParaRPr kumimoji="1" lang="ja-JP" altLang="en-US" dirty="0"/>
          </a:p>
        </p:txBody>
      </p:sp>
      <p:sp>
        <p:nvSpPr>
          <p:cNvPr id="22" name="コンテンツ プレースホルダー 2"/>
          <p:cNvSpPr txBox="1">
            <a:spLocks/>
          </p:cNvSpPr>
          <p:nvPr/>
        </p:nvSpPr>
        <p:spPr>
          <a:xfrm>
            <a:off x="131725" y="9551974"/>
            <a:ext cx="6535782" cy="3057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lnSpc>
                <a:spcPct val="150000"/>
              </a:lnSpc>
              <a:spcBef>
                <a:spcPts val="0"/>
              </a:spcBef>
              <a:buFont typeface="Arial" panose="020B0604020202020204" pitchFamily="34" charset="0"/>
              <a:buNone/>
            </a:pPr>
            <a:r>
              <a:rPr lang="en-US" altLang="ja-JP" sz="900" dirty="0" smtClean="0"/>
              <a:t>※</a:t>
            </a:r>
            <a:r>
              <a:rPr lang="ja-JP" altLang="en-US" sz="900" dirty="0" smtClean="0"/>
              <a:t>個人情報はこの事業にのみ使用いたします。</a:t>
            </a:r>
            <a:endParaRPr lang="en-US" altLang="ja-JP" sz="900" dirty="0" smtClean="0"/>
          </a:p>
        </p:txBody>
      </p:sp>
      <p:sp>
        <p:nvSpPr>
          <p:cNvPr id="2" name="テキスト ボックス 1"/>
          <p:cNvSpPr txBox="1"/>
          <p:nvPr/>
        </p:nvSpPr>
        <p:spPr>
          <a:xfrm>
            <a:off x="152399" y="128588"/>
            <a:ext cx="6553201" cy="415498"/>
          </a:xfrm>
          <a:prstGeom prst="rect">
            <a:avLst/>
          </a:prstGeom>
          <a:noFill/>
        </p:spPr>
        <p:txBody>
          <a:bodyPr wrap="square" rtlCol="0">
            <a:spAutoFit/>
          </a:bodyPr>
          <a:lstStyle/>
          <a:p>
            <a:pPr algn="r"/>
            <a:r>
              <a:rPr lang="ja-JP" altLang="en-US" sz="1050" dirty="0" smtClean="0"/>
              <a:t>平成２８年１２月</a:t>
            </a:r>
            <a:endParaRPr lang="en-US" altLang="ja-JP" sz="1050" dirty="0" smtClean="0"/>
          </a:p>
          <a:p>
            <a:r>
              <a:rPr lang="ja-JP" altLang="en-US" sz="1050" dirty="0" smtClean="0"/>
              <a:t>のびのびやく</a:t>
            </a:r>
            <a:r>
              <a:rPr lang="ja-JP" altLang="en-US" sz="1050" dirty="0" err="1" smtClean="0"/>
              <a:t>もっ</a:t>
            </a:r>
            <a:r>
              <a:rPr lang="ja-JP" altLang="en-US" sz="1050" dirty="0" smtClean="0"/>
              <a:t>子体験教室</a:t>
            </a:r>
            <a:endParaRPr lang="en-US" altLang="ja-JP" dirty="0" smtClean="0"/>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19087</TotalTime>
  <Words>95</Words>
  <Application>Microsoft Office PowerPoint</Application>
  <PresentationFormat>A4 210 x 297 mm</PresentationFormat>
  <Paragraphs>53</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162</cp:revision>
  <cp:lastPrinted>2016-11-28T20:10:03Z</cp:lastPrinted>
  <dcterms:created xsi:type="dcterms:W3CDTF">2014-05-01T16:31:03Z</dcterms:created>
  <dcterms:modified xsi:type="dcterms:W3CDTF">2016-11-29T01:22:23Z</dcterms:modified>
</cp:coreProperties>
</file>