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75" autoAdjust="0"/>
    <p:restoredTop sz="94660"/>
  </p:normalViewPr>
  <p:slideViewPr>
    <p:cSldViewPr snapToGrid="0" showGuides="1">
      <p:cViewPr>
        <p:scale>
          <a:sx n="130" d="100"/>
          <a:sy n="130" d="100"/>
        </p:scale>
        <p:origin x="504" y="-3171"/>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2017/4/8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50"/>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50"/>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2017/4/8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750" y="254863"/>
            <a:ext cx="5968497" cy="1801398"/>
          </a:xfrm>
          <a:prstGeom prst="rect">
            <a:avLst/>
          </a:prstGeom>
        </p:spPr>
      </p:pic>
      <p:sp>
        <p:nvSpPr>
          <p:cNvPr id="9" name="テキスト ボックス 8"/>
          <p:cNvSpPr txBox="1"/>
          <p:nvPr/>
        </p:nvSpPr>
        <p:spPr>
          <a:xfrm>
            <a:off x="107901" y="-24869"/>
            <a:ext cx="6642197" cy="307777"/>
          </a:xfrm>
          <a:prstGeom prst="rect">
            <a:avLst/>
          </a:prstGeom>
          <a:noFill/>
        </p:spPr>
        <p:txBody>
          <a:bodyPr wrap="square" rtlCol="0">
            <a:spAutoFit/>
          </a:bodyPr>
          <a:lstStyle/>
          <a:p>
            <a:pPr algn="ctr"/>
            <a:r>
              <a:rPr lang="ja-JP" altLang="en-US" sz="1400" dirty="0" smtClean="0"/>
              <a:t>プログラミングを体験した子どもたちがステップアップするためのプログラミング教室！</a:t>
            </a:r>
            <a:endParaRPr kumimoji="1" lang="ja-JP" altLang="en-US" dirty="0"/>
          </a:p>
        </p:txBody>
      </p:sp>
      <p:sp>
        <p:nvSpPr>
          <p:cNvPr id="15" name="テキスト ボックス 14"/>
          <p:cNvSpPr txBox="1"/>
          <p:nvPr/>
        </p:nvSpPr>
        <p:spPr>
          <a:xfrm>
            <a:off x="209222" y="5384038"/>
            <a:ext cx="6460487" cy="4458913"/>
          </a:xfrm>
          <a:prstGeom prst="rect">
            <a:avLst/>
          </a:prstGeom>
          <a:noFill/>
          <a:ln w="9525" cmpd="sng">
            <a:solidFill>
              <a:schemeClr val="tx1"/>
            </a:solidFill>
            <a:prstDash val="solid"/>
          </a:ln>
        </p:spPr>
        <p:txBody>
          <a:bodyPr wrap="square" spcCol="0" rtlCol="0">
            <a:spAutoFit/>
          </a:bodyPr>
          <a:lstStyle/>
          <a:p>
            <a:pPr>
              <a:lnSpc>
                <a:spcPct val="150000"/>
              </a:lnSpc>
            </a:pPr>
            <a:r>
              <a:rPr lang="ja-JP" altLang="en-US" sz="1200" dirty="0" smtClean="0"/>
              <a:t>日にち：</a:t>
            </a:r>
            <a:r>
              <a:rPr lang="en-US" altLang="ja-JP" sz="1200" dirty="0" smtClean="0"/>
              <a:t>	</a:t>
            </a:r>
            <a:r>
              <a:rPr lang="ja-JP" altLang="en-US" sz="800" dirty="0"/>
              <a:t>４月８日（土）</a:t>
            </a:r>
            <a:r>
              <a:rPr lang="ja-JP" altLang="en-US" sz="800" dirty="0" smtClean="0"/>
              <a:t>午前</a:t>
            </a:r>
            <a:r>
              <a:rPr lang="ja-JP" altLang="en-US" sz="800" dirty="0"/>
              <a:t>、</a:t>
            </a:r>
            <a:r>
              <a:rPr lang="ja-JP" altLang="en-US" sz="800" dirty="0" smtClean="0"/>
              <a:t>５月</a:t>
            </a:r>
            <a:r>
              <a:rPr lang="ja-JP" altLang="en-US" sz="800" dirty="0"/>
              <a:t>１３日（土）午前・午後、５月２１日（日）</a:t>
            </a:r>
            <a:r>
              <a:rPr lang="ja-JP" altLang="en-US" sz="800" dirty="0" smtClean="0"/>
              <a:t>午前</a:t>
            </a:r>
            <a:r>
              <a:rPr lang="ja-JP" altLang="en-US" sz="800" dirty="0"/>
              <a:t>、</a:t>
            </a:r>
            <a:r>
              <a:rPr lang="ja-JP" altLang="en-US" sz="800" dirty="0" smtClean="0"/>
              <a:t>６月</a:t>
            </a:r>
            <a:r>
              <a:rPr lang="ja-JP" altLang="en-US" sz="800" dirty="0"/>
              <a:t>１０日（土）午前・午後、６月１８日（日）</a:t>
            </a:r>
            <a:r>
              <a:rPr lang="ja-JP" altLang="en-US" sz="800" dirty="0" smtClean="0"/>
              <a:t>午前</a:t>
            </a:r>
            <a:endParaRPr lang="en-US" altLang="ja-JP" sz="800" dirty="0" smtClean="0"/>
          </a:p>
          <a:p>
            <a:pPr>
              <a:lnSpc>
                <a:spcPct val="150000"/>
              </a:lnSpc>
            </a:pPr>
            <a:r>
              <a:rPr lang="en-US" altLang="ja-JP" sz="800" dirty="0"/>
              <a:t>	</a:t>
            </a:r>
            <a:r>
              <a:rPr lang="ja-JP" altLang="en-US" sz="800" dirty="0" smtClean="0"/>
              <a:t>７月</a:t>
            </a:r>
            <a:r>
              <a:rPr lang="ja-JP" altLang="en-US" sz="800" dirty="0"/>
              <a:t>１６日（日）午前・</a:t>
            </a:r>
            <a:r>
              <a:rPr lang="ja-JP" altLang="en-US" sz="800" dirty="0" smtClean="0"/>
              <a:t>午後</a:t>
            </a:r>
            <a:r>
              <a:rPr lang="ja-JP" altLang="en-US" sz="800" dirty="0"/>
              <a:t>、</a:t>
            </a:r>
            <a:r>
              <a:rPr lang="ja-JP" altLang="en-US" sz="800" dirty="0" smtClean="0"/>
              <a:t>８月</a:t>
            </a:r>
            <a:r>
              <a:rPr lang="ja-JP" altLang="en-US" sz="800" dirty="0"/>
              <a:t>５日（土）午前・</a:t>
            </a:r>
            <a:r>
              <a:rPr lang="ja-JP" altLang="en-US" sz="800" dirty="0" smtClean="0"/>
              <a:t>午後</a:t>
            </a:r>
            <a:r>
              <a:rPr lang="ja-JP" altLang="en-US" sz="800" dirty="0"/>
              <a:t>、</a:t>
            </a:r>
            <a:r>
              <a:rPr lang="ja-JP" altLang="en-US" sz="800" dirty="0" smtClean="0"/>
              <a:t>９月</a:t>
            </a:r>
            <a:r>
              <a:rPr lang="ja-JP" altLang="en-US" sz="800" dirty="0"/>
              <a:t>３日（日）午前、９月９日（土）午前・</a:t>
            </a:r>
            <a:r>
              <a:rPr lang="ja-JP" altLang="en-US" sz="800" dirty="0" smtClean="0"/>
              <a:t>午後</a:t>
            </a:r>
            <a:endParaRPr lang="en-US" altLang="ja-JP" sz="800" dirty="0" smtClean="0"/>
          </a:p>
          <a:p>
            <a:pPr>
              <a:lnSpc>
                <a:spcPct val="150000"/>
              </a:lnSpc>
            </a:pPr>
            <a:r>
              <a:rPr lang="en-US" altLang="ja-JP" sz="800" dirty="0"/>
              <a:t>	</a:t>
            </a:r>
            <a:r>
              <a:rPr lang="ja-JP" altLang="en-US" sz="800" dirty="0" smtClean="0"/>
              <a:t>１０月</a:t>
            </a:r>
            <a:r>
              <a:rPr lang="ja-JP" altLang="en-US" sz="800" dirty="0"/>
              <a:t>１４日（土）午前・午後、１０月２２日（日）</a:t>
            </a:r>
            <a:r>
              <a:rPr lang="ja-JP" altLang="en-US" sz="800" dirty="0" smtClean="0"/>
              <a:t>午前</a:t>
            </a:r>
            <a:r>
              <a:rPr lang="ja-JP" altLang="en-US" sz="800" dirty="0"/>
              <a:t>、</a:t>
            </a:r>
            <a:r>
              <a:rPr lang="ja-JP" altLang="en-US" sz="800" dirty="0" smtClean="0"/>
              <a:t>１１月</a:t>
            </a:r>
            <a:r>
              <a:rPr lang="ja-JP" altLang="en-US" sz="800" dirty="0"/>
              <a:t>１１日（土）午前・午後、１１月１９日（日）</a:t>
            </a:r>
            <a:r>
              <a:rPr lang="ja-JP" altLang="en-US" sz="800" dirty="0" smtClean="0"/>
              <a:t>午前</a:t>
            </a:r>
            <a:endParaRPr lang="en-US" altLang="ja-JP" sz="800" dirty="0" smtClean="0"/>
          </a:p>
          <a:p>
            <a:pPr>
              <a:lnSpc>
                <a:spcPct val="150000"/>
              </a:lnSpc>
            </a:pPr>
            <a:r>
              <a:rPr lang="en-US" altLang="ja-JP" sz="800" dirty="0"/>
              <a:t>	</a:t>
            </a:r>
            <a:r>
              <a:rPr lang="ja-JP" altLang="en-US" sz="800" dirty="0" smtClean="0"/>
              <a:t>１２月</a:t>
            </a:r>
            <a:r>
              <a:rPr lang="ja-JP" altLang="en-US" sz="800" dirty="0"/>
              <a:t>９日（土）午前・午後、１２月１７日（日）</a:t>
            </a:r>
            <a:r>
              <a:rPr lang="ja-JP" altLang="en-US" sz="800" dirty="0" smtClean="0"/>
              <a:t>午前</a:t>
            </a:r>
            <a:r>
              <a:rPr lang="ja-JP" altLang="en-US" sz="800" dirty="0"/>
              <a:t>、</a:t>
            </a:r>
            <a:r>
              <a:rPr lang="ja-JP" altLang="en-US" sz="800" dirty="0" smtClean="0"/>
              <a:t>１月</a:t>
            </a:r>
            <a:r>
              <a:rPr lang="ja-JP" altLang="en-US" sz="800" dirty="0"/>
              <a:t>１３日（土）午前・午後、１月２１日（日）</a:t>
            </a:r>
            <a:r>
              <a:rPr lang="ja-JP" altLang="en-US" sz="800" dirty="0" smtClean="0"/>
              <a:t>午前</a:t>
            </a:r>
            <a:endParaRPr lang="en-US" altLang="ja-JP" sz="800" dirty="0" smtClean="0"/>
          </a:p>
          <a:p>
            <a:pPr>
              <a:lnSpc>
                <a:spcPct val="150000"/>
              </a:lnSpc>
            </a:pPr>
            <a:r>
              <a:rPr lang="en-US" altLang="ja-JP" sz="800" dirty="0"/>
              <a:t>	</a:t>
            </a:r>
            <a:r>
              <a:rPr lang="ja-JP" altLang="en-US" sz="800" dirty="0" smtClean="0"/>
              <a:t>２月</a:t>
            </a:r>
            <a:r>
              <a:rPr lang="ja-JP" altLang="en-US" sz="800" dirty="0"/>
              <a:t>１０日（土）午前・午後、２月１８日（日</a:t>
            </a:r>
            <a:r>
              <a:rPr lang="ja-JP" altLang="en-US" sz="800"/>
              <a:t>）</a:t>
            </a:r>
            <a:r>
              <a:rPr lang="ja-JP" altLang="en-US" sz="800" smtClean="0"/>
              <a:t>午前</a:t>
            </a:r>
            <a:r>
              <a:rPr lang="ja-JP" altLang="en-US" sz="800" dirty="0"/>
              <a:t>、</a:t>
            </a:r>
            <a:r>
              <a:rPr lang="ja-JP" altLang="en-US" sz="800" smtClean="0"/>
              <a:t>３月</a:t>
            </a:r>
            <a:r>
              <a:rPr lang="ja-JP" altLang="en-US" sz="800" dirty="0"/>
              <a:t>１０日（土）午前・午後、３月１８日（日）</a:t>
            </a:r>
            <a:r>
              <a:rPr lang="ja-JP" altLang="en-US" sz="800" dirty="0" smtClean="0"/>
              <a:t>午前</a:t>
            </a:r>
            <a:endParaRPr lang="en-US" altLang="ja-JP" sz="1050" dirty="0" smtClean="0"/>
          </a:p>
          <a:p>
            <a:pPr>
              <a:lnSpc>
                <a:spcPct val="150000"/>
              </a:lnSpc>
            </a:pPr>
            <a:r>
              <a:rPr lang="ja-JP" altLang="en-US" sz="1200" dirty="0" smtClean="0"/>
              <a:t>時間</a:t>
            </a:r>
            <a:r>
              <a:rPr lang="ja-JP" altLang="en-US" sz="1200" dirty="0" smtClean="0"/>
              <a:t>：</a:t>
            </a:r>
            <a:r>
              <a:rPr lang="en-US" altLang="ja-JP" sz="1200" dirty="0" smtClean="0"/>
              <a:t>	</a:t>
            </a:r>
            <a:r>
              <a:rPr lang="ja-JP" altLang="en-US" sz="1050" dirty="0" smtClean="0"/>
              <a:t>午前の部：１０：００～１２：００、午後の部：１４：００～１６：００</a:t>
            </a:r>
            <a:endParaRPr lang="en-US" altLang="ja-JP" sz="1050" dirty="0" smtClean="0"/>
          </a:p>
          <a:p>
            <a:pPr>
              <a:lnSpc>
                <a:spcPct val="150000"/>
              </a:lnSpc>
            </a:pPr>
            <a:r>
              <a:rPr lang="en-US" altLang="ja-JP" sz="1050" dirty="0"/>
              <a:t>	</a:t>
            </a:r>
            <a:r>
              <a:rPr lang="ja-JP" altLang="en-US" sz="1050" dirty="0" smtClean="0"/>
              <a:t>定員に空きがある場合は午前・午後の両方に参加いただけます。</a:t>
            </a:r>
            <a:endParaRPr lang="en-US" altLang="ja-JP" sz="1050" dirty="0" smtClean="0"/>
          </a:p>
          <a:p>
            <a:pPr>
              <a:lnSpc>
                <a:spcPct val="150000"/>
              </a:lnSpc>
            </a:pPr>
            <a:r>
              <a:rPr lang="ja-JP" altLang="en-US" sz="1200" dirty="0" smtClean="0"/>
              <a:t>場所：</a:t>
            </a:r>
            <a:r>
              <a:rPr lang="en-US" altLang="ja-JP" sz="1200" dirty="0" smtClean="0"/>
              <a:t>	</a:t>
            </a:r>
            <a:r>
              <a:rPr lang="ja-JP" altLang="en-US" sz="1200" dirty="0" smtClean="0"/>
              <a:t>松江オープンソースラボ（ＪＲ松江駅前テルサ別館２階）</a:t>
            </a:r>
          </a:p>
          <a:p>
            <a:pPr>
              <a:lnSpc>
                <a:spcPct val="150000"/>
              </a:lnSpc>
            </a:pPr>
            <a:r>
              <a:rPr lang="ja-JP" altLang="en-US" sz="1200" dirty="0" smtClean="0"/>
              <a:t>主催：</a:t>
            </a:r>
            <a:r>
              <a:rPr lang="en-US" altLang="ja-JP" sz="1200" dirty="0" smtClean="0"/>
              <a:t>	</a:t>
            </a:r>
            <a:r>
              <a:rPr lang="ja-JP" altLang="en-US" sz="1200" dirty="0" smtClean="0"/>
              <a:t>ＮＰＯ法人Ｒｕｂｙ</a:t>
            </a:r>
            <a:r>
              <a:rPr lang="ja-JP" altLang="en-US" sz="1200" dirty="0"/>
              <a:t>プログラミング</a:t>
            </a:r>
            <a:r>
              <a:rPr lang="ja-JP" altLang="en-US" sz="1200" dirty="0" smtClean="0"/>
              <a:t>少年団</a:t>
            </a:r>
            <a:endParaRPr lang="en-US" altLang="ja-JP" sz="1200" dirty="0" smtClean="0"/>
          </a:p>
          <a:p>
            <a:pPr>
              <a:lnSpc>
                <a:spcPct val="150000"/>
              </a:lnSpc>
            </a:pPr>
            <a:r>
              <a:rPr lang="ja-JP" altLang="en-US" sz="1200" dirty="0" smtClean="0"/>
              <a:t>料金：</a:t>
            </a:r>
            <a:r>
              <a:rPr lang="en-US" altLang="ja-JP" sz="1200" dirty="0" smtClean="0"/>
              <a:t>	</a:t>
            </a:r>
            <a:r>
              <a:rPr lang="ja-JP" altLang="en-US" sz="1050" dirty="0" smtClean="0"/>
              <a:t>年会費３，０００円（アシスタントの謝礼、教材代、保険などの実費相当）</a:t>
            </a:r>
            <a:endParaRPr lang="en-US" altLang="ja-JP" sz="1050" dirty="0" smtClean="0"/>
          </a:p>
          <a:p>
            <a:pPr>
              <a:lnSpc>
                <a:spcPct val="150000"/>
              </a:lnSpc>
            </a:pPr>
            <a:r>
              <a:rPr lang="en-US" altLang="ja-JP" sz="1050" dirty="0"/>
              <a:t>	</a:t>
            </a:r>
            <a:r>
              <a:rPr lang="ja-JP" altLang="en-US" sz="1050" b="1" dirty="0" smtClean="0"/>
              <a:t>年度毎に</a:t>
            </a:r>
            <a:r>
              <a:rPr lang="ja-JP" altLang="en-US" sz="1050" dirty="0" smtClean="0"/>
              <a:t>年会費が必要です。ただし、年度途中で参加される場合は以下の料金とします。</a:t>
            </a:r>
            <a:endParaRPr lang="en-US" altLang="ja-JP" sz="1050" dirty="0" smtClean="0"/>
          </a:p>
          <a:p>
            <a:pPr>
              <a:lnSpc>
                <a:spcPct val="150000"/>
              </a:lnSpc>
            </a:pPr>
            <a:r>
              <a:rPr lang="en-US" altLang="ja-JP" sz="1050" dirty="0"/>
              <a:t>	</a:t>
            </a:r>
            <a:r>
              <a:rPr lang="ja-JP" altLang="en-US" sz="1050" dirty="0" smtClean="0"/>
              <a:t>７月～９月：２，２５０円、１０月～１２月：１，５００円、１月～３月：７５０円</a:t>
            </a:r>
            <a:endParaRPr lang="en-US" altLang="ja-JP" sz="1050" dirty="0" smtClean="0"/>
          </a:p>
          <a:p>
            <a:pPr>
              <a:lnSpc>
                <a:spcPct val="150000"/>
              </a:lnSpc>
            </a:pPr>
            <a:r>
              <a:rPr lang="ja-JP" altLang="en-US" sz="1200" dirty="0" smtClean="0"/>
              <a:t>定員</a:t>
            </a:r>
            <a:r>
              <a:rPr lang="en-US" altLang="ja-JP" sz="1200" dirty="0"/>
              <a:t>: </a:t>
            </a:r>
            <a:r>
              <a:rPr lang="en-US" altLang="ja-JP" sz="1200" dirty="0" smtClean="0"/>
              <a:t>	</a:t>
            </a:r>
            <a:r>
              <a:rPr lang="ja-JP" altLang="en-US" sz="1200" dirty="0" smtClean="0"/>
              <a:t>午前・午後ともに先着１５名程度（最大２０名）</a:t>
            </a:r>
            <a:endParaRPr lang="ja-JP" altLang="en-US" sz="1200" dirty="0"/>
          </a:p>
          <a:p>
            <a:pPr>
              <a:lnSpc>
                <a:spcPct val="150000"/>
              </a:lnSpc>
            </a:pPr>
            <a:r>
              <a:rPr lang="ja-JP" altLang="en-US" sz="1200" dirty="0"/>
              <a:t>参加</a:t>
            </a:r>
            <a:r>
              <a:rPr lang="ja-JP" altLang="en-US" sz="1200" dirty="0" smtClean="0"/>
              <a:t>条件：</a:t>
            </a:r>
            <a:r>
              <a:rPr lang="en-US" altLang="ja-JP" sz="1200" dirty="0" smtClean="0"/>
              <a:t>	</a:t>
            </a:r>
            <a:r>
              <a:rPr lang="ja-JP" altLang="en-US" sz="1050" dirty="0" smtClean="0"/>
              <a:t>高校生以下（特に小学校３年生～中学校２年生）</a:t>
            </a:r>
            <a:endParaRPr lang="en-US" altLang="ja-JP" sz="1050" dirty="0"/>
          </a:p>
          <a:p>
            <a:pPr>
              <a:lnSpc>
                <a:spcPct val="150000"/>
              </a:lnSpc>
            </a:pPr>
            <a:r>
              <a:rPr kumimoji="1" lang="en-US" altLang="ja-JP" sz="1050" dirty="0" smtClean="0"/>
              <a:t>	</a:t>
            </a:r>
            <a:r>
              <a:rPr kumimoji="1" lang="ja-JP" altLang="en-US" sz="1050" dirty="0" smtClean="0"/>
              <a:t>プログラミングに興味がある、またはやりたいことがあること</a:t>
            </a:r>
            <a:endParaRPr kumimoji="1" lang="en-US" altLang="ja-JP" sz="1050" dirty="0" smtClean="0"/>
          </a:p>
          <a:p>
            <a:pPr>
              <a:lnSpc>
                <a:spcPct val="150000"/>
              </a:lnSpc>
            </a:pPr>
            <a:r>
              <a:rPr lang="en-US" altLang="ja-JP" sz="1050" dirty="0"/>
              <a:t>	</a:t>
            </a:r>
            <a:r>
              <a:rPr lang="ja-JP" altLang="en-US" sz="1050" dirty="0" smtClean="0"/>
              <a:t>コンピュータの持ち込みを歓迎いたします</a:t>
            </a:r>
            <a:endParaRPr lang="en-US" altLang="ja-JP" sz="1050" dirty="0" smtClean="0"/>
          </a:p>
          <a:p>
            <a:pPr>
              <a:lnSpc>
                <a:spcPct val="150000"/>
              </a:lnSpc>
            </a:pPr>
            <a:endParaRPr lang="en-US" altLang="ja-JP" sz="600" dirty="0" smtClean="0"/>
          </a:p>
          <a:p>
            <a:pPr algn="ctr"/>
            <a:r>
              <a:rPr lang="ja-JP" altLang="en-US" sz="1100" b="1" u="sng" dirty="0"/>
              <a:t>お申し込みはインターネット（</a:t>
            </a:r>
            <a:r>
              <a:rPr lang="en-US" altLang="ja-JP" sz="1100" b="1" u="sng" dirty="0"/>
              <a:t>http://smalruby.jp</a:t>
            </a:r>
            <a:r>
              <a:rPr lang="ja-JP" altLang="en-US" sz="1100" b="1" u="sng" dirty="0" smtClean="0"/>
              <a:t>）で</a:t>
            </a:r>
            <a:r>
              <a:rPr lang="ja-JP" altLang="en-US" sz="1100" b="1" u="sng" dirty="0"/>
              <a:t>お願いします。</a:t>
            </a:r>
            <a:r>
              <a:rPr lang="en-US" altLang="ja-JP" sz="1100" b="1" u="sng" dirty="0"/>
              <a:t> </a:t>
            </a:r>
          </a:p>
          <a:p>
            <a:pPr algn="ctr"/>
            <a:r>
              <a:rPr lang="ja-JP" altLang="en-US" sz="1100" b="1" u="sng" dirty="0"/>
              <a:t>お問い合わせはメール（</a:t>
            </a:r>
            <a:r>
              <a:rPr lang="en-US" altLang="ja-JP" sz="1100" b="1" u="sng" dirty="0" err="1"/>
              <a:t>takaokouji@ezweb.ne.jp</a:t>
            </a:r>
            <a:r>
              <a:rPr lang="ja-JP" altLang="en-US" sz="1100" b="1" u="sng" dirty="0"/>
              <a:t>）、または電話</a:t>
            </a:r>
            <a:r>
              <a:rPr lang="ja-JP" altLang="en-US" sz="1100" b="1" u="sng" dirty="0" smtClean="0"/>
              <a:t>（</a:t>
            </a:r>
            <a:r>
              <a:rPr lang="en-US" altLang="ja-JP" sz="1100" b="1" u="sng" dirty="0"/>
              <a:t> 090-7593-4325 </a:t>
            </a:r>
            <a:r>
              <a:rPr lang="ja-JP" altLang="en-US" sz="1100" b="1" u="sng" dirty="0"/>
              <a:t>高尾）でお願いします</a:t>
            </a:r>
            <a:r>
              <a:rPr lang="ja-JP" altLang="en-US" sz="1100" b="1" u="sng" dirty="0" smtClean="0"/>
              <a:t>。</a:t>
            </a:r>
            <a:endParaRPr lang="en-US" altLang="ja-JP" sz="1100" b="1" u="sng" dirty="0"/>
          </a:p>
        </p:txBody>
      </p:sp>
      <p:grpSp>
        <p:nvGrpSpPr>
          <p:cNvPr id="17" name="グループ化 16"/>
          <p:cNvGrpSpPr/>
          <p:nvPr/>
        </p:nvGrpSpPr>
        <p:grpSpPr>
          <a:xfrm>
            <a:off x="4538384" y="2071754"/>
            <a:ext cx="2131326" cy="1862140"/>
            <a:chOff x="3082820" y="2303700"/>
            <a:chExt cx="2667652" cy="2126155"/>
          </a:xfrm>
        </p:grpSpPr>
        <p:pic>
          <p:nvPicPr>
            <p:cNvPr id="3" name="図 2"/>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082820" y="2303700"/>
              <a:ext cx="2403824" cy="2126155"/>
            </a:xfrm>
            <a:prstGeom prst="rect">
              <a:avLst/>
            </a:prstGeom>
          </p:spPr>
        </p:pic>
        <p:sp>
          <p:nvSpPr>
            <p:cNvPr id="2" name="円形吹き出し 1"/>
            <p:cNvSpPr/>
            <p:nvPr/>
          </p:nvSpPr>
          <p:spPr>
            <a:xfrm>
              <a:off x="4284732" y="2342928"/>
              <a:ext cx="1465740" cy="504045"/>
            </a:xfrm>
            <a:prstGeom prst="wedgeEllipseCallout">
              <a:avLst>
                <a:gd name="adj1" fmla="val -47421"/>
                <a:gd name="adj2" fmla="val 60452"/>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900" dirty="0" smtClean="0"/>
                <a:t>ブロックを組み合わせるだけ！</a:t>
              </a:r>
              <a:endParaRPr kumimoji="1" lang="ja-JP" altLang="en-US" sz="900" dirty="0"/>
            </a:p>
          </p:txBody>
        </p:sp>
      </p:grpSp>
      <p:grpSp>
        <p:nvGrpSpPr>
          <p:cNvPr id="18" name="グループ化 17"/>
          <p:cNvGrpSpPr/>
          <p:nvPr/>
        </p:nvGrpSpPr>
        <p:grpSpPr>
          <a:xfrm>
            <a:off x="5163192" y="4131391"/>
            <a:ext cx="670923" cy="639186"/>
            <a:chOff x="4586338" y="4648170"/>
            <a:chExt cx="1179669" cy="1279454"/>
          </a:xfrm>
        </p:grpSpPr>
        <p:pic>
          <p:nvPicPr>
            <p:cNvPr id="6" name="図 5"/>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586338" y="4648170"/>
              <a:ext cx="1179669" cy="1179669"/>
            </a:xfrm>
            <a:prstGeom prst="rect">
              <a:avLst/>
            </a:prstGeom>
          </p:spPr>
        </p:pic>
        <p:sp>
          <p:nvSpPr>
            <p:cNvPr id="7" name="ストライプ矢印 6"/>
            <p:cNvSpPr/>
            <p:nvPr/>
          </p:nvSpPr>
          <p:spPr>
            <a:xfrm>
              <a:off x="4727316" y="5510074"/>
              <a:ext cx="927241" cy="417550"/>
            </a:xfrm>
            <a:prstGeom prst="stripedRightArrow">
              <a:avLst>
                <a:gd name="adj1" fmla="val 46875"/>
                <a:gd name="adj2" fmla="val 72656"/>
              </a:avLst>
            </a:prstGeom>
            <a:solidFill>
              <a:schemeClr val="tx1">
                <a:lumMod val="95000"/>
                <a:lumOff val="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5289490" y="3808205"/>
            <a:ext cx="418326" cy="422014"/>
            <a:chOff x="6156769" y="3546526"/>
            <a:chExt cx="546643" cy="856812"/>
          </a:xfrm>
        </p:grpSpPr>
        <p:sp>
          <p:nvSpPr>
            <p:cNvPr id="19" name="V 字形矢印 18"/>
            <p:cNvSpPr/>
            <p:nvPr/>
          </p:nvSpPr>
          <p:spPr>
            <a:xfrm rot="5400000">
              <a:off x="6215887" y="3915814"/>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V 字形矢印 37"/>
            <p:cNvSpPr/>
            <p:nvPr/>
          </p:nvSpPr>
          <p:spPr>
            <a:xfrm rot="5400000">
              <a:off x="6215889" y="3487408"/>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3" name="テキスト ボックス 22"/>
          <p:cNvSpPr txBox="1"/>
          <p:nvPr/>
        </p:nvSpPr>
        <p:spPr>
          <a:xfrm>
            <a:off x="140400" y="2071754"/>
            <a:ext cx="4397981" cy="2100575"/>
          </a:xfrm>
          <a:prstGeom prst="rect">
            <a:avLst/>
          </a:prstGeom>
          <a:noFill/>
          <a:ln w="25400" cmpd="sng">
            <a:noFill/>
            <a:prstDash val="solid"/>
          </a:ln>
        </p:spPr>
        <p:txBody>
          <a:bodyPr wrap="square" spcCol="0" rtlCol="0">
            <a:spAutoFit/>
          </a:bodyPr>
          <a:lstStyle/>
          <a:p>
            <a:r>
              <a:rPr lang="en-US" altLang="ja-JP" sz="1050" dirty="0" smtClean="0"/>
              <a:t>『</a:t>
            </a:r>
            <a:r>
              <a:rPr lang="ja-JP" altLang="en-US" sz="1050" dirty="0" smtClean="0"/>
              <a:t>プログラミング道場：</a:t>
            </a:r>
            <a:r>
              <a:rPr lang="en-US" altLang="ja-JP" sz="1050" dirty="0" err="1" smtClean="0"/>
              <a:t>ProgShouDojo</a:t>
            </a:r>
            <a:r>
              <a:rPr lang="en-US" altLang="ja-JP" sz="1050" dirty="0"/>
              <a:t>』</a:t>
            </a:r>
            <a:r>
              <a:rPr lang="ja-JP" altLang="en-US" sz="1050" dirty="0" smtClean="0"/>
              <a:t>は</a:t>
            </a:r>
            <a:r>
              <a:rPr lang="ja-JP" altLang="en-US" sz="1050" dirty="0"/>
              <a:t>、</a:t>
            </a:r>
            <a:r>
              <a:rPr lang="ja-JP" altLang="en-US" sz="1050" dirty="0" smtClean="0"/>
              <a:t>子どもの</a:t>
            </a:r>
            <a:r>
              <a:rPr lang="ja-JP" altLang="en-US" sz="1050" dirty="0"/>
              <a:t>ため</a:t>
            </a:r>
            <a:r>
              <a:rPr lang="ja-JP" altLang="en-US" sz="1050" dirty="0" smtClean="0"/>
              <a:t>のプログラミング</a:t>
            </a:r>
            <a:r>
              <a:rPr lang="ja-JP" altLang="en-US" sz="1050" dirty="0"/>
              <a:t>教室です</a:t>
            </a:r>
            <a:r>
              <a:rPr lang="ja-JP" altLang="en-US" sz="1050" dirty="0" smtClean="0"/>
              <a:t>。Ｒｕｂｙ（ルビー）やスモウルビーを</a:t>
            </a:r>
            <a:r>
              <a:rPr lang="ja-JP" altLang="en-US" sz="1050" dirty="0"/>
              <a:t>学んだみなさんが、もっとプログラミングを学ぶ</a:t>
            </a:r>
            <a:r>
              <a:rPr lang="ja-JP" altLang="en-US" sz="1050" dirty="0" smtClean="0"/>
              <a:t>ための教室</a:t>
            </a:r>
            <a:r>
              <a:rPr lang="ja-JP" altLang="en-US" sz="1050" dirty="0"/>
              <a:t>です</a:t>
            </a:r>
            <a:r>
              <a:rPr lang="ja-JP" altLang="en-US" sz="1050" dirty="0" smtClean="0"/>
              <a:t>。もちろん、はじめての方も歓迎します！</a:t>
            </a:r>
            <a:endParaRPr lang="ja-JP" altLang="en-US" sz="1050" dirty="0"/>
          </a:p>
          <a:p>
            <a:endParaRPr lang="en-US" altLang="ja-JP" sz="600" dirty="0" smtClean="0"/>
          </a:p>
          <a:p>
            <a:r>
              <a:rPr lang="ja-JP" altLang="en-US" sz="1050" dirty="0" smtClean="0"/>
              <a:t>プログラミング道場で</a:t>
            </a:r>
            <a:r>
              <a:rPr lang="ja-JP" altLang="en-US" sz="1050" dirty="0"/>
              <a:t>は、参加するみなさんのやりたいこと、例えば、</a:t>
            </a:r>
          </a:p>
          <a:p>
            <a:pPr marL="87313" indent="-87313">
              <a:buFont typeface="Arial" panose="020B0604020202020204" pitchFamily="34" charset="0"/>
              <a:buChar char="•"/>
            </a:pPr>
            <a:r>
              <a:rPr lang="ja-JP" altLang="en-US" sz="1050" dirty="0"/>
              <a:t>スモウルビーを自分のコンピュータに入れたい</a:t>
            </a:r>
          </a:p>
          <a:p>
            <a:pPr marL="87313" indent="-87313">
              <a:buFont typeface="Arial" panose="020B0604020202020204" pitchFamily="34" charset="0"/>
              <a:buChar char="•"/>
            </a:pPr>
            <a:r>
              <a:rPr lang="ja-JP" altLang="en-US" sz="1050" dirty="0"/>
              <a:t>ゲームを作りたい</a:t>
            </a:r>
          </a:p>
          <a:p>
            <a:pPr marL="87313" indent="-87313">
              <a:buFont typeface="Arial" panose="020B0604020202020204" pitchFamily="34" charset="0"/>
              <a:buChar char="•"/>
            </a:pPr>
            <a:r>
              <a:rPr lang="ja-JP" altLang="en-US" sz="1050" dirty="0"/>
              <a:t>コンピュータで絵や音楽を作りたい</a:t>
            </a:r>
          </a:p>
          <a:p>
            <a:pPr marL="87313" indent="-87313">
              <a:buFont typeface="Arial" panose="020B0604020202020204" pitchFamily="34" charset="0"/>
              <a:buChar char="•"/>
            </a:pPr>
            <a:r>
              <a:rPr lang="ja-JP" altLang="en-US" sz="1050" dirty="0"/>
              <a:t>キーボードの操作がうまくなりたい</a:t>
            </a:r>
          </a:p>
          <a:p>
            <a:r>
              <a:rPr lang="ja-JP" altLang="en-US" sz="1050" dirty="0"/>
              <a:t>といったことを聞いて、その内容に合わせて大人が手助けしつつ</a:t>
            </a:r>
            <a:r>
              <a:rPr lang="ja-JP" altLang="en-US" sz="1050" dirty="0" smtClean="0"/>
              <a:t>、やりたい</a:t>
            </a:r>
            <a:r>
              <a:rPr lang="ja-JP" altLang="en-US" sz="1050" dirty="0"/>
              <a:t>ことを実現できるように一緒に学んでいきます。</a:t>
            </a:r>
          </a:p>
          <a:p>
            <a:endParaRPr lang="en-US" altLang="ja-JP" sz="600" dirty="0" smtClean="0"/>
          </a:p>
          <a:p>
            <a:r>
              <a:rPr lang="ja-JP" altLang="en-US" sz="1050" dirty="0" smtClean="0"/>
              <a:t>見学</a:t>
            </a:r>
            <a:r>
              <a:rPr lang="ja-JP" altLang="en-US" sz="1050" dirty="0"/>
              <a:t>だけでもいいので</a:t>
            </a:r>
            <a:r>
              <a:rPr lang="ja-JP" altLang="en-US" sz="1050" dirty="0" smtClean="0"/>
              <a:t>、気軽にご参加ください♪</a:t>
            </a:r>
            <a:endParaRPr lang="ja-JP" altLang="en-US" sz="1050" dirty="0"/>
          </a:p>
        </p:txBody>
      </p:sp>
      <p:sp>
        <p:nvSpPr>
          <p:cNvPr id="8" name="正方形/長方形 7"/>
          <p:cNvSpPr/>
          <p:nvPr/>
        </p:nvSpPr>
        <p:spPr>
          <a:xfrm>
            <a:off x="209222" y="4088531"/>
            <a:ext cx="4753303" cy="861774"/>
          </a:xfrm>
          <a:prstGeom prst="rect">
            <a:avLst/>
          </a:prstGeom>
          <a:ln w="9525">
            <a:solidFill>
              <a:schemeClr val="tx1"/>
            </a:solidFill>
          </a:ln>
        </p:spPr>
        <p:txBody>
          <a:bodyPr wrap="square">
            <a:spAutoFit/>
          </a:bodyPr>
          <a:lstStyle/>
          <a:p>
            <a:r>
              <a:rPr lang="ja-JP" altLang="en-US" sz="1000" b="1" dirty="0" smtClean="0">
                <a:latin typeface="ＭＳ ゴシック" panose="020B0609070205080204" pitchFamily="49" charset="-128"/>
                <a:ea typeface="ＭＳ ゴシック" panose="020B0609070205080204" pitchFamily="49" charset="-128"/>
              </a:rPr>
              <a:t>対象：高校生以下（特に小学校３年生～中学校２年生）</a:t>
            </a:r>
            <a:endParaRPr lang="en-US" altLang="ja-JP" sz="1000" b="1" dirty="0" smtClean="0">
              <a:latin typeface="ＭＳ ゴシック" panose="020B0609070205080204" pitchFamily="49" charset="-128"/>
              <a:ea typeface="ＭＳ ゴシック" panose="020B0609070205080204" pitchFamily="49" charset="-128"/>
            </a:endParaRPr>
          </a:p>
          <a:p>
            <a:r>
              <a:rPr lang="ja-JP" altLang="en-US" sz="1000" b="1" dirty="0" smtClean="0">
                <a:latin typeface="ＭＳ ゴシック" panose="020B0609070205080204" pitchFamily="49" charset="-128"/>
                <a:ea typeface="ＭＳ ゴシック" panose="020B0609070205080204" pitchFamily="49" charset="-128"/>
              </a:rPr>
              <a:t>日時：第２土曜日</a:t>
            </a:r>
            <a:r>
              <a:rPr lang="ja-JP" altLang="en-US" sz="1000" b="1" dirty="0">
                <a:latin typeface="ＭＳ ゴシック" panose="020B0609070205080204" pitchFamily="49" charset="-128"/>
                <a:ea typeface="ＭＳ ゴシック" panose="020B0609070205080204" pitchFamily="49" charset="-128"/>
              </a:rPr>
              <a:t>　</a:t>
            </a:r>
            <a:r>
              <a:rPr lang="ja-JP" altLang="en-US" sz="1000" b="1" dirty="0" smtClean="0">
                <a:latin typeface="ＭＳ ゴシック" panose="020B0609070205080204" pitchFamily="49" charset="-128"/>
                <a:ea typeface="ＭＳ ゴシック" panose="020B0609070205080204" pitchFamily="49" charset="-128"/>
              </a:rPr>
              <a:t>１０：００～１２：００または１４：００～１６：００</a:t>
            </a:r>
            <a:endParaRPr lang="en-US" altLang="ja-JP" sz="1000" b="1" dirty="0" smtClean="0">
              <a:latin typeface="ＭＳ ゴシック" panose="020B0609070205080204" pitchFamily="49" charset="-128"/>
              <a:ea typeface="ＭＳ ゴシック" panose="020B0609070205080204" pitchFamily="49" charset="-128"/>
            </a:endParaRPr>
          </a:p>
          <a:p>
            <a:r>
              <a:rPr lang="ja-JP" altLang="en-US" sz="1000" b="1" dirty="0" smtClean="0">
                <a:latin typeface="ＭＳ ゴシック" panose="020B0609070205080204" pitchFamily="49" charset="-128"/>
                <a:ea typeface="ＭＳ ゴシック" panose="020B0609070205080204" pitchFamily="49" charset="-128"/>
              </a:rPr>
              <a:t>　　　第３日曜日</a:t>
            </a:r>
            <a:r>
              <a:rPr lang="ja-JP" altLang="en-US" sz="1000" b="1" dirty="0">
                <a:latin typeface="ＭＳ ゴシック" panose="020B0609070205080204" pitchFamily="49" charset="-128"/>
                <a:ea typeface="ＭＳ ゴシック" panose="020B0609070205080204" pitchFamily="49" charset="-128"/>
              </a:rPr>
              <a:t>　</a:t>
            </a:r>
            <a:r>
              <a:rPr lang="ja-JP" altLang="en-US" sz="1000" b="1" dirty="0" smtClean="0">
                <a:latin typeface="ＭＳ ゴシック" panose="020B0609070205080204" pitchFamily="49" charset="-128"/>
                <a:ea typeface="ＭＳ ゴシック" panose="020B0609070205080204" pitchFamily="49" charset="-128"/>
              </a:rPr>
              <a:t>１０：００</a:t>
            </a:r>
            <a:r>
              <a:rPr lang="ja-JP" altLang="en-US" sz="1000" b="1" dirty="0">
                <a:latin typeface="ＭＳ ゴシック" panose="020B0609070205080204" pitchFamily="49" charset="-128"/>
                <a:ea typeface="ＭＳ ゴシック" panose="020B0609070205080204" pitchFamily="49" charset="-128"/>
              </a:rPr>
              <a:t>～１２：００</a:t>
            </a:r>
            <a:endParaRPr lang="en-US" altLang="ja-JP" sz="1000" b="1" dirty="0" smtClean="0">
              <a:latin typeface="ＭＳ ゴシック" panose="020B0609070205080204" pitchFamily="49" charset="-128"/>
              <a:ea typeface="ＭＳ ゴシック" panose="020B0609070205080204" pitchFamily="49" charset="-128"/>
            </a:endParaRPr>
          </a:p>
          <a:p>
            <a:r>
              <a:rPr lang="ja-JP" altLang="en-US" sz="1000" b="1" dirty="0">
                <a:latin typeface="ＭＳ ゴシック" panose="020B0609070205080204" pitchFamily="49" charset="-128"/>
                <a:ea typeface="ＭＳ ゴシック" panose="020B0609070205080204" pitchFamily="49" charset="-128"/>
              </a:rPr>
              <a:t>会場</a:t>
            </a:r>
            <a:r>
              <a:rPr lang="ja-JP" altLang="en-US" sz="1000" b="1" dirty="0" smtClean="0">
                <a:latin typeface="ＭＳ ゴシック" panose="020B0609070205080204" pitchFamily="49" charset="-128"/>
                <a:ea typeface="ＭＳ ゴシック" panose="020B0609070205080204" pitchFamily="49" charset="-128"/>
              </a:rPr>
              <a:t>：ＪＲ松江駅前</a:t>
            </a:r>
            <a:r>
              <a:rPr lang="ja-JP" altLang="en-US" sz="1000" b="1" dirty="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松江オープンソースラボ</a:t>
            </a:r>
            <a:endParaRPr lang="en-US" altLang="ja-JP" sz="1000" b="1" dirty="0" smtClean="0">
              <a:latin typeface="ＭＳ ゴシック" panose="020B0609070205080204" pitchFamily="49" charset="-128"/>
              <a:ea typeface="ＭＳ ゴシック" panose="020B0609070205080204" pitchFamily="49" charset="-128"/>
            </a:endParaRPr>
          </a:p>
          <a:p>
            <a:r>
              <a:rPr lang="ja-JP" altLang="en-US" sz="1000" b="1" dirty="0" smtClean="0">
                <a:latin typeface="ＭＳ ゴシック" panose="020B0609070205080204" pitchFamily="49" charset="-128"/>
                <a:ea typeface="ＭＳ ゴシック" panose="020B0609070205080204" pitchFamily="49" charset="-128"/>
              </a:rPr>
              <a:t>申込：インターネット（ </a:t>
            </a:r>
            <a:r>
              <a:rPr lang="en-US" altLang="ja-JP" sz="1000" b="1" dirty="0" smtClean="0">
                <a:latin typeface="ＭＳ ゴシック" panose="020B0609070205080204" pitchFamily="49" charset="-128"/>
                <a:ea typeface="ＭＳ ゴシック" panose="020B0609070205080204" pitchFamily="49" charset="-128"/>
              </a:rPr>
              <a:t>http://smalruby.jp </a:t>
            </a:r>
            <a:r>
              <a:rPr lang="ja-JP" altLang="en-US" sz="1000" b="1" dirty="0" smtClean="0">
                <a:latin typeface="ＭＳ ゴシック" panose="020B0609070205080204" pitchFamily="49" charset="-128"/>
                <a:ea typeface="ＭＳ ゴシック" panose="020B0609070205080204" pitchFamily="49" charset="-128"/>
              </a:rPr>
              <a:t>）</a:t>
            </a:r>
            <a:endParaRPr lang="en-US" altLang="ja-JP" sz="1050" b="1" dirty="0">
              <a:latin typeface="ＭＳ ゴシック" panose="020B0609070205080204" pitchFamily="49" charset="-128"/>
              <a:ea typeface="ＭＳ ゴシック" panose="020B0609070205080204" pitchFamily="49" charset="-128"/>
            </a:endParaRPr>
          </a:p>
        </p:txBody>
      </p:sp>
      <p:sp>
        <p:nvSpPr>
          <p:cNvPr id="10" name="正方形/長方形 9"/>
          <p:cNvSpPr/>
          <p:nvPr/>
        </p:nvSpPr>
        <p:spPr>
          <a:xfrm>
            <a:off x="1280656" y="5074732"/>
            <a:ext cx="4296686" cy="307777"/>
          </a:xfrm>
          <a:prstGeom prst="rect">
            <a:avLst/>
          </a:prstGeom>
        </p:spPr>
        <p:txBody>
          <a:bodyPr wrap="square">
            <a:spAutoFit/>
          </a:bodyPr>
          <a:lstStyle/>
          <a:p>
            <a:pPr algn="ctr"/>
            <a:r>
              <a:rPr lang="en-US" altLang="ja-JP" sz="1400" dirty="0"/>
              <a:t>『</a:t>
            </a:r>
            <a:r>
              <a:rPr lang="ja-JP" altLang="en-US" sz="1400" dirty="0"/>
              <a:t>プログラミング道場：</a:t>
            </a:r>
            <a:r>
              <a:rPr lang="en-US" altLang="ja-JP" sz="1400" dirty="0" err="1"/>
              <a:t>ProgShouDojo</a:t>
            </a:r>
            <a:r>
              <a:rPr lang="en-US" altLang="ja-JP" sz="1400" dirty="0"/>
              <a:t>』</a:t>
            </a:r>
            <a:endParaRPr lang="ja-JP" altLang="en-US" sz="1400" dirty="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11608</TotalTime>
  <Words>165</Words>
  <Application>Microsoft Office PowerPoint</Application>
  <PresentationFormat>A4 210 x 297 mm</PresentationFormat>
  <Paragraphs>38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ＭＳ 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104</cp:revision>
  <cp:lastPrinted>2017-04-07T23:06:31Z</cp:lastPrinted>
  <dcterms:created xsi:type="dcterms:W3CDTF">2014-05-01T16:31:03Z</dcterms:created>
  <dcterms:modified xsi:type="dcterms:W3CDTF">2017-04-07T23:07:30Z</dcterms:modified>
</cp:coreProperties>
</file>