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30" d="100"/>
          <a:sy n="130" d="100"/>
        </p:scale>
        <p:origin x="572" y="-120"/>
      </p:cViewPr>
      <p:guideLst>
        <p:guide orient="horz" pos="3143"/>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6010" tIns="48005" rIns="96010" bIns="48005" rtlCol="0"/>
          <a:lstStyle>
            <a:lvl1pPr algn="l">
              <a:defRPr sz="1300"/>
            </a:lvl1pPr>
          </a:lstStyle>
          <a:p>
            <a:endParaRPr kumimoji="1" lang="ja-JP" altLang="en-US"/>
          </a:p>
        </p:txBody>
      </p:sp>
      <p:sp>
        <p:nvSpPr>
          <p:cNvPr id="3" name="日付プレースホルダー 2"/>
          <p:cNvSpPr>
            <a:spLocks noGrp="1"/>
          </p:cNvSpPr>
          <p:nvPr>
            <p:ph type="dt" idx="1"/>
          </p:nvPr>
        </p:nvSpPr>
        <p:spPr>
          <a:xfrm>
            <a:off x="3884614" y="0"/>
            <a:ext cx="2971800" cy="499012"/>
          </a:xfrm>
          <a:prstGeom prst="rect">
            <a:avLst/>
          </a:prstGeom>
        </p:spPr>
        <p:txBody>
          <a:bodyPr vert="horz" lIns="96010" tIns="48005" rIns="96010" bIns="48005" rtlCol="0"/>
          <a:lstStyle>
            <a:lvl1pPr algn="r">
              <a:defRPr sz="1300"/>
            </a:lvl1pPr>
          </a:lstStyle>
          <a:p>
            <a:fld id="{32BA1352-CCC7-405F-A568-BC9251745E2C}" type="datetimeFigureOut">
              <a:rPr kumimoji="1" lang="ja-JP" altLang="en-US" smtClean="0"/>
              <a:t>2014/11/29</a:t>
            </a:fld>
            <a:endParaRPr kumimoji="1" lang="ja-JP" altLang="en-US"/>
          </a:p>
        </p:txBody>
      </p:sp>
      <p:sp>
        <p:nvSpPr>
          <p:cNvPr id="4" name="スライド イメージ プレースホルダー 3"/>
          <p:cNvSpPr>
            <a:spLocks noGrp="1" noRot="1" noChangeAspect="1"/>
          </p:cNvSpPr>
          <p:nvPr>
            <p:ph type="sldImg" idx="2"/>
          </p:nvPr>
        </p:nvSpPr>
        <p:spPr>
          <a:xfrm>
            <a:off x="2268538" y="1243013"/>
            <a:ext cx="2320925" cy="3355975"/>
          </a:xfrm>
          <a:prstGeom prst="rect">
            <a:avLst/>
          </a:prstGeom>
          <a:noFill/>
          <a:ln w="12700">
            <a:solidFill>
              <a:prstClr val="black"/>
            </a:solidFill>
          </a:ln>
        </p:spPr>
        <p:txBody>
          <a:bodyPr vert="horz" lIns="96010" tIns="48005" rIns="96010" bIns="48005"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6010" tIns="48005" rIns="96010" bIns="4800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80"/>
            <a:ext cx="2971800" cy="499011"/>
          </a:xfrm>
          <a:prstGeom prst="rect">
            <a:avLst/>
          </a:prstGeom>
        </p:spPr>
        <p:txBody>
          <a:bodyPr vert="horz" lIns="96010" tIns="48005" rIns="96010" bIns="4800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84614" y="9446680"/>
            <a:ext cx="2971800" cy="499011"/>
          </a:xfrm>
          <a:prstGeom prst="rect">
            <a:avLst/>
          </a:prstGeom>
        </p:spPr>
        <p:txBody>
          <a:bodyPr vert="horz" lIns="96010" tIns="48005" rIns="96010" bIns="48005"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2014/11/29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2014/11/29</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401" y="-53363"/>
            <a:ext cx="6858000" cy="2742778"/>
          </a:xfrm>
          <a:prstGeom prst="roundRect">
            <a:avLst>
              <a:gd name="adj" fmla="val 16667"/>
            </a:avLst>
          </a:prstGeom>
          <a:ln>
            <a:noFill/>
          </a:ln>
          <a:effectLst>
            <a:outerShdw blurRad="76200" dist="38100" dir="7800000" algn="tl" rotWithShape="0">
              <a:srgbClr val="000000">
                <a:alpha val="9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テキスト ボックス 8"/>
          <p:cNvSpPr txBox="1"/>
          <p:nvPr/>
        </p:nvSpPr>
        <p:spPr>
          <a:xfrm>
            <a:off x="0" y="327637"/>
            <a:ext cx="6858000" cy="276999"/>
          </a:xfrm>
          <a:prstGeom prst="rect">
            <a:avLst/>
          </a:prstGeom>
          <a:noFill/>
        </p:spPr>
        <p:txBody>
          <a:bodyPr wrap="square" rtlCol="0">
            <a:spAutoFit/>
          </a:bodyPr>
          <a:lstStyle/>
          <a:p>
            <a:pPr algn="ctr"/>
            <a:r>
              <a:rPr lang="ja-JP" altLang="en-US" sz="1200" dirty="0" smtClean="0"/>
              <a:t>プログラミングを体験した子どもたちがステップアップするための無料のプログラミング教室！</a:t>
            </a:r>
            <a:endParaRPr kumimoji="1" lang="ja-JP" altLang="en-US" sz="1600" dirty="0"/>
          </a:p>
        </p:txBody>
      </p:sp>
      <p:sp>
        <p:nvSpPr>
          <p:cNvPr id="15" name="テキスト ボックス 14"/>
          <p:cNvSpPr txBox="1"/>
          <p:nvPr/>
        </p:nvSpPr>
        <p:spPr>
          <a:xfrm>
            <a:off x="266700" y="6319036"/>
            <a:ext cx="6337300" cy="3339376"/>
          </a:xfrm>
          <a:prstGeom prst="rect">
            <a:avLst/>
          </a:prstGeom>
          <a:noFill/>
          <a:ln w="25400" cmpd="sng">
            <a:solidFill>
              <a:schemeClr val="tx1"/>
            </a:solidFill>
            <a:prstDash val="solid"/>
          </a:ln>
        </p:spPr>
        <p:txBody>
          <a:bodyPr wrap="square" spcCol="0" rtlCol="0">
            <a:spAutoFit/>
          </a:bodyPr>
          <a:lstStyle/>
          <a:p>
            <a:pPr>
              <a:lnSpc>
                <a:spcPct val="150000"/>
              </a:lnSpc>
            </a:pPr>
            <a:r>
              <a:rPr lang="ja-JP" altLang="en-US" sz="1200" dirty="0" smtClean="0"/>
              <a:t>日時</a:t>
            </a:r>
            <a:r>
              <a:rPr lang="ja-JP" altLang="en-US" sz="1200" dirty="0" smtClean="0"/>
              <a:t>：</a:t>
            </a:r>
            <a:r>
              <a:rPr lang="en-US" altLang="ja-JP" sz="1200" dirty="0" smtClean="0"/>
              <a:t>	</a:t>
            </a:r>
            <a:r>
              <a:rPr lang="ja-JP" altLang="en-US" sz="1200" dirty="0" smtClean="0"/>
              <a:t>２０１４年</a:t>
            </a:r>
            <a:r>
              <a:rPr lang="ja-JP" altLang="en-US" sz="1200" dirty="0" smtClean="0"/>
              <a:t>１</a:t>
            </a:r>
            <a:r>
              <a:rPr lang="ja-JP" altLang="en-US" sz="1200" dirty="0" smtClean="0"/>
              <a:t>月１０日（土）、２月２８日（土）、３月２１日（土）</a:t>
            </a:r>
            <a:endParaRPr lang="en-US" altLang="ja-JP" sz="1200" dirty="0" smtClean="0"/>
          </a:p>
          <a:p>
            <a:pPr>
              <a:lnSpc>
                <a:spcPct val="150000"/>
              </a:lnSpc>
            </a:pPr>
            <a:r>
              <a:rPr lang="en-US" altLang="ja-JP" sz="1200" dirty="0" smtClean="0"/>
              <a:t>	</a:t>
            </a:r>
            <a:r>
              <a:rPr lang="ja-JP" altLang="en-US" sz="1200" dirty="0" smtClean="0"/>
              <a:t>午前の部：</a:t>
            </a:r>
            <a:r>
              <a:rPr lang="ja-JP" altLang="en-US" sz="1200" dirty="0" smtClean="0"/>
              <a:t>１０：００</a:t>
            </a:r>
            <a:r>
              <a:rPr lang="ja-JP" altLang="en-US" sz="1200" dirty="0"/>
              <a:t>～</a:t>
            </a:r>
            <a:r>
              <a:rPr lang="ja-JP" altLang="en-US" sz="1200" dirty="0" smtClean="0"/>
              <a:t>１１：３０、</a:t>
            </a:r>
            <a:r>
              <a:rPr lang="ja-JP" altLang="en-US" sz="1200" dirty="0" smtClean="0"/>
              <a:t>午後の部：１３：３０～１６：３０</a:t>
            </a:r>
            <a:endParaRPr lang="en-US" altLang="ja-JP" sz="1200" dirty="0" smtClean="0"/>
          </a:p>
          <a:p>
            <a:pPr>
              <a:lnSpc>
                <a:spcPct val="150000"/>
              </a:lnSpc>
            </a:pPr>
            <a:r>
              <a:rPr lang="en-US" altLang="ja-JP" sz="1200" dirty="0"/>
              <a:t>	</a:t>
            </a:r>
            <a:r>
              <a:rPr lang="en-US" altLang="ja-JP" sz="1200" dirty="0" smtClean="0"/>
              <a:t>※</a:t>
            </a:r>
            <a:r>
              <a:rPr lang="ja-JP" altLang="en-US" sz="1200" dirty="0" smtClean="0"/>
              <a:t>同じ日の</a:t>
            </a:r>
            <a:r>
              <a:rPr lang="ja-JP" altLang="en-US" sz="1200" dirty="0" smtClean="0"/>
              <a:t>午前・午後の部の両方に申し込む</a:t>
            </a:r>
            <a:r>
              <a:rPr lang="ja-JP" altLang="en-US" sz="1200" dirty="0"/>
              <a:t>のはご遠慮</a:t>
            </a:r>
            <a:r>
              <a:rPr lang="ja-JP" altLang="en-US" sz="1200" dirty="0" smtClean="0"/>
              <a:t>ください。</a:t>
            </a:r>
            <a:endParaRPr lang="en-US" altLang="ja-JP" sz="1200" dirty="0" smtClean="0"/>
          </a:p>
          <a:p>
            <a:pPr>
              <a:lnSpc>
                <a:spcPct val="150000"/>
              </a:lnSpc>
            </a:pPr>
            <a:r>
              <a:rPr lang="ja-JP" altLang="en-US" sz="1200" dirty="0" smtClean="0"/>
              <a:t>場所：</a:t>
            </a:r>
            <a:r>
              <a:rPr lang="en-US" altLang="ja-JP" sz="1200" dirty="0" smtClean="0"/>
              <a:t>	</a:t>
            </a:r>
            <a:r>
              <a:rPr lang="ja-JP" altLang="en-US" sz="1200" dirty="0" smtClean="0"/>
              <a:t>松江オープンソースラボ（ＪＲ松江駅前テルサ別館２階）</a:t>
            </a:r>
            <a:endParaRPr lang="ja-JP" altLang="en-US" sz="1200" dirty="0" smtClean="0"/>
          </a:p>
          <a:p>
            <a:pPr>
              <a:lnSpc>
                <a:spcPct val="150000"/>
              </a:lnSpc>
            </a:pPr>
            <a:r>
              <a:rPr lang="ja-JP" altLang="en-US" sz="1200" dirty="0" smtClean="0"/>
              <a:t>主催：</a:t>
            </a:r>
            <a:r>
              <a:rPr lang="en-US" altLang="ja-JP" sz="1200" dirty="0" smtClean="0"/>
              <a:t>	</a:t>
            </a:r>
            <a:r>
              <a:rPr lang="ja-JP" altLang="en-US" sz="1200" dirty="0" smtClean="0"/>
              <a:t>Ｒｕｂｙ</a:t>
            </a:r>
            <a:r>
              <a:rPr lang="ja-JP" altLang="en-US" sz="1200" dirty="0"/>
              <a:t>プログラミング</a:t>
            </a:r>
            <a:r>
              <a:rPr lang="ja-JP" altLang="en-US" sz="1200" dirty="0" smtClean="0"/>
              <a:t>少年団</a:t>
            </a:r>
            <a:endParaRPr lang="en-US" altLang="ja-JP" sz="1200" dirty="0" smtClean="0"/>
          </a:p>
          <a:p>
            <a:pPr>
              <a:lnSpc>
                <a:spcPct val="150000"/>
              </a:lnSpc>
            </a:pPr>
            <a:r>
              <a:rPr lang="ja-JP" altLang="en-US" sz="1200" dirty="0" smtClean="0"/>
              <a:t>料金</a:t>
            </a:r>
            <a:r>
              <a:rPr lang="ja-JP" altLang="en-US" sz="1200" dirty="0" smtClean="0"/>
              <a:t>：</a:t>
            </a:r>
            <a:r>
              <a:rPr lang="en-US" altLang="ja-JP" sz="1200" dirty="0" smtClean="0"/>
              <a:t>	</a:t>
            </a:r>
            <a:r>
              <a:rPr lang="ja-JP" altLang="en-US" sz="1200" dirty="0" smtClean="0"/>
              <a:t>無料 </a:t>
            </a:r>
            <a:endParaRPr lang="en-US" altLang="ja-JP" sz="1200" dirty="0" smtClean="0"/>
          </a:p>
          <a:p>
            <a:pPr>
              <a:lnSpc>
                <a:spcPct val="150000"/>
              </a:lnSpc>
            </a:pPr>
            <a:r>
              <a:rPr lang="ja-JP" altLang="en-US" sz="1200" dirty="0" smtClean="0"/>
              <a:t>定員</a:t>
            </a:r>
            <a:r>
              <a:rPr lang="en-US" altLang="ja-JP" sz="1200" dirty="0"/>
              <a:t>: </a:t>
            </a:r>
            <a:r>
              <a:rPr lang="en-US" altLang="ja-JP" sz="1200" dirty="0" smtClean="0"/>
              <a:t>	</a:t>
            </a:r>
            <a:r>
              <a:rPr lang="ja-JP" altLang="en-US" sz="1200" dirty="0" smtClean="0"/>
              <a:t>午前・午後の部ともに先着７名</a:t>
            </a:r>
            <a:endParaRPr lang="ja-JP" altLang="en-US" sz="1200" dirty="0"/>
          </a:p>
          <a:p>
            <a:pPr>
              <a:lnSpc>
                <a:spcPct val="150000"/>
              </a:lnSpc>
            </a:pPr>
            <a:r>
              <a:rPr lang="ja-JP" altLang="en-US" sz="1200" dirty="0"/>
              <a:t>参加</a:t>
            </a:r>
            <a:r>
              <a:rPr lang="ja-JP" altLang="en-US" sz="1200" dirty="0" smtClean="0"/>
              <a:t>条件</a:t>
            </a:r>
            <a:r>
              <a:rPr lang="ja-JP" altLang="en-US" sz="1200" dirty="0" smtClean="0"/>
              <a:t>：</a:t>
            </a:r>
            <a:r>
              <a:rPr lang="en-US" altLang="ja-JP" sz="1200" dirty="0" smtClean="0"/>
              <a:t>	</a:t>
            </a:r>
            <a:r>
              <a:rPr lang="ja-JP" altLang="en-US" sz="1200" dirty="0" smtClean="0"/>
              <a:t>高校生以下（特に小学校</a:t>
            </a:r>
            <a:r>
              <a:rPr lang="ja-JP" altLang="en-US" sz="1200" dirty="0" smtClean="0"/>
              <a:t>３年生</a:t>
            </a:r>
            <a:r>
              <a:rPr lang="ja-JP" altLang="en-US" sz="1200" dirty="0" smtClean="0"/>
              <a:t>～中学校２年生）</a:t>
            </a:r>
            <a:endParaRPr lang="en-US" altLang="ja-JP" sz="1200" dirty="0"/>
          </a:p>
          <a:p>
            <a:pPr>
              <a:lnSpc>
                <a:spcPct val="150000"/>
              </a:lnSpc>
            </a:pPr>
            <a:r>
              <a:rPr kumimoji="1" lang="en-US" altLang="ja-JP" sz="1200" dirty="0" smtClean="0"/>
              <a:t>	</a:t>
            </a:r>
            <a:r>
              <a:rPr kumimoji="1" lang="ja-JP" altLang="en-US" sz="1200" dirty="0" smtClean="0"/>
              <a:t>一日Ｒｕｂｙプログラミング体験　ｉｎ　松江</a:t>
            </a:r>
            <a:r>
              <a:rPr lang="ja-JP" altLang="en-US" sz="1200" dirty="0" smtClean="0"/>
              <a:t>、</a:t>
            </a:r>
            <a:r>
              <a:rPr kumimoji="1" lang="ja-JP" altLang="en-US" sz="1200" dirty="0" smtClean="0"/>
              <a:t>中学生Ｒｕｂｙ教室、Ｒｕｂｙ．Ｊｒ、</a:t>
            </a:r>
            <a:endParaRPr kumimoji="1" lang="en-US" altLang="ja-JP" sz="1200" dirty="0" smtClean="0"/>
          </a:p>
          <a:p>
            <a:pPr>
              <a:lnSpc>
                <a:spcPct val="150000"/>
              </a:lnSpc>
            </a:pPr>
            <a:r>
              <a:rPr lang="en-US" altLang="ja-JP" sz="1200" dirty="0"/>
              <a:t>	</a:t>
            </a:r>
            <a:r>
              <a:rPr kumimoji="1" lang="ja-JP" altLang="en-US" sz="1200" dirty="0" smtClean="0"/>
              <a:t>中学校の授業などでＲｕｂｙ（スモウルビー）を使ったことがある</a:t>
            </a:r>
            <a:endParaRPr lang="en-US" altLang="ja-JP" sz="1200" dirty="0" smtClean="0"/>
          </a:p>
          <a:p>
            <a:pPr>
              <a:lnSpc>
                <a:spcPct val="150000"/>
              </a:lnSpc>
            </a:pPr>
            <a:endParaRPr lang="en-US" altLang="ja-JP" sz="600" dirty="0" smtClean="0"/>
          </a:p>
          <a:p>
            <a:pPr algn="ctr"/>
            <a:r>
              <a:rPr lang="ja-JP" altLang="en-US" sz="1100" b="1" u="sng" dirty="0"/>
              <a:t>お申し込みはインターネット（</a:t>
            </a:r>
            <a:r>
              <a:rPr lang="en-US" altLang="ja-JP" sz="1100" b="1" u="sng" dirty="0"/>
              <a:t>http://</a:t>
            </a:r>
            <a:r>
              <a:rPr lang="en-US" altLang="ja-JP" sz="1100" b="1" u="sng" dirty="0" err="1"/>
              <a:t>smalruby.jp</a:t>
            </a:r>
            <a:r>
              <a:rPr lang="ja-JP" altLang="en-US" sz="1100" b="1" u="sng" dirty="0"/>
              <a:t>）、または電話（</a:t>
            </a:r>
            <a:r>
              <a:rPr lang="en-US" altLang="ja-JP" sz="1100" b="1" u="sng" dirty="0"/>
              <a:t>090-7593-4325 </a:t>
            </a:r>
            <a:r>
              <a:rPr lang="ja-JP" altLang="en-US" sz="1100" b="1" u="sng" dirty="0"/>
              <a:t>高尾）でお願いします。</a:t>
            </a:r>
            <a:r>
              <a:rPr lang="en-US" altLang="ja-JP" sz="1100" b="1" u="sng" dirty="0"/>
              <a:t> </a:t>
            </a:r>
          </a:p>
          <a:p>
            <a:pPr algn="ctr"/>
            <a:r>
              <a:rPr lang="ja-JP" altLang="en-US" sz="1100" b="1" u="sng" dirty="0"/>
              <a:t>お問い合わせはメール（</a:t>
            </a:r>
            <a:r>
              <a:rPr lang="en-US" altLang="ja-JP" sz="1100" b="1" u="sng" dirty="0" err="1"/>
              <a:t>takaokouji@ezweb.ne.jp</a:t>
            </a:r>
            <a:r>
              <a:rPr lang="ja-JP" altLang="en-US" sz="1100" b="1" u="sng" dirty="0"/>
              <a:t>）、または電話（上記）でお願いします</a:t>
            </a:r>
            <a:r>
              <a:rPr lang="ja-JP" altLang="en-US" sz="1100" b="1" u="sng" dirty="0" smtClean="0"/>
              <a:t>。</a:t>
            </a:r>
            <a:endParaRPr lang="en-US" altLang="ja-JP" sz="1100" b="1" u="sng" dirty="0"/>
          </a:p>
        </p:txBody>
      </p:sp>
      <p:grpSp>
        <p:nvGrpSpPr>
          <p:cNvPr id="17" name="グループ化 16"/>
          <p:cNvGrpSpPr/>
          <p:nvPr/>
        </p:nvGrpSpPr>
        <p:grpSpPr>
          <a:xfrm>
            <a:off x="4450921" y="2790868"/>
            <a:ext cx="2131326" cy="1862140"/>
            <a:chOff x="3082820" y="2303700"/>
            <a:chExt cx="2667652" cy="2126155"/>
          </a:xfrm>
        </p:grpSpPr>
        <p:pic>
          <p:nvPicPr>
            <p:cNvPr id="3" name="図 2"/>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3082820" y="2303700"/>
              <a:ext cx="2403824" cy="2126155"/>
            </a:xfrm>
            <a:prstGeom prst="rect">
              <a:avLst/>
            </a:prstGeom>
          </p:spPr>
        </p:pic>
        <p:sp>
          <p:nvSpPr>
            <p:cNvPr id="2" name="円形吹き出し 1"/>
            <p:cNvSpPr/>
            <p:nvPr/>
          </p:nvSpPr>
          <p:spPr>
            <a:xfrm>
              <a:off x="4284732" y="2342928"/>
              <a:ext cx="1465740" cy="504045"/>
            </a:xfrm>
            <a:prstGeom prst="wedgeEllipseCallout">
              <a:avLst>
                <a:gd name="adj1" fmla="val -47421"/>
                <a:gd name="adj2" fmla="val 60452"/>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900" dirty="0" smtClean="0"/>
                <a:t>ブロックを組み合わせるだけ！</a:t>
              </a:r>
              <a:endParaRPr kumimoji="1" lang="ja-JP" altLang="en-US" sz="900" dirty="0"/>
            </a:p>
          </p:txBody>
        </p:sp>
      </p:grpSp>
      <p:pic>
        <p:nvPicPr>
          <p:cNvPr id="4" name="図 3"/>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944429" y="1240343"/>
            <a:ext cx="1679124" cy="782753"/>
          </a:xfrm>
          <a:prstGeom prst="rect">
            <a:avLst/>
          </a:prstGeom>
        </p:spPr>
      </p:pic>
      <p:sp>
        <p:nvSpPr>
          <p:cNvPr id="16" name="テキスト ボックス 15"/>
          <p:cNvSpPr txBox="1"/>
          <p:nvPr/>
        </p:nvSpPr>
        <p:spPr>
          <a:xfrm>
            <a:off x="5783991" y="1993442"/>
            <a:ext cx="887804" cy="369332"/>
          </a:xfrm>
          <a:prstGeom prst="rect">
            <a:avLst/>
          </a:prstGeom>
          <a:noFill/>
        </p:spPr>
        <p:txBody>
          <a:bodyPr wrap="square" rtlCol="0">
            <a:spAutoFit/>
          </a:bodyPr>
          <a:lstStyle/>
          <a:p>
            <a:pPr algn="ctr"/>
            <a:r>
              <a:rPr kumimoji="1" lang="ja-JP" altLang="en-US" sz="600" dirty="0" smtClean="0"/>
              <a:t>イメージキャラクター</a:t>
            </a:r>
            <a:endParaRPr kumimoji="1" lang="en-US" altLang="ja-JP" sz="600" dirty="0" smtClean="0"/>
          </a:p>
          <a:p>
            <a:pPr algn="ctr"/>
            <a:r>
              <a:rPr kumimoji="1" lang="ja-JP" altLang="en-US" sz="1200" dirty="0" smtClean="0"/>
              <a:t>はっち</a:t>
            </a:r>
            <a:endParaRPr kumimoji="1" lang="ja-JP" altLang="en-US" sz="1050" dirty="0"/>
          </a:p>
        </p:txBody>
      </p:sp>
      <p:grpSp>
        <p:nvGrpSpPr>
          <p:cNvPr id="18" name="グループ化 17"/>
          <p:cNvGrpSpPr/>
          <p:nvPr/>
        </p:nvGrpSpPr>
        <p:grpSpPr>
          <a:xfrm>
            <a:off x="4949430" y="4916403"/>
            <a:ext cx="992075" cy="1075992"/>
            <a:chOff x="4586338" y="4648170"/>
            <a:chExt cx="1179669" cy="1279454"/>
          </a:xfrm>
        </p:grpSpPr>
        <p:pic>
          <p:nvPicPr>
            <p:cNvPr id="6" name="図 5"/>
            <p:cNvPicPr>
              <a:picLocks noChangeAspect="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586338" y="4648170"/>
              <a:ext cx="1179669" cy="1179669"/>
            </a:xfrm>
            <a:prstGeom prst="rect">
              <a:avLst/>
            </a:prstGeom>
          </p:spPr>
        </p:pic>
        <p:sp>
          <p:nvSpPr>
            <p:cNvPr id="7" name="ストライプ矢印 6"/>
            <p:cNvSpPr/>
            <p:nvPr/>
          </p:nvSpPr>
          <p:spPr>
            <a:xfrm>
              <a:off x="4727316" y="5510074"/>
              <a:ext cx="927241" cy="417550"/>
            </a:xfrm>
            <a:prstGeom prst="stripedRightArrow">
              <a:avLst>
                <a:gd name="adj1" fmla="val 46875"/>
                <a:gd name="adj2" fmla="val 72656"/>
              </a:avLst>
            </a:prstGeom>
            <a:solidFill>
              <a:schemeClr val="tx1">
                <a:lumMod val="95000"/>
                <a:lumOff val="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5207799" y="4627888"/>
            <a:ext cx="418327" cy="408579"/>
            <a:chOff x="6156769" y="3546526"/>
            <a:chExt cx="546643" cy="856812"/>
          </a:xfrm>
        </p:grpSpPr>
        <p:sp>
          <p:nvSpPr>
            <p:cNvPr id="19" name="V 字形矢印 18"/>
            <p:cNvSpPr/>
            <p:nvPr/>
          </p:nvSpPr>
          <p:spPr>
            <a:xfrm rot="5400000">
              <a:off x="6215887" y="3915814"/>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V 字形矢印 37"/>
            <p:cNvSpPr/>
            <p:nvPr/>
          </p:nvSpPr>
          <p:spPr>
            <a:xfrm rot="5400000">
              <a:off x="6215889" y="3487408"/>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pic>
        <p:nvPicPr>
          <p:cNvPr id="12" name="図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16902" y="1332144"/>
            <a:ext cx="342619" cy="342619"/>
          </a:xfrm>
          <a:prstGeom prst="rect">
            <a:avLst/>
          </a:prstGeom>
        </p:spPr>
      </p:pic>
      <p:sp>
        <p:nvSpPr>
          <p:cNvPr id="23" name="テキスト ボックス 22"/>
          <p:cNvSpPr txBox="1"/>
          <p:nvPr/>
        </p:nvSpPr>
        <p:spPr>
          <a:xfrm>
            <a:off x="266701" y="2711763"/>
            <a:ext cx="4184218" cy="3485570"/>
          </a:xfrm>
          <a:prstGeom prst="rect">
            <a:avLst/>
          </a:prstGeom>
          <a:noFill/>
          <a:ln w="25400" cmpd="sng">
            <a:noFill/>
            <a:prstDash val="solid"/>
          </a:ln>
        </p:spPr>
        <p:txBody>
          <a:bodyPr wrap="square" spcCol="0" rtlCol="0">
            <a:spAutoFit/>
          </a:bodyPr>
          <a:lstStyle/>
          <a:p>
            <a:r>
              <a:rPr lang="ja-JP" altLang="en-US" sz="1050" dirty="0" smtClean="0"/>
              <a:t>　「コーダー</a:t>
            </a:r>
            <a:r>
              <a:rPr lang="ja-JP" altLang="en-US" sz="1050" dirty="0"/>
              <a:t>道場　松江：</a:t>
            </a:r>
            <a:r>
              <a:rPr lang="en-US" altLang="ja-JP" sz="1050" dirty="0"/>
              <a:t>CoderDojo </a:t>
            </a:r>
            <a:r>
              <a:rPr lang="en-US" altLang="ja-JP" sz="1050" dirty="0" smtClean="0"/>
              <a:t>Matsue</a:t>
            </a:r>
            <a:r>
              <a:rPr lang="ja-JP" altLang="en-US" sz="1050" dirty="0" smtClean="0"/>
              <a:t>」は</a:t>
            </a:r>
            <a:r>
              <a:rPr lang="ja-JP" altLang="en-US" sz="1050" dirty="0"/>
              <a:t>、</a:t>
            </a:r>
            <a:r>
              <a:rPr lang="ja-JP" altLang="en-US" sz="1050" dirty="0" smtClean="0"/>
              <a:t>子どもの</a:t>
            </a:r>
            <a:r>
              <a:rPr lang="ja-JP" altLang="en-US" sz="1050" dirty="0"/>
              <a:t>ための無料で受けられるプログラミング教室です。毎月一回、</a:t>
            </a:r>
            <a:r>
              <a:rPr lang="en-US" altLang="ja-JP" sz="1050" dirty="0"/>
              <a:t>JR</a:t>
            </a:r>
            <a:r>
              <a:rPr lang="ja-JP" altLang="en-US" sz="1050" dirty="0"/>
              <a:t>松江駅前</a:t>
            </a:r>
            <a:r>
              <a:rPr lang="ja-JP" altLang="en-US" sz="1050" dirty="0" smtClean="0"/>
              <a:t>の松江オープンソースラボで</a:t>
            </a:r>
            <a:r>
              <a:rPr lang="ja-JP" altLang="en-US" sz="1050" dirty="0"/>
              <a:t>行っています</a:t>
            </a:r>
            <a:r>
              <a:rPr lang="ja-JP" altLang="en-US" sz="1050" dirty="0" smtClean="0"/>
              <a:t>。</a:t>
            </a:r>
            <a:endParaRPr lang="en-US" altLang="ja-JP" sz="1050" dirty="0" smtClean="0"/>
          </a:p>
          <a:p>
            <a:endParaRPr lang="ja-JP" altLang="en-US" sz="1050" dirty="0"/>
          </a:p>
          <a:p>
            <a:pPr marL="87313" indent="-87313">
              <a:buFont typeface="Arial" panose="020B0604020202020204" pitchFamily="34" charset="0"/>
              <a:buChar char="•"/>
            </a:pPr>
            <a:r>
              <a:rPr lang="ja-JP" altLang="en-US" sz="1050" dirty="0"/>
              <a:t>一日</a:t>
            </a:r>
            <a:r>
              <a:rPr lang="en-US" altLang="ja-JP" sz="1050" dirty="0"/>
              <a:t>Ruby</a:t>
            </a:r>
            <a:r>
              <a:rPr lang="ja-JP" altLang="en-US" sz="1050" dirty="0"/>
              <a:t>プログラミング体験</a:t>
            </a:r>
          </a:p>
          <a:p>
            <a:pPr marL="87313" indent="-87313">
              <a:buFont typeface="Arial" panose="020B0604020202020204" pitchFamily="34" charset="0"/>
              <a:buChar char="•"/>
            </a:pPr>
            <a:r>
              <a:rPr lang="ja-JP" altLang="en-US" sz="1050" dirty="0"/>
              <a:t>松江市主催の中学生</a:t>
            </a:r>
            <a:r>
              <a:rPr lang="en-US" altLang="ja-JP" sz="1050" dirty="0"/>
              <a:t>Ruby</a:t>
            </a:r>
            <a:r>
              <a:rPr lang="ja-JP" altLang="en-US" sz="1050" dirty="0"/>
              <a:t>教室・</a:t>
            </a:r>
            <a:r>
              <a:rPr lang="en-US" altLang="ja-JP" sz="1050" dirty="0" err="1"/>
              <a:t>Ruby.Jr</a:t>
            </a:r>
            <a:endParaRPr lang="en-US" altLang="ja-JP" sz="1050" dirty="0"/>
          </a:p>
          <a:p>
            <a:pPr marL="87313" indent="-87313">
              <a:buFont typeface="Arial" panose="020B0604020202020204" pitchFamily="34" charset="0"/>
              <a:buChar char="•"/>
            </a:pPr>
            <a:r>
              <a:rPr lang="ja-JP" altLang="en-US" sz="1050" dirty="0"/>
              <a:t>中学校の技術家庭科の授業</a:t>
            </a:r>
          </a:p>
          <a:p>
            <a:r>
              <a:rPr lang="ja-JP" altLang="en-US" sz="1050" dirty="0"/>
              <a:t>で</a:t>
            </a:r>
            <a:r>
              <a:rPr lang="en-US" altLang="ja-JP" sz="1050" dirty="0" smtClean="0"/>
              <a:t>Ruby</a:t>
            </a:r>
            <a:r>
              <a:rPr lang="ja-JP" altLang="en-US" sz="1050" dirty="0" smtClean="0"/>
              <a:t>やスモウルビーを</a:t>
            </a:r>
            <a:r>
              <a:rPr lang="ja-JP" altLang="en-US" sz="1050" dirty="0"/>
              <a:t>学んだみなさんが、もっとプログラミングを学ぶ</a:t>
            </a:r>
            <a:r>
              <a:rPr lang="ja-JP" altLang="en-US" sz="1050" dirty="0" smtClean="0"/>
              <a:t>ための教室</a:t>
            </a:r>
            <a:r>
              <a:rPr lang="ja-JP" altLang="en-US" sz="1050" dirty="0"/>
              <a:t>です</a:t>
            </a:r>
            <a:r>
              <a:rPr lang="ja-JP" altLang="en-US" sz="1050" dirty="0" smtClean="0"/>
              <a:t>。</a:t>
            </a:r>
            <a:endParaRPr lang="en-US" altLang="ja-JP" sz="1050" dirty="0"/>
          </a:p>
          <a:p>
            <a:endParaRPr lang="ja-JP" altLang="en-US" sz="1050" dirty="0"/>
          </a:p>
          <a:p>
            <a:r>
              <a:rPr lang="ja-JP" altLang="en-US" sz="1050" dirty="0" smtClean="0"/>
              <a:t>　「コーダー</a:t>
            </a:r>
            <a:r>
              <a:rPr lang="ja-JP" altLang="en-US" sz="1050" dirty="0"/>
              <a:t>道場　</a:t>
            </a:r>
            <a:r>
              <a:rPr lang="ja-JP" altLang="en-US" sz="1050" dirty="0" smtClean="0"/>
              <a:t>松江」で</a:t>
            </a:r>
            <a:r>
              <a:rPr lang="ja-JP" altLang="en-US" sz="1050" dirty="0"/>
              <a:t>は、参加するみなさんのやりたいこと、例えば、</a:t>
            </a:r>
          </a:p>
          <a:p>
            <a:pPr marL="87313" indent="-87313">
              <a:buFont typeface="Arial" panose="020B0604020202020204" pitchFamily="34" charset="0"/>
              <a:buChar char="•"/>
            </a:pPr>
            <a:r>
              <a:rPr lang="ja-JP" altLang="en-US" sz="1050" dirty="0"/>
              <a:t>スモウルビーを自分のコンピュータに入れたい</a:t>
            </a:r>
          </a:p>
          <a:p>
            <a:pPr marL="87313" indent="-87313">
              <a:buFont typeface="Arial" panose="020B0604020202020204" pitchFamily="34" charset="0"/>
              <a:buChar char="•"/>
            </a:pPr>
            <a:r>
              <a:rPr lang="ja-JP" altLang="en-US" sz="1050" dirty="0"/>
              <a:t>ゲームを作りたい</a:t>
            </a:r>
          </a:p>
          <a:p>
            <a:pPr marL="87313" indent="-87313">
              <a:buFont typeface="Arial" panose="020B0604020202020204" pitchFamily="34" charset="0"/>
              <a:buChar char="•"/>
            </a:pPr>
            <a:r>
              <a:rPr lang="ja-JP" altLang="en-US" sz="1050" dirty="0"/>
              <a:t>コンピュータで絵や音楽を作りたい</a:t>
            </a:r>
          </a:p>
          <a:p>
            <a:pPr marL="87313" indent="-87313">
              <a:buFont typeface="Arial" panose="020B0604020202020204" pitchFamily="34" charset="0"/>
              <a:buChar char="•"/>
            </a:pPr>
            <a:r>
              <a:rPr lang="ja-JP" altLang="en-US" sz="1050" dirty="0"/>
              <a:t>キーボードの操作がうまくなりたい</a:t>
            </a:r>
          </a:p>
          <a:p>
            <a:r>
              <a:rPr lang="ja-JP" altLang="en-US" sz="1050" dirty="0"/>
              <a:t>といったことを聞いて、その内容に合わせて大人が手助けしつつ、一人ひとりのやりたいことを実現できるように一緒に学んでいきます。</a:t>
            </a:r>
          </a:p>
          <a:p>
            <a:endParaRPr lang="en-US" altLang="ja-JP" sz="1050" dirty="0" smtClean="0"/>
          </a:p>
          <a:p>
            <a:r>
              <a:rPr lang="ja-JP" altLang="en-US" sz="1050" dirty="0" smtClean="0"/>
              <a:t>　プログラミング</a:t>
            </a:r>
            <a:r>
              <a:rPr lang="ja-JP" altLang="en-US" sz="1050" dirty="0"/>
              <a:t>を体験してみて、もっとプログラミングを学びたいなと</a:t>
            </a:r>
            <a:r>
              <a:rPr lang="ja-JP" altLang="en-US" sz="1050" dirty="0" smtClean="0"/>
              <a:t>思ったら、</a:t>
            </a:r>
            <a:r>
              <a:rPr lang="ja-JP" altLang="en-US" sz="1050" dirty="0"/>
              <a:t>見学だけでもいいので、</a:t>
            </a:r>
            <a:r>
              <a:rPr lang="ja-JP" altLang="en-US" sz="1050" dirty="0" smtClean="0"/>
              <a:t>ぜひ「コーダー道場</a:t>
            </a:r>
            <a:r>
              <a:rPr lang="ja-JP" altLang="en-US" sz="1050" dirty="0"/>
              <a:t>　</a:t>
            </a:r>
            <a:r>
              <a:rPr lang="ja-JP" altLang="en-US" sz="1050" dirty="0" smtClean="0"/>
              <a:t>松江」に</a:t>
            </a:r>
            <a:r>
              <a:rPr lang="ja-JP" altLang="en-US" sz="1050" dirty="0"/>
              <a:t>参加してみてください</a:t>
            </a:r>
            <a:r>
              <a:rPr lang="ja-JP" altLang="en-US" sz="1050" dirty="0" smtClean="0"/>
              <a:t>♪</a:t>
            </a:r>
            <a:endParaRPr lang="ja-JP" altLang="en-US" sz="1050" dirty="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1918</TotalTime>
  <Words>26</Words>
  <Application>Microsoft Office PowerPoint</Application>
  <PresentationFormat>A4 210 x 297 mm</PresentationFormat>
  <Paragraphs>33</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88</cp:revision>
  <cp:lastPrinted>2014-11-29T06:00:04Z</cp:lastPrinted>
  <dcterms:created xsi:type="dcterms:W3CDTF">2014-05-01T16:31:03Z</dcterms:created>
  <dcterms:modified xsi:type="dcterms:W3CDTF">2014-11-29T06:03:13Z</dcterms:modified>
</cp:coreProperties>
</file>