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10" d="100"/>
          <a:sy n="110" d="100"/>
        </p:scale>
        <p:origin x="756" y="-3090"/>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2015/12/19</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50"/>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50"/>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2015/12/19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2015/12/19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51" y="674945"/>
            <a:ext cx="6642197" cy="2004733"/>
          </a:xfrm>
          <a:prstGeom prst="rect">
            <a:avLst/>
          </a:prstGeom>
        </p:spPr>
      </p:pic>
      <p:sp>
        <p:nvSpPr>
          <p:cNvPr id="9" name="テキスト ボックス 8"/>
          <p:cNvSpPr txBox="1"/>
          <p:nvPr/>
        </p:nvSpPr>
        <p:spPr>
          <a:xfrm>
            <a:off x="1217755" y="123662"/>
            <a:ext cx="5640245" cy="523220"/>
          </a:xfrm>
          <a:prstGeom prst="rect">
            <a:avLst/>
          </a:prstGeom>
          <a:noFill/>
        </p:spPr>
        <p:txBody>
          <a:bodyPr wrap="square" rtlCol="0">
            <a:spAutoFit/>
          </a:bodyPr>
          <a:lstStyle/>
          <a:p>
            <a:r>
              <a:rPr lang="ja-JP" altLang="en-US" sz="1400" dirty="0" smtClean="0"/>
              <a:t>プログラミングを体験した子どもたちが</a:t>
            </a:r>
            <a:endParaRPr lang="en-US" altLang="ja-JP" sz="1400" dirty="0" smtClean="0"/>
          </a:p>
          <a:p>
            <a:r>
              <a:rPr lang="ja-JP" altLang="en-US" sz="1400" dirty="0" smtClean="0"/>
              <a:t>　　　ステップアップするため</a:t>
            </a:r>
            <a:r>
              <a:rPr lang="ja-JP" altLang="en-US" sz="1400" dirty="0" smtClean="0"/>
              <a:t>のプログラミング</a:t>
            </a:r>
            <a:r>
              <a:rPr lang="ja-JP" altLang="en-US" sz="1400" dirty="0" smtClean="0"/>
              <a:t>教室！</a:t>
            </a:r>
            <a:endParaRPr kumimoji="1" lang="ja-JP" altLang="en-US" dirty="0"/>
          </a:p>
        </p:txBody>
      </p:sp>
      <p:sp>
        <p:nvSpPr>
          <p:cNvPr id="15" name="テキスト ボックス 14"/>
          <p:cNvSpPr txBox="1"/>
          <p:nvPr/>
        </p:nvSpPr>
        <p:spPr>
          <a:xfrm>
            <a:off x="266700" y="6319036"/>
            <a:ext cx="6337300" cy="3062377"/>
          </a:xfrm>
          <a:prstGeom prst="rect">
            <a:avLst/>
          </a:prstGeom>
          <a:noFill/>
          <a:ln w="25400" cmpd="sng">
            <a:solidFill>
              <a:schemeClr val="tx1"/>
            </a:solidFill>
            <a:prstDash val="solid"/>
          </a:ln>
        </p:spPr>
        <p:txBody>
          <a:bodyPr wrap="square" spcCol="0" rtlCol="0">
            <a:spAutoFit/>
          </a:bodyPr>
          <a:lstStyle/>
          <a:p>
            <a:pPr>
              <a:lnSpc>
                <a:spcPct val="150000"/>
              </a:lnSpc>
            </a:pPr>
            <a:r>
              <a:rPr lang="ja-JP" altLang="en-US" sz="1200" dirty="0" smtClean="0"/>
              <a:t>日時：</a:t>
            </a:r>
            <a:r>
              <a:rPr lang="en-US" altLang="ja-JP" sz="1200" dirty="0" smtClean="0"/>
              <a:t>	</a:t>
            </a:r>
            <a:r>
              <a:rPr lang="ja-JP" altLang="en-US" sz="1200" dirty="0" smtClean="0"/>
              <a:t>２０１</a:t>
            </a:r>
            <a:r>
              <a:rPr lang="ja-JP" altLang="en-US" sz="1200" dirty="0" smtClean="0"/>
              <a:t>６</a:t>
            </a:r>
            <a:r>
              <a:rPr lang="ja-JP" altLang="en-US" sz="1200" dirty="0" smtClean="0"/>
              <a:t>年１月９日</a:t>
            </a:r>
            <a:r>
              <a:rPr lang="ja-JP" altLang="en-US" sz="1200" dirty="0" smtClean="0"/>
              <a:t>（土）</a:t>
            </a:r>
            <a:r>
              <a:rPr lang="ja-JP" altLang="en-US" sz="1200" dirty="0" smtClean="0"/>
              <a:t>、２月１３日</a:t>
            </a:r>
            <a:r>
              <a:rPr lang="ja-JP" altLang="en-US" sz="1200" dirty="0" smtClean="0"/>
              <a:t>（土）</a:t>
            </a:r>
            <a:r>
              <a:rPr lang="ja-JP" altLang="en-US" sz="1200" dirty="0" smtClean="0"/>
              <a:t>、３月１２日</a:t>
            </a:r>
            <a:r>
              <a:rPr lang="ja-JP" altLang="en-US" sz="1200" dirty="0" smtClean="0"/>
              <a:t>（土）</a:t>
            </a:r>
            <a:endParaRPr lang="en-US" altLang="ja-JP" sz="1200" dirty="0" smtClean="0"/>
          </a:p>
          <a:p>
            <a:pPr>
              <a:lnSpc>
                <a:spcPct val="150000"/>
              </a:lnSpc>
            </a:pPr>
            <a:r>
              <a:rPr lang="en-US" altLang="ja-JP" sz="1200" dirty="0" smtClean="0"/>
              <a:t>	</a:t>
            </a:r>
            <a:r>
              <a:rPr lang="ja-JP" altLang="en-US" sz="1200" dirty="0" smtClean="0"/>
              <a:t>午前の部：１０：００～１２：００、午後の部：１４：００～</a:t>
            </a:r>
            <a:r>
              <a:rPr lang="ja-JP" altLang="en-US" sz="1200" dirty="0" smtClean="0"/>
              <a:t>１６：００</a:t>
            </a:r>
            <a:endParaRPr lang="en-US" altLang="ja-JP" sz="1200" dirty="0" smtClean="0"/>
          </a:p>
          <a:p>
            <a:pPr>
              <a:lnSpc>
                <a:spcPct val="150000"/>
              </a:lnSpc>
            </a:pPr>
            <a:r>
              <a:rPr lang="ja-JP" altLang="en-US" sz="1200" dirty="0" smtClean="0"/>
              <a:t>場所：</a:t>
            </a:r>
            <a:r>
              <a:rPr lang="en-US" altLang="ja-JP" sz="1200" dirty="0" smtClean="0"/>
              <a:t>	</a:t>
            </a:r>
            <a:r>
              <a:rPr lang="ja-JP" altLang="en-US" sz="1200" dirty="0" smtClean="0"/>
              <a:t>松江オープンソースラボ（ＪＲ松江駅前テルサ別館２階）</a:t>
            </a:r>
          </a:p>
          <a:p>
            <a:pPr>
              <a:lnSpc>
                <a:spcPct val="150000"/>
              </a:lnSpc>
            </a:pPr>
            <a:r>
              <a:rPr lang="ja-JP" altLang="en-US" sz="1200" dirty="0" smtClean="0"/>
              <a:t>主催：</a:t>
            </a:r>
            <a:r>
              <a:rPr lang="en-US" altLang="ja-JP" sz="1200" dirty="0" smtClean="0"/>
              <a:t>	</a:t>
            </a:r>
            <a:r>
              <a:rPr lang="ja-JP" altLang="en-US" sz="1200" dirty="0" smtClean="0"/>
              <a:t>ＮＰＯ法人Ｒｕｂｙ</a:t>
            </a:r>
            <a:r>
              <a:rPr lang="ja-JP" altLang="en-US" sz="1200" dirty="0"/>
              <a:t>プログラミング</a:t>
            </a:r>
            <a:r>
              <a:rPr lang="ja-JP" altLang="en-US" sz="1200" dirty="0" smtClean="0"/>
              <a:t>少年団</a:t>
            </a:r>
            <a:endParaRPr lang="en-US" altLang="ja-JP" sz="1200" dirty="0" smtClean="0"/>
          </a:p>
          <a:p>
            <a:pPr>
              <a:lnSpc>
                <a:spcPct val="150000"/>
              </a:lnSpc>
            </a:pPr>
            <a:r>
              <a:rPr lang="ja-JP" altLang="en-US" sz="1200" dirty="0" smtClean="0"/>
              <a:t>料金：</a:t>
            </a:r>
            <a:r>
              <a:rPr lang="en-US" altLang="ja-JP" sz="1200" dirty="0" smtClean="0"/>
              <a:t>	</a:t>
            </a:r>
            <a:r>
              <a:rPr lang="ja-JP" altLang="en-US" sz="1200" dirty="0" smtClean="0"/>
              <a:t>年</a:t>
            </a:r>
            <a:r>
              <a:rPr lang="ja-JP" altLang="en-US" sz="1200" dirty="0" smtClean="0"/>
              <a:t>会費</a:t>
            </a:r>
            <a:r>
              <a:rPr lang="ja-JP" altLang="en-US" sz="1200" dirty="0" smtClean="0"/>
              <a:t>３，０００円（教材代、保険などの実費相当）</a:t>
            </a:r>
            <a:endParaRPr lang="en-US" altLang="ja-JP" sz="1200" dirty="0" smtClean="0"/>
          </a:p>
          <a:p>
            <a:pPr>
              <a:lnSpc>
                <a:spcPct val="150000"/>
              </a:lnSpc>
            </a:pPr>
            <a:r>
              <a:rPr lang="ja-JP" altLang="en-US" sz="1200" dirty="0" smtClean="0"/>
              <a:t>定員</a:t>
            </a:r>
            <a:r>
              <a:rPr lang="en-US" altLang="ja-JP" sz="1200" dirty="0"/>
              <a:t>: </a:t>
            </a:r>
            <a:r>
              <a:rPr lang="en-US" altLang="ja-JP" sz="1200" dirty="0" smtClean="0"/>
              <a:t>	</a:t>
            </a:r>
            <a:r>
              <a:rPr lang="ja-JP" altLang="en-US" sz="1200" dirty="0" smtClean="0"/>
              <a:t>午前</a:t>
            </a:r>
            <a:r>
              <a:rPr lang="ja-JP" altLang="en-US" sz="1200" dirty="0" smtClean="0"/>
              <a:t>・午後ともに</a:t>
            </a:r>
            <a:r>
              <a:rPr lang="ja-JP" altLang="en-US" sz="1200" dirty="0" smtClean="0"/>
              <a:t>先着</a:t>
            </a:r>
            <a:r>
              <a:rPr lang="ja-JP" altLang="en-US" sz="1200" dirty="0"/>
              <a:t>１</a:t>
            </a:r>
            <a:r>
              <a:rPr lang="ja-JP" altLang="en-US" sz="1200" dirty="0" smtClean="0"/>
              <a:t>０名</a:t>
            </a:r>
            <a:endParaRPr lang="ja-JP" altLang="en-US" sz="1200" dirty="0"/>
          </a:p>
          <a:p>
            <a:pPr>
              <a:lnSpc>
                <a:spcPct val="150000"/>
              </a:lnSpc>
            </a:pPr>
            <a:r>
              <a:rPr lang="ja-JP" altLang="en-US" sz="1200" dirty="0"/>
              <a:t>参加</a:t>
            </a:r>
            <a:r>
              <a:rPr lang="ja-JP" altLang="en-US" sz="1200" dirty="0" smtClean="0"/>
              <a:t>条件：</a:t>
            </a:r>
            <a:r>
              <a:rPr lang="en-US" altLang="ja-JP" sz="1200" dirty="0" smtClean="0"/>
              <a:t>	</a:t>
            </a:r>
            <a:r>
              <a:rPr lang="ja-JP" altLang="en-US" sz="1200" dirty="0" smtClean="0"/>
              <a:t>高校生以下（特に小学校３年生～中学校２年生）</a:t>
            </a:r>
            <a:endParaRPr lang="en-US" altLang="ja-JP" sz="1200" dirty="0"/>
          </a:p>
          <a:p>
            <a:pPr>
              <a:lnSpc>
                <a:spcPct val="150000"/>
              </a:lnSpc>
            </a:pPr>
            <a:r>
              <a:rPr kumimoji="1" lang="en-US" altLang="ja-JP" sz="1200" dirty="0" smtClean="0"/>
              <a:t>	</a:t>
            </a:r>
            <a:r>
              <a:rPr kumimoji="1" lang="ja-JP" altLang="en-US" sz="1200" dirty="0" smtClean="0"/>
              <a:t>一日Ｒｕｂｙプログラミング体験　ｉｎ　松江</a:t>
            </a:r>
            <a:r>
              <a:rPr lang="ja-JP" altLang="en-US" sz="1200" dirty="0" smtClean="0"/>
              <a:t>、</a:t>
            </a:r>
            <a:r>
              <a:rPr kumimoji="1" lang="ja-JP" altLang="en-US" sz="1200" dirty="0" smtClean="0"/>
              <a:t>中学生Ｒｕｂｙ教室、Ｒｕｂｙ．Ｊｒ、</a:t>
            </a:r>
            <a:endParaRPr kumimoji="1" lang="en-US" altLang="ja-JP" sz="1200" dirty="0" smtClean="0"/>
          </a:p>
          <a:p>
            <a:pPr>
              <a:lnSpc>
                <a:spcPct val="150000"/>
              </a:lnSpc>
            </a:pPr>
            <a:r>
              <a:rPr lang="en-US" altLang="ja-JP" sz="1200" dirty="0"/>
              <a:t>	</a:t>
            </a:r>
            <a:r>
              <a:rPr kumimoji="1" lang="ja-JP" altLang="en-US" sz="1200" dirty="0" smtClean="0"/>
              <a:t>中学校の授業などでＲｕｂｙ（スモウルビー）を使ったことがあること</a:t>
            </a:r>
            <a:endParaRPr lang="en-US" altLang="ja-JP" sz="1200" dirty="0" smtClean="0"/>
          </a:p>
          <a:p>
            <a:pPr>
              <a:lnSpc>
                <a:spcPct val="150000"/>
              </a:lnSpc>
            </a:pPr>
            <a:endParaRPr lang="en-US" altLang="ja-JP" sz="600" dirty="0" smtClean="0"/>
          </a:p>
          <a:p>
            <a:pPr algn="ctr"/>
            <a:r>
              <a:rPr lang="ja-JP" altLang="en-US" sz="1100" b="1" u="sng" dirty="0"/>
              <a:t>お申し込みはインターネット（</a:t>
            </a:r>
            <a:r>
              <a:rPr lang="en-US" altLang="ja-JP" sz="1100" b="1" u="sng" dirty="0"/>
              <a:t>http://smalruby.jp</a:t>
            </a:r>
            <a:r>
              <a:rPr lang="ja-JP" altLang="en-US" sz="1100" b="1" u="sng" dirty="0" smtClean="0"/>
              <a:t>）で</a:t>
            </a:r>
            <a:r>
              <a:rPr lang="ja-JP" altLang="en-US" sz="1100" b="1" u="sng" dirty="0"/>
              <a:t>お願いします。</a:t>
            </a:r>
            <a:r>
              <a:rPr lang="en-US" altLang="ja-JP" sz="1100" b="1" u="sng" dirty="0"/>
              <a:t> </a:t>
            </a:r>
          </a:p>
          <a:p>
            <a:pPr algn="ctr"/>
            <a:r>
              <a:rPr lang="ja-JP" altLang="en-US" sz="1100" b="1" u="sng" dirty="0"/>
              <a:t>お問い合わせはメール（</a:t>
            </a:r>
            <a:r>
              <a:rPr lang="en-US" altLang="ja-JP" sz="1100" b="1" u="sng" dirty="0" err="1"/>
              <a:t>takaokouji@ezweb.ne.jp</a:t>
            </a:r>
            <a:r>
              <a:rPr lang="ja-JP" altLang="en-US" sz="1100" b="1" u="sng" dirty="0"/>
              <a:t>）、または電話</a:t>
            </a:r>
            <a:r>
              <a:rPr lang="ja-JP" altLang="en-US" sz="1100" b="1" u="sng" dirty="0" smtClean="0"/>
              <a:t>（</a:t>
            </a:r>
            <a:r>
              <a:rPr lang="en-US" altLang="ja-JP" sz="1100" b="1" u="sng" dirty="0"/>
              <a:t> 090-7593-4325 </a:t>
            </a:r>
            <a:r>
              <a:rPr lang="ja-JP" altLang="en-US" sz="1100" b="1" u="sng" dirty="0"/>
              <a:t>高尾）でお願いします</a:t>
            </a:r>
            <a:r>
              <a:rPr lang="ja-JP" altLang="en-US" sz="1100" b="1" u="sng" dirty="0" smtClean="0"/>
              <a:t>。</a:t>
            </a:r>
            <a:endParaRPr lang="en-US" altLang="ja-JP" sz="1100" b="1" u="sng" dirty="0"/>
          </a:p>
        </p:txBody>
      </p:sp>
      <p:grpSp>
        <p:nvGrpSpPr>
          <p:cNvPr id="17" name="グループ化 16"/>
          <p:cNvGrpSpPr/>
          <p:nvPr/>
        </p:nvGrpSpPr>
        <p:grpSpPr>
          <a:xfrm>
            <a:off x="4450921" y="2790868"/>
            <a:ext cx="2131326" cy="1862140"/>
            <a:chOff x="3082820" y="2303700"/>
            <a:chExt cx="2667652" cy="2126155"/>
          </a:xfrm>
        </p:grpSpPr>
        <p:pic>
          <p:nvPicPr>
            <p:cNvPr id="3" name="図 2"/>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082820" y="2303700"/>
              <a:ext cx="2403824" cy="2126155"/>
            </a:xfrm>
            <a:prstGeom prst="rect">
              <a:avLst/>
            </a:prstGeom>
          </p:spPr>
        </p:pic>
        <p:sp>
          <p:nvSpPr>
            <p:cNvPr id="2" name="円形吹き出し 1"/>
            <p:cNvSpPr/>
            <p:nvPr/>
          </p:nvSpPr>
          <p:spPr>
            <a:xfrm>
              <a:off x="4284732" y="2342928"/>
              <a:ext cx="1465740" cy="504045"/>
            </a:xfrm>
            <a:prstGeom prst="wedgeEllipseCallout">
              <a:avLst>
                <a:gd name="adj1" fmla="val -47421"/>
                <a:gd name="adj2" fmla="val 60452"/>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900" dirty="0" smtClean="0"/>
                <a:t>ブロックを組み合わせるだけ！</a:t>
              </a:r>
              <a:endParaRPr kumimoji="1" lang="ja-JP" altLang="en-US" sz="900" dirty="0"/>
            </a:p>
          </p:txBody>
        </p:sp>
      </p:grpSp>
      <p:pic>
        <p:nvPicPr>
          <p:cNvPr id="4" name="図 3"/>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114251" y="140443"/>
            <a:ext cx="1059168" cy="493749"/>
          </a:xfrm>
          <a:prstGeom prst="rect">
            <a:avLst/>
          </a:prstGeom>
        </p:spPr>
      </p:pic>
      <p:grpSp>
        <p:nvGrpSpPr>
          <p:cNvPr id="18" name="グループ化 17"/>
          <p:cNvGrpSpPr/>
          <p:nvPr/>
        </p:nvGrpSpPr>
        <p:grpSpPr>
          <a:xfrm>
            <a:off x="4949430" y="4916403"/>
            <a:ext cx="992075" cy="1075992"/>
            <a:chOff x="4586338" y="4648170"/>
            <a:chExt cx="1179669" cy="1279454"/>
          </a:xfrm>
        </p:grpSpPr>
        <p:pic>
          <p:nvPicPr>
            <p:cNvPr id="6" name="図 5"/>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586338" y="4648170"/>
              <a:ext cx="1179669" cy="1179669"/>
            </a:xfrm>
            <a:prstGeom prst="rect">
              <a:avLst/>
            </a:prstGeom>
          </p:spPr>
        </p:pic>
        <p:sp>
          <p:nvSpPr>
            <p:cNvPr id="7" name="ストライプ矢印 6"/>
            <p:cNvSpPr/>
            <p:nvPr/>
          </p:nvSpPr>
          <p:spPr>
            <a:xfrm>
              <a:off x="4727316" y="5510074"/>
              <a:ext cx="927241" cy="417550"/>
            </a:xfrm>
            <a:prstGeom prst="stripedRightArrow">
              <a:avLst>
                <a:gd name="adj1" fmla="val 46875"/>
                <a:gd name="adj2" fmla="val 72656"/>
              </a:avLst>
            </a:prstGeom>
            <a:solidFill>
              <a:schemeClr val="tx1">
                <a:lumMod val="95000"/>
                <a:lumOff val="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5207799" y="4627888"/>
            <a:ext cx="418327" cy="408579"/>
            <a:chOff x="6156769" y="3546526"/>
            <a:chExt cx="546643" cy="856812"/>
          </a:xfrm>
        </p:grpSpPr>
        <p:sp>
          <p:nvSpPr>
            <p:cNvPr id="19" name="V 字形矢印 18"/>
            <p:cNvSpPr/>
            <p:nvPr/>
          </p:nvSpPr>
          <p:spPr>
            <a:xfrm rot="5400000">
              <a:off x="6215887" y="3915814"/>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V 字形矢印 37"/>
            <p:cNvSpPr/>
            <p:nvPr/>
          </p:nvSpPr>
          <p:spPr>
            <a:xfrm rot="5400000">
              <a:off x="6215889" y="3487408"/>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3" name="テキスト ボックス 22"/>
          <p:cNvSpPr txBox="1"/>
          <p:nvPr/>
        </p:nvSpPr>
        <p:spPr>
          <a:xfrm>
            <a:off x="266701" y="2711763"/>
            <a:ext cx="4184218" cy="3485570"/>
          </a:xfrm>
          <a:prstGeom prst="rect">
            <a:avLst/>
          </a:prstGeom>
          <a:noFill/>
          <a:ln w="25400" cmpd="sng">
            <a:noFill/>
            <a:prstDash val="solid"/>
          </a:ln>
        </p:spPr>
        <p:txBody>
          <a:bodyPr wrap="square" spcCol="0" rtlCol="0">
            <a:spAutoFit/>
          </a:bodyPr>
          <a:lstStyle/>
          <a:p>
            <a:r>
              <a:rPr lang="ja-JP" altLang="en-US" sz="1050" dirty="0" smtClean="0"/>
              <a:t>　「プログラミング道場：</a:t>
            </a:r>
            <a:r>
              <a:rPr lang="en-US" altLang="ja-JP" sz="1050" dirty="0" err="1" smtClean="0"/>
              <a:t>ProgShouDojo</a:t>
            </a:r>
            <a:r>
              <a:rPr lang="ja-JP" altLang="en-US" sz="1050" dirty="0" smtClean="0"/>
              <a:t>」は</a:t>
            </a:r>
            <a:r>
              <a:rPr lang="ja-JP" altLang="en-US" sz="1050" dirty="0"/>
              <a:t>、</a:t>
            </a:r>
            <a:r>
              <a:rPr lang="ja-JP" altLang="en-US" sz="1050" dirty="0" smtClean="0"/>
              <a:t>子どもの</a:t>
            </a:r>
            <a:r>
              <a:rPr lang="ja-JP" altLang="en-US" sz="1050" dirty="0"/>
              <a:t>ため</a:t>
            </a:r>
            <a:r>
              <a:rPr lang="ja-JP" altLang="en-US" sz="1050" dirty="0" smtClean="0"/>
              <a:t>のプログラミング</a:t>
            </a:r>
            <a:r>
              <a:rPr lang="ja-JP" altLang="en-US" sz="1050" dirty="0"/>
              <a:t>教室です。毎月</a:t>
            </a:r>
            <a:r>
              <a:rPr lang="ja-JP" altLang="en-US" sz="1050" dirty="0" smtClean="0"/>
              <a:t>一回（原則第２土曜日）、</a:t>
            </a:r>
            <a:r>
              <a:rPr lang="en-US" altLang="ja-JP" sz="1050" dirty="0"/>
              <a:t>JR</a:t>
            </a:r>
            <a:r>
              <a:rPr lang="ja-JP" altLang="en-US" sz="1050" dirty="0"/>
              <a:t>松江駅前</a:t>
            </a:r>
            <a:r>
              <a:rPr lang="ja-JP" altLang="en-US" sz="1050" dirty="0" smtClean="0"/>
              <a:t>の松江オープンソースラボで</a:t>
            </a:r>
            <a:r>
              <a:rPr lang="ja-JP" altLang="en-US" sz="1050" dirty="0"/>
              <a:t>行っています</a:t>
            </a:r>
            <a:r>
              <a:rPr lang="ja-JP" altLang="en-US" sz="1050" dirty="0" smtClean="0"/>
              <a:t>。</a:t>
            </a:r>
            <a:endParaRPr lang="en-US" altLang="ja-JP" sz="1050" dirty="0" smtClean="0"/>
          </a:p>
          <a:p>
            <a:endParaRPr lang="ja-JP" altLang="en-US" sz="1050" dirty="0"/>
          </a:p>
          <a:p>
            <a:pPr marL="87313" indent="-87313">
              <a:buFont typeface="Arial" panose="020B0604020202020204" pitchFamily="34" charset="0"/>
              <a:buChar char="•"/>
            </a:pPr>
            <a:r>
              <a:rPr lang="ja-JP" altLang="en-US" sz="1050" dirty="0"/>
              <a:t>一日</a:t>
            </a:r>
            <a:r>
              <a:rPr lang="en-US" altLang="ja-JP" sz="1050" dirty="0"/>
              <a:t>Ruby</a:t>
            </a:r>
            <a:r>
              <a:rPr lang="ja-JP" altLang="en-US" sz="1050" dirty="0"/>
              <a:t>プログラミング体験</a:t>
            </a:r>
          </a:p>
          <a:p>
            <a:pPr marL="87313" indent="-87313">
              <a:buFont typeface="Arial" panose="020B0604020202020204" pitchFamily="34" charset="0"/>
              <a:buChar char="•"/>
            </a:pPr>
            <a:r>
              <a:rPr lang="ja-JP" altLang="en-US" sz="1050" dirty="0"/>
              <a:t>松江市主催の中学生</a:t>
            </a:r>
            <a:r>
              <a:rPr lang="en-US" altLang="ja-JP" sz="1050" dirty="0"/>
              <a:t>Ruby</a:t>
            </a:r>
            <a:r>
              <a:rPr lang="ja-JP" altLang="en-US" sz="1050" dirty="0"/>
              <a:t>教室・</a:t>
            </a:r>
            <a:r>
              <a:rPr lang="en-US" altLang="ja-JP" sz="1050" dirty="0" err="1"/>
              <a:t>Ruby.Jr</a:t>
            </a:r>
            <a:endParaRPr lang="en-US" altLang="ja-JP" sz="1050" dirty="0"/>
          </a:p>
          <a:p>
            <a:pPr marL="87313" indent="-87313">
              <a:buFont typeface="Arial" panose="020B0604020202020204" pitchFamily="34" charset="0"/>
              <a:buChar char="•"/>
            </a:pPr>
            <a:r>
              <a:rPr lang="ja-JP" altLang="en-US" sz="1050" dirty="0"/>
              <a:t>中学校の技術家庭科の授業</a:t>
            </a:r>
          </a:p>
          <a:p>
            <a:r>
              <a:rPr lang="ja-JP" altLang="en-US" sz="1050" dirty="0"/>
              <a:t>で</a:t>
            </a:r>
            <a:r>
              <a:rPr lang="en-US" altLang="ja-JP" sz="1050" dirty="0" smtClean="0"/>
              <a:t>Ruby</a:t>
            </a:r>
            <a:r>
              <a:rPr lang="ja-JP" altLang="en-US" sz="1050" dirty="0" smtClean="0"/>
              <a:t>やスモウルビーを</a:t>
            </a:r>
            <a:r>
              <a:rPr lang="ja-JP" altLang="en-US" sz="1050" dirty="0"/>
              <a:t>学んだみなさんが、もっとプログラミングを学ぶ</a:t>
            </a:r>
            <a:r>
              <a:rPr lang="ja-JP" altLang="en-US" sz="1050" dirty="0" smtClean="0"/>
              <a:t>ための教室</a:t>
            </a:r>
            <a:r>
              <a:rPr lang="ja-JP" altLang="en-US" sz="1050" dirty="0"/>
              <a:t>です</a:t>
            </a:r>
            <a:r>
              <a:rPr lang="ja-JP" altLang="en-US" sz="1050" dirty="0" smtClean="0"/>
              <a:t>。</a:t>
            </a:r>
            <a:endParaRPr lang="en-US" altLang="ja-JP" sz="1050" dirty="0"/>
          </a:p>
          <a:p>
            <a:endParaRPr lang="ja-JP" altLang="en-US" sz="1050" dirty="0"/>
          </a:p>
          <a:p>
            <a:r>
              <a:rPr lang="ja-JP" altLang="en-US" sz="1050" dirty="0" smtClean="0"/>
              <a:t>　「プログラミング道場」で</a:t>
            </a:r>
            <a:r>
              <a:rPr lang="ja-JP" altLang="en-US" sz="1050" dirty="0"/>
              <a:t>は、参加するみなさんのやりたいこと、例えば、</a:t>
            </a:r>
          </a:p>
          <a:p>
            <a:pPr marL="87313" indent="-87313">
              <a:buFont typeface="Arial" panose="020B0604020202020204" pitchFamily="34" charset="0"/>
              <a:buChar char="•"/>
            </a:pPr>
            <a:r>
              <a:rPr lang="ja-JP" altLang="en-US" sz="1050" dirty="0"/>
              <a:t>スモウルビーを自分のコンピュータに入れたい</a:t>
            </a:r>
          </a:p>
          <a:p>
            <a:pPr marL="87313" indent="-87313">
              <a:buFont typeface="Arial" panose="020B0604020202020204" pitchFamily="34" charset="0"/>
              <a:buChar char="•"/>
            </a:pPr>
            <a:r>
              <a:rPr lang="ja-JP" altLang="en-US" sz="1050" dirty="0"/>
              <a:t>ゲームを作りたい</a:t>
            </a:r>
          </a:p>
          <a:p>
            <a:pPr marL="87313" indent="-87313">
              <a:buFont typeface="Arial" panose="020B0604020202020204" pitchFamily="34" charset="0"/>
              <a:buChar char="•"/>
            </a:pPr>
            <a:r>
              <a:rPr lang="ja-JP" altLang="en-US" sz="1050" dirty="0"/>
              <a:t>コンピュータで絵や音楽を作りたい</a:t>
            </a:r>
          </a:p>
          <a:p>
            <a:pPr marL="87313" indent="-87313">
              <a:buFont typeface="Arial" panose="020B0604020202020204" pitchFamily="34" charset="0"/>
              <a:buChar char="•"/>
            </a:pPr>
            <a:r>
              <a:rPr lang="ja-JP" altLang="en-US" sz="1050" dirty="0"/>
              <a:t>キーボードの操作がうまくなりたい</a:t>
            </a:r>
          </a:p>
          <a:p>
            <a:r>
              <a:rPr lang="ja-JP" altLang="en-US" sz="1050" dirty="0"/>
              <a:t>といったことを聞いて、その内容に合わせて大人が手助けしつつ、一人ひとりのやりたいことを実現できるように一緒に学んでいきます。</a:t>
            </a:r>
          </a:p>
          <a:p>
            <a:endParaRPr lang="en-US" altLang="ja-JP" sz="1050" dirty="0" smtClean="0"/>
          </a:p>
          <a:p>
            <a:r>
              <a:rPr lang="ja-JP" altLang="en-US" sz="1050" dirty="0" smtClean="0"/>
              <a:t>　プログラミング</a:t>
            </a:r>
            <a:r>
              <a:rPr lang="ja-JP" altLang="en-US" sz="1050" dirty="0"/>
              <a:t>を体験してみて、もっとプログラミングを学びたいなと</a:t>
            </a:r>
            <a:r>
              <a:rPr lang="ja-JP" altLang="en-US" sz="1050" dirty="0" smtClean="0"/>
              <a:t>思ったら、</a:t>
            </a:r>
            <a:r>
              <a:rPr lang="ja-JP" altLang="en-US" sz="1050" dirty="0"/>
              <a:t>見学だけでもいいので、</a:t>
            </a:r>
            <a:r>
              <a:rPr lang="ja-JP" altLang="en-US" sz="1050" dirty="0" smtClean="0"/>
              <a:t>ぜひ「プログラミング</a:t>
            </a:r>
            <a:r>
              <a:rPr lang="ja-JP" altLang="en-US" sz="1050" dirty="0"/>
              <a:t>道場</a:t>
            </a:r>
            <a:r>
              <a:rPr lang="ja-JP" altLang="en-US" sz="1050" dirty="0" smtClean="0"/>
              <a:t>」に</a:t>
            </a:r>
            <a:r>
              <a:rPr lang="ja-JP" altLang="en-US" sz="1050" dirty="0"/>
              <a:t>参加してみてください</a:t>
            </a:r>
            <a:r>
              <a:rPr lang="ja-JP" altLang="en-US" sz="1050" dirty="0" smtClean="0"/>
              <a:t>♪</a:t>
            </a:r>
            <a:endParaRPr lang="ja-JP" altLang="en-US" sz="1050" dirty="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11518</TotalTime>
  <Words>15</Words>
  <Application>Microsoft Office PowerPoint</Application>
  <PresentationFormat>A4 210 x 297 mm</PresentationFormat>
  <Paragraphs>31</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94</cp:revision>
  <cp:lastPrinted>2015-06-20T22:50:41Z</cp:lastPrinted>
  <dcterms:created xsi:type="dcterms:W3CDTF">2014-05-01T16:31:03Z</dcterms:created>
  <dcterms:modified xsi:type="dcterms:W3CDTF">2015-12-19T14:59:34Z</dcterms:modified>
</cp:coreProperties>
</file>