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00" d="100"/>
          <a:sy n="100" d="100"/>
        </p:scale>
        <p:origin x="960" y="-3330"/>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2016/2/4</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2016/2/4</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58750" y="5266235"/>
            <a:ext cx="6546850" cy="825483"/>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２０１６年２月２１日</a:t>
            </a:r>
            <a:r>
              <a:rPr lang="ja-JP" altLang="en-US" sz="1050" b="1" dirty="0" smtClean="0"/>
              <a:t>（日）</a:t>
            </a:r>
            <a:r>
              <a:rPr lang="ja-JP" altLang="en-US" sz="1050" b="1" dirty="0"/>
              <a:t>　</a:t>
            </a:r>
            <a:r>
              <a:rPr lang="ja-JP" altLang="en-US" sz="1050" b="1" dirty="0" smtClean="0"/>
              <a:t>９：３０</a:t>
            </a:r>
            <a:r>
              <a:rPr lang="ja-JP" altLang="en-US" sz="1050" b="1" dirty="0" smtClean="0"/>
              <a:t>～</a:t>
            </a:r>
            <a:r>
              <a:rPr lang="ja-JP" altLang="en-US" sz="1050" b="1" dirty="0" smtClean="0"/>
              <a:t>１１：３０</a:t>
            </a:r>
            <a:r>
              <a:rPr lang="ja-JP" altLang="en-US" sz="1050" b="1" dirty="0"/>
              <a:t>　</a:t>
            </a:r>
            <a:r>
              <a:rPr lang="ja-JP" altLang="en-US" sz="1050" b="1" dirty="0" smtClean="0"/>
              <a:t>（開場　</a:t>
            </a:r>
            <a:r>
              <a:rPr lang="ja-JP" altLang="en-US" sz="1050" b="1" dirty="0" smtClean="0"/>
              <a:t>９：００</a:t>
            </a:r>
            <a:r>
              <a:rPr lang="ja-JP" altLang="en-US" sz="1050" b="1" dirty="0" smtClean="0"/>
              <a:t>～</a:t>
            </a:r>
            <a:r>
              <a:rPr lang="ja-JP" altLang="en-US" sz="1050" b="1" dirty="0"/>
              <a:t>）</a:t>
            </a:r>
            <a:endParaRPr lang="en-US" altLang="ja-JP" sz="1050" b="1" dirty="0" smtClean="0"/>
          </a:p>
          <a:p>
            <a:pPr defTabSz="657225"/>
            <a:r>
              <a:rPr lang="ja-JP" altLang="en-US" sz="1050" b="1" dirty="0" smtClean="0"/>
              <a:t>松江市揖屋公民館</a:t>
            </a:r>
            <a:r>
              <a:rPr lang="ja-JP" altLang="en-US" sz="1050" b="1" dirty="0"/>
              <a:t>　（</a:t>
            </a:r>
            <a:r>
              <a:rPr lang="ja-JP" altLang="en-US" sz="1050" b="1" dirty="0" smtClean="0"/>
              <a:t>〒</a:t>
            </a:r>
            <a:r>
              <a:rPr lang="ja-JP" altLang="en-US" sz="1050" b="1" dirty="0" smtClean="0"/>
              <a:t>６９９－０１０１</a:t>
            </a:r>
            <a:r>
              <a:rPr lang="ja-JP" altLang="en-US" sz="1050" b="1" dirty="0" smtClean="0"/>
              <a:t>　</a:t>
            </a:r>
            <a:r>
              <a:rPr lang="ja-JP" altLang="en-US" sz="1050" b="1" dirty="0" smtClean="0"/>
              <a:t>松江市東出雲町揖屋１１３９－２）</a:t>
            </a:r>
            <a:endParaRPr lang="ja-JP" altLang="en-US" sz="1200" b="1" dirty="0">
              <a:latin typeface="ＭＳ Ｐゴシック" panose="020B0600070205080204" pitchFamily="50" charset="-128"/>
              <a:ea typeface="ＭＳ Ｐゴシック" panose="020B0600070205080204" pitchFamily="50" charset="-128"/>
            </a:endParaRPr>
          </a:p>
          <a:p>
            <a:pPr defTabSz="657225"/>
            <a:r>
              <a:rPr lang="ja-JP" altLang="en-US" sz="1050" b="1" dirty="0" smtClean="0"/>
              <a:t>先着</a:t>
            </a:r>
            <a:r>
              <a:rPr lang="ja-JP" altLang="en-US" sz="1050" b="1" dirty="0"/>
              <a:t>５</a:t>
            </a:r>
            <a:r>
              <a:rPr lang="ja-JP" altLang="en-US" sz="1050" b="1" dirty="0" smtClean="0"/>
              <a:t>家族</a:t>
            </a:r>
            <a:r>
              <a:rPr lang="ja-JP" altLang="en-US" sz="1050" b="1" dirty="0" smtClean="0"/>
              <a:t>／２，０００円</a:t>
            </a:r>
            <a:endParaRPr lang="en-US" altLang="ja-JP" sz="1200" b="1" dirty="0" smtClean="0"/>
          </a:p>
          <a:p>
            <a:r>
              <a:rPr lang="ja-JP" altLang="en-US" sz="800" dirty="0" smtClean="0"/>
              <a:t>小学校３年生～</a:t>
            </a:r>
            <a:r>
              <a:rPr lang="ja-JP" altLang="en-US" sz="800" dirty="0"/>
              <a:t>６年生、中学校１年生～３年生までのお子さんを含む</a:t>
            </a:r>
            <a:r>
              <a:rPr lang="ja-JP" altLang="en-US" sz="800" dirty="0" smtClean="0"/>
              <a:t>ご家族（１家族当たり２台のコンピュータを用意しています）</a:t>
            </a:r>
            <a:r>
              <a:rPr lang="en-US" altLang="ja-JP" sz="800" dirty="0"/>
              <a:t/>
            </a:r>
            <a:br>
              <a:rPr lang="en-US" altLang="ja-JP" sz="800" dirty="0"/>
            </a:br>
            <a:r>
              <a:rPr lang="ja-JP" altLang="en-US" sz="800" dirty="0" smtClean="0"/>
              <a:t>中学生はお子さんだけでもご参加いただけて、その場合の参加費は１，０００円です。</a:t>
            </a:r>
            <a:endParaRPr lang="en-US" altLang="ja-JP" sz="800" dirty="0" smtClean="0"/>
          </a:p>
        </p:txBody>
      </p:sp>
      <p:sp>
        <p:nvSpPr>
          <p:cNvPr id="11" name="テキスト ボックス 10"/>
          <p:cNvSpPr txBox="1"/>
          <p:nvPr/>
        </p:nvSpPr>
        <p:spPr>
          <a:xfrm>
            <a:off x="158750" y="9041350"/>
            <a:ext cx="6546850" cy="369332"/>
          </a:xfrm>
          <a:prstGeom prst="rect">
            <a:avLst/>
          </a:prstGeom>
          <a:noFill/>
          <a:ln w="25400">
            <a:solidFill>
              <a:schemeClr val="tx1"/>
            </a:solidFill>
          </a:ln>
        </p:spPr>
        <p:txBody>
          <a:bodyPr wrap="square" rtlCol="0">
            <a:spAutoFit/>
          </a:bodyPr>
          <a:lstStyle/>
          <a:p>
            <a:r>
              <a:rPr kumimoji="1" lang="ja-JP" altLang="en-US" sz="900" dirty="0" smtClean="0"/>
              <a:t>お申し込みはインターネット（</a:t>
            </a:r>
            <a:r>
              <a:rPr lang="en-US" altLang="ja-JP" sz="900" dirty="0"/>
              <a:t>https://one-day-ruby-trial.doorkeeper.jp/</a:t>
            </a:r>
            <a:r>
              <a:rPr kumimoji="1" lang="ja-JP" altLang="en-US" sz="900" dirty="0" smtClean="0"/>
              <a:t>）、また</a:t>
            </a:r>
            <a:r>
              <a:rPr lang="ja-JP" altLang="en-US" sz="900" dirty="0"/>
              <a:t>は電話</a:t>
            </a:r>
            <a:r>
              <a:rPr lang="ja-JP" altLang="en-US" sz="900" dirty="0" smtClean="0"/>
              <a:t>（</a:t>
            </a:r>
            <a:r>
              <a:rPr lang="en-US" altLang="ja-JP" sz="900" dirty="0" smtClean="0"/>
              <a:t>090-7593-4325</a:t>
            </a:r>
            <a:r>
              <a:rPr lang="ja-JP" altLang="en-US" sz="900" dirty="0" smtClean="0"/>
              <a:t>：高尾）で</a:t>
            </a:r>
            <a:r>
              <a:rPr kumimoji="1" lang="ja-JP" altLang="en-US" sz="900" dirty="0" smtClean="0"/>
              <a:t>お願いします。</a:t>
            </a:r>
            <a:endParaRPr kumimoji="1" lang="en-US" altLang="ja-JP" sz="900" dirty="0" smtClean="0"/>
          </a:p>
          <a:p>
            <a:r>
              <a:rPr lang="ja-JP" altLang="en-US" sz="900" dirty="0" smtClean="0"/>
              <a:t>お問い合わせはメール（</a:t>
            </a:r>
            <a:r>
              <a:rPr lang="en-US" altLang="ja-JP" sz="900" dirty="0" smtClean="0"/>
              <a:t>contact@smalruby.jp</a:t>
            </a:r>
            <a:r>
              <a:rPr lang="ja-JP" altLang="en-US" sz="900" dirty="0" smtClean="0"/>
              <a:t>）、または</a:t>
            </a:r>
            <a:r>
              <a:rPr kumimoji="1" lang="ja-JP" altLang="en-US" sz="900" dirty="0" smtClean="0"/>
              <a:t>電話でお願いします。</a:t>
            </a:r>
            <a:endParaRPr kumimoji="1" lang="en-US" altLang="ja-JP" sz="1100" dirty="0" smtClean="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r>
              <a:rPr lang="ja-JP" altLang="en-US" sz="1400" dirty="0" smtClean="0"/>
              <a:t>主催</a:t>
            </a:r>
            <a:r>
              <a:rPr lang="ja-JP" altLang="en-US" sz="1400" dirty="0" smtClean="0"/>
              <a:t>：ＮＰＯ法人Ｒｕｂｙ</a:t>
            </a:r>
            <a:r>
              <a:rPr kumimoji="1" lang="ja-JP" altLang="en-US" sz="1400" dirty="0" smtClean="0"/>
              <a:t>プログラミング少年団、後援：松江市教育委員会</a:t>
            </a:r>
            <a:endParaRPr kumimoji="1" lang="ja-JP" altLang="en-US" sz="1400" dirty="0"/>
          </a:p>
        </p:txBody>
      </p:sp>
      <p:sp>
        <p:nvSpPr>
          <p:cNvPr id="18" name="コンテンツ プレースホルダー 2"/>
          <p:cNvSpPr txBox="1">
            <a:spLocks/>
          </p:cNvSpPr>
          <p:nvPr/>
        </p:nvSpPr>
        <p:spPr>
          <a:xfrm>
            <a:off x="152400" y="6104911"/>
            <a:ext cx="6553200" cy="286884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📌親子で</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。それを通じて、ソフトウェアの作り方や、「</a:t>
            </a:r>
            <a:r>
              <a:rPr lang="en-US" altLang="ja-JP" sz="700" dirty="0" smtClean="0"/>
              <a:t>Ruby</a:t>
            </a:r>
            <a:r>
              <a:rPr lang="ja-JP" altLang="en-US" sz="700" dirty="0" smtClean="0"/>
              <a:t>」とはどういったものなのかを知っていただきます。</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800" dirty="0" smtClean="0"/>
          </a:p>
          <a:p>
            <a:pPr marL="0" indent="0">
              <a:lnSpc>
                <a:spcPct val="150000"/>
              </a:lnSpc>
              <a:spcBef>
                <a:spcPts val="0"/>
              </a:spcBef>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a:p>
            <a:pPr marL="0" indent="0">
              <a:lnSpc>
                <a:spcPct val="150000"/>
              </a:lnSpc>
              <a:spcBef>
                <a:spcPts val="0"/>
              </a:spcBef>
              <a:buNone/>
            </a:pPr>
            <a:r>
              <a:rPr lang="ja-JP" altLang="en-US" sz="800" u="sng" dirty="0" smtClean="0">
                <a:latin typeface="+mj-ea"/>
              </a:rPr>
              <a:t>📌</a:t>
            </a:r>
            <a:r>
              <a:rPr lang="ja-JP" altLang="en-US" sz="800" b="1" u="sng" dirty="0" smtClean="0">
                <a:latin typeface="+mj-ea"/>
              </a:rPr>
              <a:t>今後の開催予定</a:t>
            </a:r>
            <a:endParaRPr lang="en-US" altLang="ja-JP" sz="800" b="1" u="sng" dirty="0" smtClean="0">
              <a:latin typeface="+mj-ea"/>
            </a:endParaRPr>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r>
              <a:rPr lang="ja-JP" altLang="en-US" sz="700" dirty="0" smtClean="0"/>
              <a:t>基本的に各回</a:t>
            </a:r>
            <a:r>
              <a:rPr lang="ja-JP" altLang="en-US" sz="700" dirty="0"/>
              <a:t>はすべて同じ内容ですのでご都合が</a:t>
            </a:r>
            <a:r>
              <a:rPr lang="ja-JP" altLang="en-US" sz="700" dirty="0" smtClean="0"/>
              <a:t>いい日程・会場にご参加</a:t>
            </a:r>
            <a:r>
              <a:rPr lang="ja-JP" altLang="en-US" sz="700" dirty="0"/>
              <a:t>ください</a:t>
            </a:r>
            <a:r>
              <a:rPr lang="ja-JP" altLang="en-US" sz="700" dirty="0" smtClean="0"/>
              <a:t>。</a:t>
            </a:r>
            <a:endParaRPr lang="en-US" altLang="ja-JP" sz="600" dirty="0" smtClean="0">
              <a:latin typeface="+mj-ea"/>
            </a:endParaRPr>
          </a:p>
          <a:p>
            <a:pPr marL="0" indent="0">
              <a:lnSpc>
                <a:spcPct val="150000"/>
              </a:lnSpc>
              <a:spcBef>
                <a:spcPts val="0"/>
              </a:spcBef>
              <a:buNone/>
            </a:pPr>
            <a:r>
              <a:rPr lang="ja-JP" altLang="en-US" sz="700" dirty="0"/>
              <a:t>過去</a:t>
            </a:r>
            <a:r>
              <a:rPr lang="ja-JP" altLang="en-US" sz="700" dirty="0" smtClean="0"/>
              <a:t>の体験イベントの様子は</a:t>
            </a:r>
            <a:r>
              <a:rPr lang="en-US" altLang="ja-JP" sz="700" dirty="0" smtClean="0"/>
              <a:t>Ruby</a:t>
            </a:r>
            <a:r>
              <a:rPr lang="ja-JP" altLang="en-US" sz="700" dirty="0" smtClean="0"/>
              <a:t>プログラミング少年団のホームページ（</a:t>
            </a:r>
            <a:r>
              <a:rPr lang="en-US" altLang="ja-JP" sz="700" dirty="0" smtClean="0"/>
              <a:t>http://smalruby.jp</a:t>
            </a:r>
            <a:r>
              <a:rPr lang="ja-JP" altLang="en-US" sz="700" dirty="0" smtClean="0"/>
              <a:t>）からご覧いただけます。</a:t>
            </a:r>
            <a:endParaRPr lang="en-US" altLang="ja-JP" sz="700" dirty="0" smtClean="0"/>
          </a:p>
          <a:p>
            <a:pPr marL="0" indent="0">
              <a:lnSpc>
                <a:spcPct val="150000"/>
              </a:lnSpc>
              <a:spcBef>
                <a:spcPts val="0"/>
              </a:spcBef>
              <a:buNone/>
            </a:pPr>
            <a:r>
              <a:rPr lang="ja-JP" altLang="en-US" sz="700" dirty="0" smtClean="0">
                <a:latin typeface="+mj-ea"/>
              </a:rPr>
              <a:t>また、体験イベント後は、さらにプログラミングを学びたい人のため</a:t>
            </a:r>
            <a:r>
              <a:rPr lang="ja-JP" altLang="en-US" sz="700" dirty="0" smtClean="0">
                <a:latin typeface="+mj-ea"/>
              </a:rPr>
              <a:t>のプログラミング</a:t>
            </a:r>
            <a:r>
              <a:rPr lang="ja-JP" altLang="en-US" sz="700" dirty="0" smtClean="0">
                <a:latin typeface="+mj-ea"/>
              </a:rPr>
              <a:t>教室「プログラミング道場」にご参加いただくこともできます。</a:t>
            </a:r>
            <a:endParaRPr lang="en-US" altLang="ja-JP" sz="700" dirty="0">
              <a:latin typeface="+mj-ea"/>
            </a:endParaRPr>
          </a:p>
        </p:txBody>
      </p:sp>
      <p:graphicFrame>
        <p:nvGraphicFramePr>
          <p:cNvPr id="23" name="表 22"/>
          <p:cNvGraphicFramePr>
            <a:graphicFrameLocks noGrp="1"/>
          </p:cNvGraphicFramePr>
          <p:nvPr>
            <p:extLst>
              <p:ext uri="{D42A27DB-BD31-4B8C-83A1-F6EECF244321}">
                <p14:modId xmlns:p14="http://schemas.microsoft.com/office/powerpoint/2010/main" val="2105404958"/>
              </p:ext>
            </p:extLst>
          </p:nvPr>
        </p:nvGraphicFramePr>
        <p:xfrm>
          <a:off x="4580391" y="6379826"/>
          <a:ext cx="2057778" cy="1005840"/>
        </p:xfrm>
        <a:graphic>
          <a:graphicData uri="http://schemas.openxmlformats.org/drawingml/2006/table">
            <a:tbl>
              <a:tblPr firstRow="1" bandRow="1">
                <a:tableStyleId>{5940675A-B579-460E-94D1-54222C63F5DA}</a:tableStyleId>
              </a:tblPr>
              <a:tblGrid>
                <a:gridCol w="787053"/>
                <a:gridCol w="1270725"/>
              </a:tblGrid>
              <a:tr h="178428">
                <a:tc>
                  <a:txBody>
                    <a:bodyPr/>
                    <a:lstStyle/>
                    <a:p>
                      <a:pPr algn="ctr"/>
                      <a:r>
                        <a:rPr kumimoji="1" lang="ja-JP" altLang="en-US" sz="800" b="1" dirty="0" smtClean="0"/>
                        <a:t>開　催　日</a:t>
                      </a:r>
                      <a:endParaRPr kumimoji="1" lang="ja-JP" altLang="en-US" sz="800" b="1" dirty="0"/>
                    </a:p>
                  </a:txBody>
                  <a:tcPr/>
                </a:tc>
                <a:tc>
                  <a:txBody>
                    <a:bodyPr/>
                    <a:lstStyle/>
                    <a:p>
                      <a:pPr algn="ctr"/>
                      <a:r>
                        <a:rPr kumimoji="1" lang="ja-JP" altLang="en-US" sz="800" b="1" dirty="0" smtClean="0"/>
                        <a:t>会　　　場</a:t>
                      </a:r>
                      <a:endParaRPr kumimoji="1" lang="en-US" altLang="ja-JP" sz="800" b="1" dirty="0" smtClean="0"/>
                    </a:p>
                  </a:txBody>
                  <a:tcPr/>
                </a:tc>
              </a:tr>
              <a:tr h="173203">
                <a:tc>
                  <a:txBody>
                    <a:bodyPr/>
                    <a:lstStyle/>
                    <a:p>
                      <a:pPr algn="ctr"/>
                      <a:r>
                        <a:rPr kumimoji="1" lang="ja-JP" altLang="en-US" sz="700" dirty="0" smtClean="0"/>
                        <a:t>２月２１日</a:t>
                      </a:r>
                      <a:r>
                        <a:rPr kumimoji="1" lang="ja-JP" altLang="en-US" sz="700" dirty="0" smtClean="0"/>
                        <a:t>（日）</a:t>
                      </a:r>
                      <a:endParaRPr kumimoji="1" lang="ja-JP" altLang="en-US" sz="7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松江市揖屋公民館</a:t>
                      </a:r>
                      <a:endParaRPr kumimoji="1" lang="en-US" altLang="ja-JP" sz="700" dirty="0" smtClean="0"/>
                    </a:p>
                  </a:txBody>
                  <a:tcPr/>
                </a:tc>
              </a:tr>
              <a:tr h="173203">
                <a:tc>
                  <a:txBody>
                    <a:bodyPr/>
                    <a:lstStyle/>
                    <a:p>
                      <a:pPr algn="ctr"/>
                      <a:r>
                        <a:rPr kumimoji="1" lang="ja-JP" altLang="en-US" sz="700" dirty="0" smtClean="0"/>
                        <a:t>３月２０日</a:t>
                      </a:r>
                      <a:r>
                        <a:rPr kumimoji="1" lang="ja-JP" altLang="en-US" sz="700" dirty="0" smtClean="0"/>
                        <a:t>（日）</a:t>
                      </a:r>
                      <a:endParaRPr kumimoji="1" lang="ja-JP" altLang="en-US" sz="7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４月１７日</a:t>
                      </a:r>
                      <a:r>
                        <a:rPr kumimoji="1" lang="ja-JP" altLang="en-US" sz="700" dirty="0" smtClean="0"/>
                        <a:t>（日）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５月１５日</a:t>
                      </a:r>
                      <a:r>
                        <a:rPr kumimoji="1" lang="ja-JP" altLang="en-US" sz="700" dirty="0" smtClean="0"/>
                        <a:t>（日）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未定</a:t>
                      </a:r>
                      <a:endParaRPr kumimoji="1" lang="en-US" altLang="ja-JP" sz="700" dirty="0" smtClean="0"/>
                    </a:p>
                  </a:txBody>
                  <a:tcPr/>
                </a:tc>
              </a:tr>
            </a:tbl>
          </a:graphicData>
        </a:graphic>
      </p:graphicFrame>
      <p:cxnSp>
        <p:nvCxnSpPr>
          <p:cNvPr id="24" name="直線コネクタ 23"/>
          <p:cNvCxnSpPr/>
          <p:nvPr/>
        </p:nvCxnSpPr>
        <p:spPr>
          <a:xfrm flipH="1">
            <a:off x="2314725"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4511742"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5213" y="-39094"/>
            <a:ext cx="5510718" cy="5399615"/>
          </a:xfrm>
          <a:prstGeom prst="rect">
            <a:avLst/>
          </a:prstGeom>
        </p:spPr>
      </p:pic>
      <p:sp>
        <p:nvSpPr>
          <p:cNvPr id="8" name="テキスト ボックス 7"/>
          <p:cNvSpPr txBox="1"/>
          <p:nvPr/>
        </p:nvSpPr>
        <p:spPr>
          <a:xfrm>
            <a:off x="62140" y="-104600"/>
            <a:ext cx="6553200" cy="3785652"/>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solidFill>
                  <a:srgbClr val="FF0000"/>
                </a:solidFill>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000" dirty="0" smtClean="0">
                <a:latin typeface="HGP創英角ｺﾞｼｯｸUB" panose="020B0900000000000000" pitchFamily="50" charset="-128"/>
                <a:ea typeface="HGP創英角ｺﾞｼｯｸUB" panose="020B0900000000000000" pitchFamily="50" charset="-128"/>
              </a:rPr>
              <a:t>プログラミング</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2850" y="9317736"/>
            <a:ext cx="995142" cy="463903"/>
          </a:xfrm>
          <a:prstGeom prst="rect">
            <a:avLst/>
          </a:prstGeom>
        </p:spPr>
      </p:pic>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4943</TotalTime>
  <Words>157</Words>
  <Application>Microsoft Office PowerPoint</Application>
  <PresentationFormat>A4 210 x 297 mm</PresentationFormat>
  <Paragraphs>54</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125</cp:revision>
  <cp:lastPrinted>2015-10-02T00:18:57Z</cp:lastPrinted>
  <dcterms:created xsi:type="dcterms:W3CDTF">2014-05-01T16:31:03Z</dcterms:created>
  <dcterms:modified xsi:type="dcterms:W3CDTF">2016-02-03T23:19:23Z</dcterms:modified>
</cp:coreProperties>
</file>