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74" autoAdjust="0"/>
    <p:restoredTop sz="94660"/>
  </p:normalViewPr>
  <p:slideViewPr>
    <p:cSldViewPr snapToGrid="0" showGuides="1">
      <p:cViewPr varScale="1">
        <p:scale>
          <a:sx n="67" d="100"/>
          <a:sy n="67" d="100"/>
        </p:scale>
        <p:origin x="3150" y="78"/>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2016/6/20</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2016/6/20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2016/6/20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2016/6/20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2016/6/20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2016/6/20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2016/6/20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2016/6/20</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249" y="1028834"/>
            <a:ext cx="3892655" cy="3817313"/>
          </a:xfrm>
          <a:prstGeom prst="rect">
            <a:avLst/>
          </a:prstGeom>
        </p:spPr>
      </p:pic>
      <p:sp>
        <p:nvSpPr>
          <p:cNvPr id="15" name="テキスト ボックス 14"/>
          <p:cNvSpPr txBox="1"/>
          <p:nvPr/>
        </p:nvSpPr>
        <p:spPr>
          <a:xfrm>
            <a:off x="160292" y="3251426"/>
            <a:ext cx="4441939" cy="1555446"/>
          </a:xfrm>
          <a:prstGeom prst="rect">
            <a:avLst/>
          </a:prstGeom>
          <a:noFill/>
          <a:ln w="12700">
            <a:solidFill>
              <a:schemeClr val="tx1"/>
            </a:solidFill>
            <a:prstDash val="sysDot"/>
          </a:ln>
        </p:spPr>
        <p:txBody>
          <a:bodyPr wrap="square" tIns="46800" bIns="46800" spcCol="0" rtlCol="0">
            <a:normAutofit/>
          </a:bodyPr>
          <a:lstStyle/>
          <a:p>
            <a:pPr defTabSz="657225"/>
            <a:r>
              <a:rPr lang="ja-JP" altLang="en-US" sz="1050" b="1" dirty="0" smtClean="0"/>
              <a:t>・平成２８年</a:t>
            </a:r>
            <a:r>
              <a:rPr lang="ja-JP" altLang="en-US" sz="1600" b="1" dirty="0" smtClean="0"/>
              <a:t>７</a:t>
            </a:r>
            <a:r>
              <a:rPr lang="ja-JP" altLang="en-US" sz="1050" b="1" dirty="0" smtClean="0"/>
              <a:t>月</a:t>
            </a:r>
            <a:r>
              <a:rPr lang="ja-JP" altLang="en-US" sz="1600" b="1" dirty="0" smtClean="0"/>
              <a:t>１６</a:t>
            </a:r>
            <a:r>
              <a:rPr lang="ja-JP" altLang="en-US" sz="1050" b="1" dirty="0" smtClean="0"/>
              <a:t>日（土）</a:t>
            </a:r>
            <a:r>
              <a:rPr lang="ja-JP" altLang="en-US" sz="1050" b="1" dirty="0"/>
              <a:t>　</a:t>
            </a:r>
            <a:r>
              <a:rPr lang="ja-JP" altLang="en-US" sz="1050" b="1" dirty="0" smtClean="0"/>
              <a:t>９：３０～１１：３０</a:t>
            </a:r>
            <a:endParaRPr lang="en-US" altLang="ja-JP" sz="1050" b="1" dirty="0"/>
          </a:p>
          <a:p>
            <a:pPr defTabSz="657225"/>
            <a:r>
              <a:rPr lang="ja-JP" altLang="en-US" sz="1050" b="1" dirty="0"/>
              <a:t>　</a:t>
            </a:r>
            <a:r>
              <a:rPr lang="ja-JP" altLang="en-US" sz="1050" b="1" dirty="0" smtClean="0"/>
              <a:t>☆受付　９：１５～９：３０</a:t>
            </a:r>
            <a:endParaRPr lang="en-US" altLang="ja-JP" sz="1050" b="1" dirty="0" smtClean="0"/>
          </a:p>
          <a:p>
            <a:pPr defTabSz="657225"/>
            <a:r>
              <a:rPr lang="ja-JP" altLang="en-US" sz="1050" b="1" dirty="0" smtClean="0">
                <a:latin typeface="+mn-ea"/>
              </a:rPr>
              <a:t>・津田公民館（</a:t>
            </a:r>
            <a:r>
              <a:rPr lang="zh-TW" altLang="en-US" sz="1050" b="1" dirty="0" smtClean="0">
                <a:latin typeface="+mn-ea"/>
              </a:rPr>
              <a:t>〒</a:t>
            </a:r>
            <a:r>
              <a:rPr lang="ja-JP" altLang="en-US" sz="1050" b="1" dirty="0" smtClean="0">
                <a:latin typeface="+mn-ea"/>
              </a:rPr>
              <a:t>６９０－００１１　</a:t>
            </a:r>
            <a:r>
              <a:rPr lang="zh-TW" altLang="en-US" sz="1050" b="1" dirty="0" smtClean="0">
                <a:latin typeface="ＭＳ Ｐゴシック" panose="020B0600070205080204" pitchFamily="50" charset="-128"/>
                <a:ea typeface="ＭＳ Ｐゴシック" panose="020B0600070205080204" pitchFamily="50" charset="-128"/>
              </a:rPr>
              <a:t>松江市東津田町</a:t>
            </a:r>
            <a:r>
              <a:rPr lang="ja-JP" altLang="en-US" sz="1050" b="1" dirty="0" smtClean="0">
                <a:latin typeface="+mn-ea"/>
              </a:rPr>
              <a:t>１１８９－１）</a:t>
            </a:r>
            <a:endParaRPr lang="ja-JP" altLang="en-US" sz="1200" b="1" dirty="0">
              <a:latin typeface="+mn-ea"/>
            </a:endParaRPr>
          </a:p>
          <a:p>
            <a:pPr defTabSz="657225"/>
            <a:r>
              <a:rPr lang="ja-JP" altLang="en-US" sz="1050" b="1" dirty="0" smtClean="0"/>
              <a:t>・津田地区内に住む小学校３年生から６年生までの子どもとその保護者</a:t>
            </a:r>
            <a:endParaRPr lang="en-US" altLang="ja-JP" sz="1050" b="1" dirty="0" smtClean="0"/>
          </a:p>
          <a:p>
            <a:pPr defTabSz="657225"/>
            <a:r>
              <a:rPr lang="ja-JP" altLang="en-US" sz="1050" b="1" dirty="0" smtClean="0"/>
              <a:t>　☆子どもだけでも</a:t>
            </a:r>
            <a:r>
              <a:rPr lang="ja-JP" altLang="en-US" sz="1050" b="1" dirty="0"/>
              <a:t>参加</a:t>
            </a:r>
            <a:r>
              <a:rPr lang="ja-JP" altLang="en-US" sz="1050" b="1" dirty="0" smtClean="0"/>
              <a:t>できます</a:t>
            </a:r>
            <a:endParaRPr lang="en-US" altLang="ja-JP" sz="1050" b="1" dirty="0" smtClean="0"/>
          </a:p>
          <a:p>
            <a:pPr defTabSz="657225"/>
            <a:r>
              <a:rPr lang="ja-JP" altLang="en-US" sz="1050" b="1" dirty="0"/>
              <a:t>　</a:t>
            </a:r>
            <a:r>
              <a:rPr lang="ja-JP" altLang="en-US" sz="1050" b="1" dirty="0" smtClean="0"/>
              <a:t>☆保護者同伴であれば小学校１年生から２年生の子どもも参加できま</a:t>
            </a:r>
            <a:r>
              <a:rPr lang="ja-JP" altLang="en-US" sz="1050" b="1" dirty="0"/>
              <a:t>す</a:t>
            </a:r>
            <a:endParaRPr lang="en-US" altLang="ja-JP" sz="1050" b="1" dirty="0" smtClean="0"/>
          </a:p>
          <a:p>
            <a:pPr defTabSz="657225"/>
            <a:r>
              <a:rPr lang="ja-JP" altLang="en-US" sz="1050" b="1" dirty="0" smtClean="0"/>
              <a:t>・先着２０名</a:t>
            </a:r>
            <a:endParaRPr lang="en-US" altLang="ja-JP" sz="1050" b="1" dirty="0" smtClean="0"/>
          </a:p>
          <a:p>
            <a:pPr defTabSz="657225"/>
            <a:r>
              <a:rPr lang="ja-JP" altLang="en-US" sz="1050" b="1" dirty="0"/>
              <a:t>・</a:t>
            </a:r>
            <a:r>
              <a:rPr lang="ja-JP" altLang="en-US" sz="1050" b="1" dirty="0" smtClean="0"/>
              <a:t>無料</a:t>
            </a:r>
            <a:endParaRPr lang="en-US" altLang="ja-JP" sz="800" dirty="0" smtClean="0"/>
          </a:p>
        </p:txBody>
      </p:sp>
      <p:sp>
        <p:nvSpPr>
          <p:cNvPr id="13" name="テキスト ボックス 12"/>
          <p:cNvSpPr txBox="1"/>
          <p:nvPr/>
        </p:nvSpPr>
        <p:spPr>
          <a:xfrm>
            <a:off x="1651023" y="4429935"/>
            <a:ext cx="2978150" cy="400110"/>
          </a:xfrm>
          <a:prstGeom prst="rect">
            <a:avLst/>
          </a:prstGeom>
          <a:noFill/>
        </p:spPr>
        <p:txBody>
          <a:bodyPr wrap="square" rtlCol="0">
            <a:spAutoFit/>
          </a:bodyPr>
          <a:lstStyle/>
          <a:p>
            <a:pPr algn="r"/>
            <a:r>
              <a:rPr lang="ja-JP" altLang="en-US" sz="1000" b="1" dirty="0" smtClean="0"/>
              <a:t>主催：津田親父の会・津田子どもを育てる会</a:t>
            </a:r>
            <a:endParaRPr lang="en-US" altLang="ja-JP" sz="1000" b="1" dirty="0" smtClean="0"/>
          </a:p>
          <a:p>
            <a:pPr algn="r"/>
            <a:r>
              <a:rPr lang="ja-JP" altLang="en-US" sz="1000" b="1" dirty="0" smtClean="0"/>
              <a:t>協力：ＮＰＯ法人Ｒｕｂｙ</a:t>
            </a:r>
            <a:r>
              <a:rPr kumimoji="1" lang="ja-JP" altLang="en-US" sz="1000" b="1" dirty="0" smtClean="0"/>
              <a:t>プログラミング少年団</a:t>
            </a:r>
            <a:endParaRPr kumimoji="1" lang="ja-JP" altLang="en-US" sz="1200" b="1" dirty="0"/>
          </a:p>
        </p:txBody>
      </p:sp>
      <p:sp>
        <p:nvSpPr>
          <p:cNvPr id="18" name="コンテンツ プレースホルダー 2"/>
          <p:cNvSpPr txBox="1">
            <a:spLocks/>
          </p:cNvSpPr>
          <p:nvPr/>
        </p:nvSpPr>
        <p:spPr>
          <a:xfrm>
            <a:off x="152400" y="4972487"/>
            <a:ext cx="6553200" cy="1945165"/>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600" dirty="0" smtClean="0"/>
          </a:p>
          <a:p>
            <a:pPr marL="0" indent="0">
              <a:lnSpc>
                <a:spcPct val="150000"/>
              </a:lnSpc>
              <a:spcBef>
                <a:spcPts val="0"/>
              </a:spcBef>
              <a:buFont typeface="Arial" panose="020B0604020202020204" pitchFamily="34" charset="0"/>
              <a:buNone/>
            </a:pPr>
            <a:endParaRPr lang="en-US" altLang="ja-JP" sz="600" dirty="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a:t>
            </a:r>
            <a:endParaRPr lang="en-US" altLang="ja-JP" sz="700" dirty="0" smtClean="0"/>
          </a:p>
          <a:p>
            <a:pPr marL="87313" indent="-87313">
              <a:lnSpc>
                <a:spcPct val="150000"/>
              </a:lnSpc>
              <a:spcBef>
                <a:spcPts val="0"/>
              </a:spcBef>
              <a:buFont typeface="Arial" panose="020B0604020202020204" pitchFamily="34" charset="0"/>
              <a:buNone/>
            </a:pPr>
            <a:endParaRPr lang="en-US" altLang="ja-JP" sz="600" dirty="0" smtClean="0"/>
          </a:p>
          <a:p>
            <a:pPr marL="87313" indent="-87313">
              <a:lnSpc>
                <a:spcPct val="150000"/>
              </a:lnSpc>
              <a:spcBef>
                <a:spcPts val="0"/>
              </a:spcBef>
              <a:buFont typeface="Arial" panose="020B0604020202020204" pitchFamily="34" charset="0"/>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smtClean="0"/>
          </a:p>
          <a:p>
            <a:pPr marL="0" indent="0">
              <a:lnSpc>
                <a:spcPct val="150000"/>
              </a:lnSpc>
              <a:spcBef>
                <a:spcPts val="0"/>
              </a:spcBef>
              <a:buNone/>
            </a:pPr>
            <a:r>
              <a:rPr lang="en-US" altLang="ja-JP" sz="700" dirty="0"/>
              <a:t>※</a:t>
            </a:r>
            <a:r>
              <a:rPr lang="ja-JP" altLang="en-US" sz="700" dirty="0"/>
              <a:t>「スモウルビー」は島根県松江市の市立中学校の技術家庭科の授業にも採用されています</a:t>
            </a:r>
            <a:r>
              <a:rPr lang="ja-JP" altLang="en-US" sz="700" dirty="0" smtClean="0"/>
              <a:t>。</a:t>
            </a:r>
            <a:endParaRPr lang="en-US" altLang="ja-JP" sz="700" dirty="0"/>
          </a:p>
        </p:txBody>
      </p:sp>
      <p:cxnSp>
        <p:nvCxnSpPr>
          <p:cNvPr id="24" name="直線コネクタ 23"/>
          <p:cNvCxnSpPr/>
          <p:nvPr/>
        </p:nvCxnSpPr>
        <p:spPr>
          <a:xfrm>
            <a:off x="2315943" y="5052588"/>
            <a:ext cx="0" cy="1778294"/>
          </a:xfrm>
          <a:prstGeom prst="line">
            <a:avLst/>
          </a:prstGeom>
          <a:ln w="9525">
            <a:prstDash val="lgDashDotDot"/>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a:off x="4512960" y="5052588"/>
            <a:ext cx="0" cy="1778294"/>
          </a:xfrm>
          <a:prstGeom prst="line">
            <a:avLst/>
          </a:prstGeom>
          <a:ln w="9525">
            <a:prstDash val="lgDashDotDot"/>
          </a:ln>
        </p:spPr>
        <p:style>
          <a:lnRef idx="3">
            <a:schemeClr val="dk1"/>
          </a:lnRef>
          <a:fillRef idx="0">
            <a:schemeClr val="dk1"/>
          </a:fillRef>
          <a:effectRef idx="2">
            <a:schemeClr val="dk1"/>
          </a:effectRef>
          <a:fontRef idx="minor">
            <a:schemeClr val="tx1"/>
          </a:fontRef>
        </p:style>
      </p:cxnSp>
      <p:sp>
        <p:nvSpPr>
          <p:cNvPr id="8" name="テキスト ボックス 7"/>
          <p:cNvSpPr txBox="1"/>
          <p:nvPr/>
        </p:nvSpPr>
        <p:spPr>
          <a:xfrm>
            <a:off x="152400" y="573770"/>
            <a:ext cx="5701748" cy="2677656"/>
          </a:xfrm>
          <a:prstGeom prst="rect">
            <a:avLst/>
          </a:prstGeom>
          <a:noFill/>
        </p:spPr>
        <p:txBody>
          <a:bodyPr wrap="square" rtlCol="0">
            <a:spAutoFit/>
          </a:bodyPr>
          <a:lstStyle/>
          <a:p>
            <a:r>
              <a:rPr lang="ja-JP" altLang="en-US" sz="4800" dirty="0" smtClean="0">
                <a:latin typeface="HGP創英角ｺﾞｼｯｸUB" panose="020B0900000000000000" pitchFamily="50" charset="-128"/>
                <a:ea typeface="HGP創英角ｺﾞｼｯｸUB" panose="020B0900000000000000" pitchFamily="50" charset="-128"/>
              </a:rPr>
              <a:t>一日</a:t>
            </a:r>
            <a:r>
              <a:rPr lang="en-US" altLang="ja-JP" sz="4800" dirty="0" smtClean="0">
                <a:ln w="38100">
                  <a:noFill/>
                </a:ln>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600" dirty="0" smtClean="0">
                <a:ln w="15875">
                  <a:solidFill>
                    <a:schemeClr val="bg1"/>
                  </a:solidFill>
                </a:ln>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n w="15875">
                <a:solidFill>
                  <a:schemeClr val="bg1"/>
                </a:solidFill>
              </a:ln>
              <a:latin typeface="HGP創英角ｺﾞｼｯｸUB" panose="020B0900000000000000" pitchFamily="50" charset="-128"/>
              <a:ea typeface="HGP創英角ｺﾞｼｯｸUB" panose="020B0900000000000000" pitchFamily="50" charset="-128"/>
            </a:endParaRPr>
          </a:p>
          <a:p>
            <a:r>
              <a:rPr lang="ja-JP" altLang="en-US" sz="4800" dirty="0" smtClean="0">
                <a:latin typeface="HGP創英角ｺﾞｼｯｸUB" panose="020B0900000000000000" pitchFamily="50" charset="-128"/>
                <a:ea typeface="HGP創英角ｺﾞｼｯｸUB" panose="020B0900000000000000" pitchFamily="50" charset="-128"/>
              </a:rPr>
              <a:t>体験</a:t>
            </a:r>
            <a:endParaRPr lang="en-US" altLang="ja-JP" sz="4400" dirty="0" smtClean="0">
              <a:latin typeface="HGP創英角ｺﾞｼｯｸUB" panose="020B0900000000000000" pitchFamily="50" charset="-128"/>
              <a:ea typeface="HGP創英角ｺﾞｼｯｸUB" panose="020B0900000000000000" pitchFamily="50" charset="-128"/>
            </a:endParaRPr>
          </a:p>
        </p:txBody>
      </p:sp>
      <p:sp>
        <p:nvSpPr>
          <p:cNvPr id="14" name="コンテンツ プレースホルダー 2"/>
          <p:cNvSpPr txBox="1">
            <a:spLocks/>
          </p:cNvSpPr>
          <p:nvPr/>
        </p:nvSpPr>
        <p:spPr>
          <a:xfrm>
            <a:off x="169818" y="6800674"/>
            <a:ext cx="6535782" cy="3057020"/>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1200" dirty="0" smtClean="0"/>
              <a:t>■申込み</a:t>
            </a:r>
            <a:r>
              <a:rPr lang="en-US" altLang="ja-JP" sz="1200" dirty="0" smtClean="0"/>
              <a:t>	</a:t>
            </a:r>
            <a:r>
              <a:rPr lang="ja-JP" altLang="en-US" sz="1200" dirty="0" smtClean="0"/>
              <a:t>下記申込書を津田公民館もしくは担任の先生へ提出してください。（電話・ＦＡＸもＯＫ）</a:t>
            </a:r>
            <a:endParaRPr lang="en-US" altLang="ja-JP" sz="1200" dirty="0" smtClean="0"/>
          </a:p>
          <a:p>
            <a:pPr marL="0" indent="0">
              <a:lnSpc>
                <a:spcPct val="150000"/>
              </a:lnSpc>
              <a:spcBef>
                <a:spcPts val="0"/>
              </a:spcBef>
              <a:buFont typeface="Arial" panose="020B0604020202020204" pitchFamily="34" charset="0"/>
              <a:buNone/>
            </a:pPr>
            <a:r>
              <a:rPr lang="en-US" altLang="ja-JP" sz="1200" dirty="0"/>
              <a:t>	</a:t>
            </a:r>
            <a:r>
              <a:rPr lang="en-US" altLang="ja-JP" sz="1200" dirty="0" smtClean="0"/>
              <a:t>【</a:t>
            </a:r>
            <a:r>
              <a:rPr lang="ja-JP" altLang="en-US" sz="1200" dirty="0" smtClean="0"/>
              <a:t>電話：２６－４９６２　ＦＡＸ：２１－４６６１</a:t>
            </a:r>
            <a:r>
              <a:rPr lang="en-US" altLang="ja-JP" sz="1200" dirty="0" smtClean="0"/>
              <a:t>】</a:t>
            </a:r>
          </a:p>
          <a:p>
            <a:pPr marL="0" indent="0">
              <a:lnSpc>
                <a:spcPct val="150000"/>
              </a:lnSpc>
              <a:spcBef>
                <a:spcPts val="0"/>
              </a:spcBef>
              <a:buFont typeface="Arial" panose="020B0604020202020204" pitchFamily="34" charset="0"/>
              <a:buNone/>
            </a:pPr>
            <a:r>
              <a:rPr lang="ja-JP" altLang="en-US" sz="1200" dirty="0" smtClean="0"/>
              <a:t>■しめきり</a:t>
            </a:r>
            <a:r>
              <a:rPr lang="en-US" altLang="ja-JP" sz="1200" dirty="0" smtClean="0"/>
              <a:t>	</a:t>
            </a:r>
            <a:r>
              <a:rPr lang="ja-JP" altLang="en-US" sz="1200" dirty="0" smtClean="0"/>
              <a:t>７月１４日（木）　ただし、定員になり次第しめきります。</a:t>
            </a:r>
            <a:endParaRPr lang="en-US" altLang="ja-JP" sz="1200" dirty="0" smtClean="0"/>
          </a:p>
          <a:p>
            <a:pPr marL="0" indent="0">
              <a:lnSpc>
                <a:spcPct val="150000"/>
              </a:lnSpc>
              <a:spcBef>
                <a:spcPts val="0"/>
              </a:spcBef>
              <a:buNone/>
            </a:pPr>
            <a:r>
              <a:rPr lang="ja-JP" altLang="en-US" sz="1200" dirty="0" smtClean="0"/>
              <a:t>■問合せ</a:t>
            </a:r>
            <a:r>
              <a:rPr lang="en-US" altLang="ja-JP" sz="1200" dirty="0" smtClean="0"/>
              <a:t>	</a:t>
            </a:r>
            <a:r>
              <a:rPr lang="ja-JP" altLang="en-US" sz="1200" dirty="0" smtClean="0"/>
              <a:t>津田公民館</a:t>
            </a:r>
            <a:r>
              <a:rPr lang="en-US" altLang="ja-JP" sz="1100" dirty="0"/>
              <a:t>【</a:t>
            </a:r>
            <a:r>
              <a:rPr lang="ja-JP" altLang="en-US" sz="1100" dirty="0"/>
              <a:t>電話：</a:t>
            </a:r>
            <a:r>
              <a:rPr lang="ja-JP" altLang="en-US" sz="1100" dirty="0" smtClean="0"/>
              <a:t>２６－４９６２</a:t>
            </a:r>
            <a:r>
              <a:rPr lang="ja-JP" altLang="en-US" sz="1100" dirty="0"/>
              <a:t>　メール：</a:t>
            </a:r>
            <a:r>
              <a:rPr lang="en-US" altLang="ja-JP" sz="1100" dirty="0"/>
              <a:t>tudak@mable.ne.jp】 </a:t>
            </a:r>
            <a:endParaRPr lang="en-US" altLang="ja-JP" sz="800" dirty="0" smtClean="0"/>
          </a:p>
          <a:p>
            <a:pPr marL="0" indent="0">
              <a:lnSpc>
                <a:spcPct val="150000"/>
              </a:lnSpc>
              <a:spcBef>
                <a:spcPts val="0"/>
              </a:spcBef>
              <a:buFont typeface="Arial" panose="020B0604020202020204" pitchFamily="34" charset="0"/>
              <a:buNone/>
            </a:pPr>
            <a:endParaRPr lang="en-US" altLang="ja-JP" sz="800" dirty="0"/>
          </a:p>
          <a:p>
            <a:pPr marL="0" indent="0" algn="ctr">
              <a:lnSpc>
                <a:spcPct val="150000"/>
              </a:lnSpc>
              <a:spcBef>
                <a:spcPts val="0"/>
              </a:spcBef>
              <a:buFont typeface="Arial" panose="020B0604020202020204" pitchFamily="34" charset="0"/>
              <a:buNone/>
            </a:pPr>
            <a:r>
              <a:rPr lang="ja-JP" altLang="en-US" sz="1200" dirty="0" smtClean="0"/>
              <a:t>津田親父の会　一日Ｒｕｂｙプログラミング体験　参加申込書（</a:t>
            </a:r>
            <a:r>
              <a:rPr lang="en-US" altLang="ja-JP" sz="1200" dirty="0" smtClean="0"/>
              <a:t>H28.7.16 </a:t>
            </a:r>
            <a:r>
              <a:rPr lang="ja-JP" altLang="en-US" sz="1200" dirty="0" smtClean="0"/>
              <a:t>開催）</a:t>
            </a:r>
            <a:endParaRPr lang="en-US" altLang="ja-JP" sz="1200" dirty="0" smtClean="0"/>
          </a:p>
          <a:p>
            <a:pPr marL="0" indent="0" algn="ctr">
              <a:lnSpc>
                <a:spcPct val="150000"/>
              </a:lnSpc>
              <a:spcBef>
                <a:spcPts val="0"/>
              </a:spcBef>
              <a:buFont typeface="Arial" panose="020B0604020202020204" pitchFamily="34" charset="0"/>
              <a:buNone/>
            </a:pPr>
            <a:endParaRPr lang="en-US" altLang="ja-JP" sz="500" dirty="0"/>
          </a:p>
          <a:p>
            <a:pPr marL="0" indent="0">
              <a:lnSpc>
                <a:spcPct val="150000"/>
              </a:lnSpc>
              <a:spcBef>
                <a:spcPts val="0"/>
              </a:spcBef>
              <a:buFont typeface="Arial" panose="020B0604020202020204" pitchFamily="34" charset="0"/>
              <a:buNone/>
            </a:pPr>
            <a:r>
              <a:rPr lang="ja-JP" altLang="en-US" sz="1200" dirty="0" smtClean="0"/>
              <a:t>＿＿＿年＿＿</a:t>
            </a:r>
            <a:r>
              <a:rPr lang="ja-JP" altLang="en-US" sz="1200" dirty="0"/>
              <a:t>＿</a:t>
            </a:r>
            <a:r>
              <a:rPr lang="ja-JP" altLang="en-US" sz="1200" dirty="0" smtClean="0"/>
              <a:t>組　児童名　＿＿＿＿＿＿＿＿　　＿＿＿年＿＿</a:t>
            </a:r>
            <a:r>
              <a:rPr lang="ja-JP" altLang="en-US" sz="1200" dirty="0"/>
              <a:t>＿</a:t>
            </a:r>
            <a:r>
              <a:rPr lang="ja-JP" altLang="en-US" sz="1200" dirty="0" smtClean="0"/>
              <a:t>組　児童名</a:t>
            </a:r>
            <a:r>
              <a:rPr lang="ja-JP" altLang="en-US" sz="1200" dirty="0"/>
              <a:t>　</a:t>
            </a:r>
            <a:r>
              <a:rPr lang="ja-JP" altLang="en-US" sz="1200" dirty="0" smtClean="0"/>
              <a:t>＿＿＿＿＿＿＿</a:t>
            </a:r>
            <a:endParaRPr lang="en-US" altLang="ja-JP" sz="500" dirty="0" smtClean="0"/>
          </a:p>
          <a:p>
            <a:pPr marL="0" indent="0">
              <a:lnSpc>
                <a:spcPct val="150000"/>
              </a:lnSpc>
              <a:spcBef>
                <a:spcPts val="0"/>
              </a:spcBef>
              <a:buNone/>
            </a:pPr>
            <a:r>
              <a:rPr lang="ja-JP" altLang="en-US" sz="1200" dirty="0"/>
              <a:t>＿＿＿年＿＿＿組　児童名　＿＿＿＿＿＿＿＿　　＿＿＿年＿＿＿組　児童名　＿＿＿＿＿＿＿ </a:t>
            </a:r>
            <a:endParaRPr lang="en-US" altLang="ja-JP" sz="500" dirty="0" smtClean="0"/>
          </a:p>
          <a:p>
            <a:pPr marL="0" indent="0">
              <a:lnSpc>
                <a:spcPct val="150000"/>
              </a:lnSpc>
              <a:spcBef>
                <a:spcPts val="0"/>
              </a:spcBef>
              <a:buFont typeface="Arial" panose="020B0604020202020204" pitchFamily="34" charset="0"/>
              <a:buNone/>
            </a:pPr>
            <a:r>
              <a:rPr lang="ja-JP" altLang="en-US" sz="1200" dirty="0" smtClean="0"/>
              <a:t>保護者名　＿＿＿＿＿＿＿＿＿＿＿　連絡先　＿＿＿＿＿＿＿＿＿＿＿＿＿＿</a:t>
            </a:r>
            <a:endParaRPr lang="en-US" altLang="ja-JP" sz="600" dirty="0" smtClean="0"/>
          </a:p>
          <a:p>
            <a:pPr marL="0" indent="0">
              <a:lnSpc>
                <a:spcPct val="150000"/>
              </a:lnSpc>
              <a:spcBef>
                <a:spcPts val="0"/>
              </a:spcBef>
              <a:buFont typeface="Arial" panose="020B0604020202020204" pitchFamily="34" charset="0"/>
              <a:buNone/>
            </a:pPr>
            <a:r>
              <a:rPr lang="ja-JP" altLang="en-US" sz="1200" dirty="0" smtClean="0"/>
              <a:t>参加人数　子ども　＿＿＿＿＿</a:t>
            </a:r>
            <a:r>
              <a:rPr lang="ja-JP" altLang="en-US" sz="1200" dirty="0"/>
              <a:t>＿</a:t>
            </a:r>
            <a:r>
              <a:rPr lang="ja-JP" altLang="en-US" sz="1200" dirty="0" smtClean="0"/>
              <a:t>　名　　大人　＿＿＿＿＿</a:t>
            </a:r>
            <a:r>
              <a:rPr lang="ja-JP" altLang="en-US" sz="1200" dirty="0"/>
              <a:t>＿</a:t>
            </a:r>
            <a:r>
              <a:rPr lang="ja-JP" altLang="en-US" sz="1200" dirty="0" smtClean="0"/>
              <a:t>　名</a:t>
            </a:r>
            <a:endParaRPr lang="en-US" altLang="ja-JP" sz="1200" dirty="0" smtClean="0"/>
          </a:p>
        </p:txBody>
      </p:sp>
      <p:cxnSp>
        <p:nvCxnSpPr>
          <p:cNvPr id="16" name="直線コネクタ 15"/>
          <p:cNvCxnSpPr/>
          <p:nvPr/>
        </p:nvCxnSpPr>
        <p:spPr>
          <a:xfrm flipV="1">
            <a:off x="359490" y="8038400"/>
            <a:ext cx="6184900" cy="19050"/>
          </a:xfrm>
          <a:prstGeom prst="line">
            <a:avLst/>
          </a:prstGeom>
          <a:ln w="9525">
            <a:prstDash val="dash"/>
            <a:headEnd type="oval"/>
            <a:tailEnd type="oval"/>
          </a:ln>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908050" y="7861688"/>
            <a:ext cx="679450" cy="369332"/>
          </a:xfrm>
          <a:prstGeom prst="rect">
            <a:avLst/>
          </a:prstGeom>
          <a:noFill/>
        </p:spPr>
        <p:txBody>
          <a:bodyPr wrap="square" rtlCol="0">
            <a:spAutoFit/>
          </a:bodyPr>
          <a:lstStyle/>
          <a:p>
            <a:r>
              <a:rPr lang="ja-JP" altLang="en-US" dirty="0"/>
              <a:t>✂</a:t>
            </a:r>
            <a:endParaRPr kumimoji="1" lang="ja-JP" altLang="en-US" dirty="0"/>
          </a:p>
        </p:txBody>
      </p:sp>
      <p:sp>
        <p:nvSpPr>
          <p:cNvPr id="19" name="テキスト ボックス 18"/>
          <p:cNvSpPr txBox="1"/>
          <p:nvPr/>
        </p:nvSpPr>
        <p:spPr>
          <a:xfrm>
            <a:off x="3237271" y="7853734"/>
            <a:ext cx="679450" cy="369332"/>
          </a:xfrm>
          <a:prstGeom prst="rect">
            <a:avLst/>
          </a:prstGeom>
          <a:noFill/>
        </p:spPr>
        <p:txBody>
          <a:bodyPr wrap="square" rtlCol="0">
            <a:spAutoFit/>
          </a:bodyPr>
          <a:lstStyle/>
          <a:p>
            <a:r>
              <a:rPr lang="ja-JP" altLang="en-US" dirty="0"/>
              <a:t>✂</a:t>
            </a:r>
            <a:endParaRPr kumimoji="1" lang="ja-JP" altLang="en-US" dirty="0"/>
          </a:p>
        </p:txBody>
      </p:sp>
      <p:sp>
        <p:nvSpPr>
          <p:cNvPr id="20" name="テキスト ボックス 19"/>
          <p:cNvSpPr txBox="1"/>
          <p:nvPr/>
        </p:nvSpPr>
        <p:spPr>
          <a:xfrm>
            <a:off x="5605820" y="7853734"/>
            <a:ext cx="679450" cy="369332"/>
          </a:xfrm>
          <a:prstGeom prst="rect">
            <a:avLst/>
          </a:prstGeom>
          <a:noFill/>
        </p:spPr>
        <p:txBody>
          <a:bodyPr wrap="square" rtlCol="0">
            <a:spAutoFit/>
          </a:bodyPr>
          <a:lstStyle/>
          <a:p>
            <a:r>
              <a:rPr lang="ja-JP" altLang="en-US" dirty="0"/>
              <a:t>✂</a:t>
            </a:r>
            <a:endParaRPr kumimoji="1" lang="ja-JP" altLang="en-US" dirty="0"/>
          </a:p>
        </p:txBody>
      </p:sp>
      <p:sp>
        <p:nvSpPr>
          <p:cNvPr id="22" name="コンテンツ プレースホルダー 2"/>
          <p:cNvSpPr txBox="1">
            <a:spLocks/>
          </p:cNvSpPr>
          <p:nvPr/>
        </p:nvSpPr>
        <p:spPr>
          <a:xfrm>
            <a:off x="131725" y="9551974"/>
            <a:ext cx="6535782" cy="305720"/>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lnSpc>
                <a:spcPct val="150000"/>
              </a:lnSpc>
              <a:spcBef>
                <a:spcPts val="0"/>
              </a:spcBef>
              <a:buFont typeface="Arial" panose="020B0604020202020204" pitchFamily="34" charset="0"/>
              <a:buNone/>
            </a:pPr>
            <a:r>
              <a:rPr lang="en-US" altLang="ja-JP" sz="900" dirty="0" smtClean="0"/>
              <a:t>※</a:t>
            </a:r>
            <a:r>
              <a:rPr lang="ja-JP" altLang="en-US" sz="900" dirty="0" smtClean="0"/>
              <a:t>個人情報はこの事業にのみ使用いたします。</a:t>
            </a:r>
            <a:endParaRPr lang="en-US" altLang="ja-JP" sz="900" dirty="0" smtClean="0"/>
          </a:p>
        </p:txBody>
      </p:sp>
      <p:sp>
        <p:nvSpPr>
          <p:cNvPr id="2" name="テキスト ボックス 1"/>
          <p:cNvSpPr txBox="1"/>
          <p:nvPr/>
        </p:nvSpPr>
        <p:spPr>
          <a:xfrm>
            <a:off x="152399" y="128588"/>
            <a:ext cx="6515107" cy="900246"/>
          </a:xfrm>
          <a:prstGeom prst="rect">
            <a:avLst/>
          </a:prstGeom>
          <a:noFill/>
        </p:spPr>
        <p:txBody>
          <a:bodyPr wrap="square" rtlCol="0">
            <a:spAutoFit/>
          </a:bodyPr>
          <a:lstStyle/>
          <a:p>
            <a:pPr algn="r"/>
            <a:r>
              <a:rPr lang="ja-JP" altLang="en-US" sz="1050" dirty="0"/>
              <a:t>平成</a:t>
            </a:r>
            <a:r>
              <a:rPr lang="ja-JP" altLang="en-US" sz="1050" dirty="0" smtClean="0"/>
              <a:t>２８年６月２１日</a:t>
            </a:r>
            <a:endParaRPr lang="en-US" altLang="ja-JP" sz="1050" dirty="0" smtClean="0"/>
          </a:p>
          <a:p>
            <a:r>
              <a:rPr lang="ja-JP" altLang="en-US" sz="1050" dirty="0" smtClean="0"/>
              <a:t>児童・保護者の皆さんへ</a:t>
            </a:r>
            <a:endParaRPr kumimoji="1" lang="en-US" altLang="ja-JP" sz="400" dirty="0" smtClean="0"/>
          </a:p>
          <a:p>
            <a:pPr indent="4929188"/>
            <a:r>
              <a:rPr kumimoji="1" lang="ja-JP" altLang="en-US" sz="1050" dirty="0" smtClean="0">
                <a:latin typeface="ＭＳ ゴシック" panose="020B0609070205080204" pitchFamily="49" charset="-128"/>
                <a:ea typeface="ＭＳ ゴシック" panose="020B0609070205080204" pitchFamily="49" charset="-128"/>
              </a:rPr>
              <a:t>津田公民館</a:t>
            </a:r>
            <a:r>
              <a:rPr lang="ja-JP" altLang="en-US" sz="1050" dirty="0">
                <a:latin typeface="ＭＳ ゴシック" panose="020B0609070205080204" pitchFamily="49" charset="-128"/>
                <a:ea typeface="ＭＳ ゴシック" panose="020B0609070205080204" pitchFamily="49" charset="-128"/>
              </a:rPr>
              <a:t>　</a:t>
            </a:r>
            <a:r>
              <a:rPr lang="ja-JP" altLang="en-US" sz="1050" dirty="0" smtClean="0">
                <a:latin typeface="ＭＳ ゴシック" panose="020B0609070205080204" pitchFamily="49" charset="-128"/>
                <a:ea typeface="ＭＳ ゴシック" panose="020B0609070205080204" pitchFamily="49" charset="-128"/>
              </a:rPr>
              <a:t>　　　　</a:t>
            </a:r>
            <a:endParaRPr kumimoji="1" lang="en-US" altLang="ja-JP" sz="1050" dirty="0" smtClean="0">
              <a:latin typeface="ＭＳ ゴシック" panose="020B0609070205080204" pitchFamily="49" charset="-128"/>
              <a:ea typeface="ＭＳ ゴシック" panose="020B0609070205080204" pitchFamily="49" charset="-128"/>
            </a:endParaRPr>
          </a:p>
          <a:p>
            <a:pPr indent="4929188"/>
            <a:r>
              <a:rPr lang="ja-JP" altLang="en-US" sz="1050" dirty="0" smtClean="0">
                <a:latin typeface="ＭＳ ゴシック" panose="020B0609070205080204" pitchFamily="49" charset="-128"/>
                <a:ea typeface="ＭＳ ゴシック" panose="020B0609070205080204" pitchFamily="49" charset="-128"/>
              </a:rPr>
              <a:t>津田親父の会</a:t>
            </a:r>
            <a:r>
              <a:rPr lang="ja-JP" altLang="en-US" sz="1050" dirty="0">
                <a:latin typeface="ＭＳ ゴシック" panose="020B0609070205080204" pitchFamily="49" charset="-128"/>
                <a:ea typeface="ＭＳ ゴシック" panose="020B0609070205080204" pitchFamily="49" charset="-128"/>
              </a:rPr>
              <a:t>　</a:t>
            </a:r>
            <a:r>
              <a:rPr lang="ja-JP" altLang="en-US" sz="1050" dirty="0" smtClean="0">
                <a:latin typeface="ＭＳ ゴシック" panose="020B0609070205080204" pitchFamily="49" charset="-128"/>
                <a:ea typeface="ＭＳ ゴシック" panose="020B0609070205080204" pitchFamily="49" charset="-128"/>
              </a:rPr>
              <a:t>　　</a:t>
            </a:r>
            <a:r>
              <a:rPr lang="ja-JP" altLang="en-US" sz="1050" dirty="0">
                <a:latin typeface="ＭＳ ゴシック" panose="020B0609070205080204" pitchFamily="49" charset="-128"/>
                <a:ea typeface="ＭＳ ゴシック" panose="020B0609070205080204" pitchFamily="49" charset="-128"/>
              </a:rPr>
              <a:t>　</a:t>
            </a:r>
            <a:endParaRPr lang="en-US" altLang="ja-JP" sz="1050" dirty="0" smtClean="0">
              <a:latin typeface="ＭＳ ゴシック" panose="020B0609070205080204" pitchFamily="49" charset="-128"/>
              <a:ea typeface="ＭＳ ゴシック" panose="020B0609070205080204" pitchFamily="49" charset="-128"/>
            </a:endParaRPr>
          </a:p>
          <a:p>
            <a:pPr indent="4929188"/>
            <a:r>
              <a:rPr lang="ja-JP" altLang="en-US" sz="1050" dirty="0" smtClean="0">
                <a:latin typeface="ＭＳ ゴシック" panose="020B0609070205080204" pitchFamily="49" charset="-128"/>
                <a:ea typeface="ＭＳ ゴシック" panose="020B0609070205080204" pitchFamily="49" charset="-128"/>
              </a:rPr>
              <a:t>津田子どもを育てる</a:t>
            </a:r>
            <a:r>
              <a:rPr lang="ja-JP" altLang="en-US" sz="1050" dirty="0" smtClean="0">
                <a:latin typeface="ＭＳ ゴシック" panose="020B0609070205080204" pitchFamily="49" charset="-128"/>
                <a:ea typeface="ＭＳ ゴシック" panose="020B0609070205080204" pitchFamily="49" charset="-128"/>
              </a:rPr>
              <a:t>会</a:t>
            </a:r>
            <a:endParaRPr kumimoji="1" lang="ja-JP" altLang="en-US" sz="105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19057</TotalTime>
  <Words>104</Words>
  <Application>Microsoft Office PowerPoint</Application>
  <PresentationFormat>A4 210 x 297 mm</PresentationFormat>
  <Paragraphs>55</Paragraphs>
  <Slides>1</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vt:i4>
      </vt:variant>
    </vt:vector>
  </HeadingPairs>
  <TitlesOfParts>
    <vt:vector size="11" baseType="lpstr">
      <vt:lpstr>Arial Unicode MS</vt:lpstr>
      <vt:lpstr>HGP創英角ｺﾞｼｯｸUB</vt:lpstr>
      <vt:lpstr>ＭＳ Ｐゴシック</vt:lpstr>
      <vt:lpstr>ＭＳ ゴシック</vt:lpstr>
      <vt:lpstr>新細明體</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154</cp:revision>
  <cp:lastPrinted>2016-06-20T03:07:16Z</cp:lastPrinted>
  <dcterms:created xsi:type="dcterms:W3CDTF">2014-05-01T16:31:03Z</dcterms:created>
  <dcterms:modified xsi:type="dcterms:W3CDTF">2016-06-20T05:49:15Z</dcterms:modified>
</cp:coreProperties>
</file>