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7" userDrawn="1">
          <p15:clr>
            <a:srgbClr val="A4A3A4"/>
          </p15:clr>
        </p15:guide>
        <p15:guide id="2" pos="2160" userDrawn="1">
          <p15:clr>
            <a:srgbClr val="A4A3A4"/>
          </p15:clr>
        </p15:guide>
        <p15:guide id="3" orient="horz" pos="81" userDrawn="1">
          <p15:clr>
            <a:srgbClr val="A4A3A4"/>
          </p15:clr>
        </p15:guide>
        <p15:guide id="4" orient="horz" pos="6114" userDrawn="1">
          <p15:clr>
            <a:srgbClr val="A4A3A4"/>
          </p15:clr>
        </p15:guide>
        <p15:guide id="5" pos="96" userDrawn="1">
          <p15:clr>
            <a:srgbClr val="A4A3A4"/>
          </p15:clr>
        </p15:guide>
        <p15:guide id="6" pos="4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120" d="100"/>
          <a:sy n="120" d="100"/>
        </p:scale>
        <p:origin x="963" y="-1686"/>
      </p:cViewPr>
      <p:guideLst>
        <p:guide orient="horz" pos="3097"/>
        <p:guide pos="2160"/>
        <p:guide orient="horz" pos="81"/>
        <p:guide orient="horz" pos="6114"/>
        <p:guide pos="96"/>
        <p:guide pos="42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6"/>
          </a:xfrm>
          <a:prstGeom prst="rect">
            <a:avLst/>
          </a:prstGeom>
        </p:spPr>
        <p:txBody>
          <a:bodyPr vert="horz" lIns="96605" tIns="48303" rIns="96605"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9" y="0"/>
            <a:ext cx="2984871" cy="502756"/>
          </a:xfrm>
          <a:prstGeom prst="rect">
            <a:avLst/>
          </a:prstGeom>
        </p:spPr>
        <p:txBody>
          <a:bodyPr vert="horz" lIns="96605" tIns="48303" rIns="96605" bIns="48303" rtlCol="0"/>
          <a:lstStyle>
            <a:lvl1pPr algn="r">
              <a:defRPr sz="1300"/>
            </a:lvl1pPr>
          </a:lstStyle>
          <a:p>
            <a:fld id="{32BA1352-CCC7-405F-A568-BC9251745E2C}" type="datetimeFigureOut">
              <a:rPr kumimoji="1" lang="ja-JP" altLang="en-US" smtClean="0"/>
              <a:t>2015/6/29</a:t>
            </a:fld>
            <a:endParaRPr kumimoji="1" lang="ja-JP" altLang="en-US"/>
          </a:p>
        </p:txBody>
      </p:sp>
      <p:sp>
        <p:nvSpPr>
          <p:cNvPr id="4" name="スライド イメージ プレースホルダー 3"/>
          <p:cNvSpPr>
            <a:spLocks noGrp="1" noRot="1" noChangeAspect="1"/>
          </p:cNvSpPr>
          <p:nvPr>
            <p:ph type="sldImg" idx="2"/>
          </p:nvPr>
        </p:nvSpPr>
        <p:spPr>
          <a:xfrm>
            <a:off x="2274888" y="1252538"/>
            <a:ext cx="2338387" cy="3381375"/>
          </a:xfrm>
          <a:prstGeom prst="rect">
            <a:avLst/>
          </a:prstGeom>
          <a:noFill/>
          <a:ln w="12700">
            <a:solidFill>
              <a:prstClr val="black"/>
            </a:solidFill>
          </a:ln>
        </p:spPr>
        <p:txBody>
          <a:bodyPr vert="horz" lIns="96605" tIns="48303" rIns="96605" bIns="48303" rtlCol="0" anchor="ctr"/>
          <a:lstStyle/>
          <a:p>
            <a:endParaRPr lang="ja-JP" altLang="en-US"/>
          </a:p>
        </p:txBody>
      </p:sp>
      <p:sp>
        <p:nvSpPr>
          <p:cNvPr id="5" name="ノート プレースホルダー 4"/>
          <p:cNvSpPr>
            <a:spLocks noGrp="1"/>
          </p:cNvSpPr>
          <p:nvPr>
            <p:ph type="body" sz="quarter" idx="3"/>
          </p:nvPr>
        </p:nvSpPr>
        <p:spPr>
          <a:xfrm>
            <a:off x="688817" y="4822271"/>
            <a:ext cx="5510530" cy="3945493"/>
          </a:xfrm>
          <a:prstGeom prst="rect">
            <a:avLst/>
          </a:prstGeom>
        </p:spPr>
        <p:txBody>
          <a:bodyPr vert="horz" lIns="96605" tIns="48303" rIns="96605" bIns="48303"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517549"/>
            <a:ext cx="2984871" cy="502755"/>
          </a:xfrm>
          <a:prstGeom prst="rect">
            <a:avLst/>
          </a:prstGeom>
        </p:spPr>
        <p:txBody>
          <a:bodyPr vert="horz" lIns="96605" tIns="48303" rIns="96605"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9" y="9517549"/>
            <a:ext cx="2984871" cy="502755"/>
          </a:xfrm>
          <a:prstGeom prst="rect">
            <a:avLst/>
          </a:prstGeom>
        </p:spPr>
        <p:txBody>
          <a:bodyPr vert="horz" lIns="96605" tIns="48303" rIns="96605" bIns="48303" rtlCol="0" anchor="b"/>
          <a:lstStyle>
            <a:lvl1pPr algn="r">
              <a:defRPr sz="1300"/>
            </a:lvl1pPr>
          </a:lstStyle>
          <a:p>
            <a:fld id="{EC9187D5-3089-43D2-BD49-6AA75DAD9ACE}" type="slidenum">
              <a:rPr kumimoji="1" lang="ja-JP" altLang="en-US" smtClean="0"/>
              <a:t>‹#›</a:t>
            </a:fld>
            <a:endParaRPr kumimoji="1" lang="ja-JP" altLang="en-US"/>
          </a:p>
        </p:txBody>
      </p:sp>
    </p:spTree>
    <p:extLst>
      <p:ext uri="{BB962C8B-B14F-4D97-AF65-F5344CB8AC3E}">
        <p14:creationId xmlns:p14="http://schemas.microsoft.com/office/powerpoint/2010/main" val="35904500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C9187D5-3089-43D2-BD49-6AA75DAD9ACE}" type="slidenum">
              <a:rPr kumimoji="1" lang="ja-JP" altLang="en-US" smtClean="0"/>
              <a:t>1</a:t>
            </a:fld>
            <a:endParaRPr kumimoji="1" lang="ja-JP" altLang="en-US"/>
          </a:p>
        </p:txBody>
      </p:sp>
    </p:spTree>
    <p:extLst>
      <p:ext uri="{BB962C8B-B14F-4D97-AF65-F5344CB8AC3E}">
        <p14:creationId xmlns:p14="http://schemas.microsoft.com/office/powerpoint/2010/main" val="208940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45906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327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5921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93445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18364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2015/6/29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283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9B1C313-D28F-479C-BE36-E939B0230FB3}" type="datetimeFigureOut">
              <a:rPr kumimoji="1" lang="ja-JP" altLang="en-US" smtClean="0"/>
              <a:t>2015/6/29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223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9B1C313-D28F-479C-BE36-E939B0230FB3}" type="datetimeFigureOut">
              <a:rPr kumimoji="1" lang="ja-JP" altLang="en-US" smtClean="0"/>
              <a:t>2015/6/29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70152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C313-D28F-479C-BE36-E939B0230FB3}" type="datetimeFigureOut">
              <a:rPr kumimoji="1" lang="ja-JP" altLang="en-US" smtClean="0"/>
              <a:t>2015/6/29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8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2015/6/29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0908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2015/6/29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24225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9B1C313-D28F-479C-BE36-E939B0230FB3}" type="datetimeFigureOut">
              <a:rPr kumimoji="1" lang="ja-JP" altLang="en-US" smtClean="0"/>
              <a:t>2015/6/29</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070503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p:cNvSpPr txBox="1"/>
          <p:nvPr/>
        </p:nvSpPr>
        <p:spPr>
          <a:xfrm>
            <a:off x="158750" y="5266235"/>
            <a:ext cx="6546850" cy="825483"/>
          </a:xfrm>
          <a:prstGeom prst="rect">
            <a:avLst/>
          </a:prstGeom>
          <a:solidFill>
            <a:schemeClr val="tx1"/>
          </a:solidFill>
        </p:spPr>
        <p:txBody>
          <a:bodyPr wrap="square" tIns="46800" bIns="46800" spcCol="0" rtlCol="0">
            <a:spAutoFit/>
          </a:bodyPr>
          <a:lstStyle/>
          <a:p>
            <a:pPr defTabSz="657225"/>
            <a:r>
              <a:rPr lang="ja-JP" altLang="en-US" sz="1050" b="1" dirty="0" smtClean="0">
                <a:solidFill>
                  <a:schemeClr val="bg1"/>
                </a:solidFill>
              </a:rPr>
              <a:t>７月１９日（日）</a:t>
            </a:r>
            <a:r>
              <a:rPr lang="ja-JP" altLang="en-US" sz="1050" b="1" dirty="0">
                <a:solidFill>
                  <a:schemeClr val="bg1"/>
                </a:solidFill>
              </a:rPr>
              <a:t>　</a:t>
            </a:r>
            <a:r>
              <a:rPr lang="ja-JP" altLang="en-US" sz="1050" b="1" dirty="0" smtClean="0">
                <a:solidFill>
                  <a:schemeClr val="bg1"/>
                </a:solidFill>
              </a:rPr>
              <a:t>１０：００～１２：００</a:t>
            </a:r>
            <a:r>
              <a:rPr lang="ja-JP" altLang="en-US" sz="1050" b="1" dirty="0">
                <a:solidFill>
                  <a:schemeClr val="bg1"/>
                </a:solidFill>
              </a:rPr>
              <a:t>　</a:t>
            </a:r>
            <a:r>
              <a:rPr lang="ja-JP" altLang="en-US" sz="1050" b="1" dirty="0" smtClean="0">
                <a:solidFill>
                  <a:schemeClr val="bg1"/>
                </a:solidFill>
              </a:rPr>
              <a:t>（開場　９：３０～</a:t>
            </a:r>
            <a:r>
              <a:rPr lang="ja-JP" altLang="en-US" sz="1050" b="1" dirty="0">
                <a:solidFill>
                  <a:schemeClr val="bg1"/>
                </a:solidFill>
              </a:rPr>
              <a:t>）</a:t>
            </a:r>
            <a:endParaRPr lang="en-US" altLang="ja-JP" sz="1050" b="1" dirty="0" smtClean="0">
              <a:solidFill>
                <a:schemeClr val="bg1"/>
              </a:solidFill>
            </a:endParaRPr>
          </a:p>
          <a:p>
            <a:pPr defTabSz="657225"/>
            <a:r>
              <a:rPr lang="ja-JP" altLang="en-US" sz="1050" b="1" dirty="0" smtClean="0">
                <a:solidFill>
                  <a:schemeClr val="bg1"/>
                </a:solidFill>
              </a:rPr>
              <a:t>松江市法</a:t>
            </a:r>
            <a:r>
              <a:rPr lang="ja-JP" altLang="en-US" sz="1050" b="1" dirty="0">
                <a:solidFill>
                  <a:schemeClr val="bg1"/>
                </a:solidFill>
              </a:rPr>
              <a:t>吉公民館　</a:t>
            </a:r>
            <a:r>
              <a:rPr lang="ja-JP" altLang="en-US" sz="1050" b="1" dirty="0" smtClean="0">
                <a:solidFill>
                  <a:schemeClr val="bg1"/>
                </a:solidFill>
              </a:rPr>
              <a:t>（〒６９０ー０８６３　松江市比津町３０８番地４）</a:t>
            </a:r>
            <a:endParaRPr lang="ja-JP" altLang="en-US" sz="1200" b="1" dirty="0">
              <a:solidFill>
                <a:schemeClr val="bg1"/>
              </a:solidFill>
              <a:latin typeface="ＭＳ Ｐゴシック" panose="020B0600070205080204" pitchFamily="50" charset="-128"/>
              <a:ea typeface="ＭＳ Ｐゴシック" panose="020B0600070205080204" pitchFamily="50" charset="-128"/>
            </a:endParaRPr>
          </a:p>
          <a:p>
            <a:pPr defTabSz="657225"/>
            <a:r>
              <a:rPr lang="ja-JP" altLang="en-US" sz="1050" b="1" dirty="0" smtClean="0">
                <a:solidFill>
                  <a:schemeClr val="bg1"/>
                </a:solidFill>
              </a:rPr>
              <a:t>先着１０</a:t>
            </a:r>
            <a:r>
              <a:rPr lang="ja-JP" altLang="en-US" sz="1050" b="1" dirty="0">
                <a:solidFill>
                  <a:schemeClr val="bg1"/>
                </a:solidFill>
              </a:rPr>
              <a:t>家族</a:t>
            </a:r>
            <a:r>
              <a:rPr lang="ja-JP" altLang="en-US" sz="1050" b="1" dirty="0" smtClean="0">
                <a:solidFill>
                  <a:schemeClr val="bg1"/>
                </a:solidFill>
              </a:rPr>
              <a:t>／２，０００円</a:t>
            </a:r>
            <a:endParaRPr lang="en-US" altLang="ja-JP" sz="1200" dirty="0" smtClean="0">
              <a:solidFill>
                <a:schemeClr val="bg1"/>
              </a:solidFill>
            </a:endParaRPr>
          </a:p>
          <a:p>
            <a:r>
              <a:rPr lang="ja-JP" altLang="en-US" sz="800" dirty="0" smtClean="0">
                <a:solidFill>
                  <a:schemeClr val="bg1"/>
                </a:solidFill>
              </a:rPr>
              <a:t>小学校３年生～</a:t>
            </a:r>
            <a:r>
              <a:rPr lang="ja-JP" altLang="en-US" sz="800" dirty="0">
                <a:solidFill>
                  <a:schemeClr val="bg1"/>
                </a:solidFill>
              </a:rPr>
              <a:t>６年生、中学校１年生～３年生までのお子さんを含む</a:t>
            </a:r>
            <a:r>
              <a:rPr lang="ja-JP" altLang="en-US" sz="800" dirty="0" smtClean="0">
                <a:solidFill>
                  <a:schemeClr val="bg1"/>
                </a:solidFill>
              </a:rPr>
              <a:t>ご家族（１家族当たり２台のコンピュータを用意しています）</a:t>
            </a:r>
            <a:r>
              <a:rPr lang="en-US" altLang="ja-JP" sz="800" dirty="0">
                <a:solidFill>
                  <a:schemeClr val="bg1"/>
                </a:solidFill>
              </a:rPr>
              <a:t/>
            </a:r>
            <a:br>
              <a:rPr lang="en-US" altLang="ja-JP" sz="800" dirty="0">
                <a:solidFill>
                  <a:schemeClr val="bg1"/>
                </a:solidFill>
              </a:rPr>
            </a:br>
            <a:r>
              <a:rPr lang="ja-JP" altLang="en-US" sz="800" dirty="0" smtClean="0">
                <a:solidFill>
                  <a:schemeClr val="bg1"/>
                </a:solidFill>
              </a:rPr>
              <a:t>中学生はお子さんだけでもご参加いただけますので、費用等の詳細は下記までお問い合わせください。</a:t>
            </a:r>
            <a:endParaRPr lang="en-US" altLang="ja-JP" sz="800" dirty="0" smtClean="0">
              <a:solidFill>
                <a:schemeClr val="bg1"/>
              </a:solidFill>
            </a:endParaRPr>
          </a:p>
        </p:txBody>
      </p:sp>
      <p:sp>
        <p:nvSpPr>
          <p:cNvPr id="11" name="テキスト ボックス 10"/>
          <p:cNvSpPr txBox="1"/>
          <p:nvPr/>
        </p:nvSpPr>
        <p:spPr>
          <a:xfrm>
            <a:off x="158750" y="9041350"/>
            <a:ext cx="6546850" cy="369332"/>
          </a:xfrm>
          <a:prstGeom prst="rect">
            <a:avLst/>
          </a:prstGeom>
          <a:noFill/>
          <a:ln w="25400">
            <a:solidFill>
              <a:schemeClr val="tx1"/>
            </a:solidFill>
          </a:ln>
        </p:spPr>
        <p:txBody>
          <a:bodyPr wrap="square" rtlCol="0">
            <a:spAutoFit/>
          </a:bodyPr>
          <a:lstStyle/>
          <a:p>
            <a:r>
              <a:rPr kumimoji="1" lang="ja-JP" altLang="en-US" sz="900" dirty="0" smtClean="0"/>
              <a:t>お申し込みはインターネット（</a:t>
            </a:r>
            <a:r>
              <a:rPr lang="en-US" altLang="ja-JP" sz="900" dirty="0"/>
              <a:t>https://one-day-ruby-trial.doorkeeper.jp/</a:t>
            </a:r>
            <a:r>
              <a:rPr kumimoji="1" lang="ja-JP" altLang="en-US" sz="900" dirty="0" smtClean="0"/>
              <a:t>）、また</a:t>
            </a:r>
            <a:r>
              <a:rPr lang="ja-JP" altLang="en-US" sz="900" dirty="0"/>
              <a:t>は電話</a:t>
            </a:r>
            <a:r>
              <a:rPr lang="ja-JP" altLang="en-US" sz="900" dirty="0" smtClean="0"/>
              <a:t>（</a:t>
            </a:r>
            <a:r>
              <a:rPr lang="en-US" altLang="ja-JP" sz="900" dirty="0" smtClean="0"/>
              <a:t>090-7593-4325</a:t>
            </a:r>
            <a:r>
              <a:rPr lang="ja-JP" altLang="en-US" sz="900" dirty="0" smtClean="0"/>
              <a:t>：高尾）で</a:t>
            </a:r>
            <a:r>
              <a:rPr kumimoji="1" lang="ja-JP" altLang="en-US" sz="900" dirty="0" smtClean="0"/>
              <a:t>お願いします</a:t>
            </a:r>
            <a:r>
              <a:rPr kumimoji="1" lang="ja-JP" altLang="en-US" sz="900" dirty="0" smtClean="0"/>
              <a:t>。</a:t>
            </a:r>
            <a:endParaRPr kumimoji="1" lang="en-US" altLang="ja-JP" sz="900" dirty="0" smtClean="0"/>
          </a:p>
          <a:p>
            <a:r>
              <a:rPr lang="ja-JP" altLang="en-US" sz="900" dirty="0" smtClean="0"/>
              <a:t>お問い合わせ</a:t>
            </a:r>
            <a:r>
              <a:rPr lang="ja-JP" altLang="en-US" sz="900" dirty="0" smtClean="0"/>
              <a:t>はメール（</a:t>
            </a:r>
            <a:r>
              <a:rPr lang="en-US" altLang="ja-JP" sz="900" dirty="0" smtClean="0"/>
              <a:t>contact@smalruby.jp</a:t>
            </a:r>
            <a:r>
              <a:rPr lang="ja-JP" altLang="en-US" sz="900" dirty="0" smtClean="0"/>
              <a:t>）、または</a:t>
            </a:r>
            <a:r>
              <a:rPr kumimoji="1" lang="ja-JP" altLang="en-US" sz="900" dirty="0" smtClean="0"/>
              <a:t>電話でお願いします。</a:t>
            </a:r>
            <a:endParaRPr kumimoji="1" lang="en-US" altLang="ja-JP" sz="1100" dirty="0" smtClean="0"/>
          </a:p>
        </p:txBody>
      </p:sp>
      <p:sp>
        <p:nvSpPr>
          <p:cNvPr id="13" name="テキスト ボックス 12"/>
          <p:cNvSpPr txBox="1"/>
          <p:nvPr/>
        </p:nvSpPr>
        <p:spPr>
          <a:xfrm>
            <a:off x="152400" y="9452054"/>
            <a:ext cx="6553200" cy="307777"/>
          </a:xfrm>
          <a:prstGeom prst="rect">
            <a:avLst/>
          </a:prstGeom>
          <a:noFill/>
        </p:spPr>
        <p:txBody>
          <a:bodyPr wrap="square" rtlCol="0">
            <a:spAutoFit/>
          </a:bodyPr>
          <a:lstStyle/>
          <a:p>
            <a:pPr algn="ctr"/>
            <a:r>
              <a:rPr lang="ja-JP" altLang="en-US" sz="1400" dirty="0" smtClean="0"/>
              <a:t>主催：Ｒｕｂｙ</a:t>
            </a:r>
            <a:r>
              <a:rPr kumimoji="1" lang="ja-JP" altLang="en-US" sz="1400" dirty="0" smtClean="0"/>
              <a:t>プログラミング少年団、後援：松江市教育委員会</a:t>
            </a:r>
            <a:endParaRPr kumimoji="1" lang="ja-JP" altLang="en-US" sz="1400" dirty="0"/>
          </a:p>
        </p:txBody>
      </p:sp>
      <p:sp>
        <p:nvSpPr>
          <p:cNvPr id="18" name="コンテンツ プレースホルダー 2"/>
          <p:cNvSpPr txBox="1">
            <a:spLocks/>
          </p:cNvSpPr>
          <p:nvPr/>
        </p:nvSpPr>
        <p:spPr>
          <a:xfrm>
            <a:off x="152400" y="6104911"/>
            <a:ext cx="6553200" cy="2868848"/>
          </a:xfrm>
          <a:prstGeom prst="rect">
            <a:avLst/>
          </a:prstGeom>
        </p:spPr>
        <p:txBody>
          <a:bodyPr numCol="3"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ja-JP" altLang="en-US" sz="800" dirty="0" smtClean="0">
                <a:latin typeface="+mj-ea"/>
                <a:ea typeface="+mj-ea"/>
              </a:rPr>
              <a:t>📌親子で</a:t>
            </a:r>
            <a:r>
              <a:rPr lang="en-US" altLang="ja-JP" sz="800" b="1" dirty="0" smtClean="0">
                <a:latin typeface="+mj-ea"/>
                <a:ea typeface="+mj-ea"/>
              </a:rPr>
              <a:t>Ruby</a:t>
            </a:r>
            <a:r>
              <a:rPr lang="ja-JP" altLang="en-US" sz="800" b="1" dirty="0" smtClean="0">
                <a:latin typeface="+mj-ea"/>
                <a:ea typeface="+mj-ea"/>
              </a:rPr>
              <a:t>（プログラミング）体験！</a:t>
            </a:r>
          </a:p>
          <a:p>
            <a:pPr marL="0" indent="0">
              <a:lnSpc>
                <a:spcPct val="150000"/>
              </a:lnSpc>
              <a:spcBef>
                <a:spcPts val="0"/>
              </a:spcBef>
              <a:buFont typeface="Arial" panose="020B0604020202020204" pitchFamily="34" charset="0"/>
              <a:buNone/>
            </a:pPr>
            <a:r>
              <a:rPr lang="ja-JP" altLang="en-US" sz="700" dirty="0" smtClean="0"/>
              <a:t>島根県にお住まいの方であれば「</a:t>
            </a:r>
            <a:r>
              <a:rPr lang="en-US" altLang="ja-JP" sz="700" dirty="0" smtClean="0"/>
              <a:t>Ruby</a:t>
            </a:r>
            <a:r>
              <a:rPr lang="ja-JP" altLang="en-US" sz="700" dirty="0" smtClean="0"/>
              <a:t>」という言葉を聞いたことがある方は多いのではないでしょうか。</a:t>
            </a:r>
          </a:p>
          <a:p>
            <a:pPr marL="0" indent="0">
              <a:lnSpc>
                <a:spcPct val="150000"/>
              </a:lnSpc>
              <a:spcBef>
                <a:spcPts val="0"/>
              </a:spcBef>
              <a:buFont typeface="Arial" panose="020B0604020202020204" pitchFamily="34" charset="0"/>
              <a:buNone/>
            </a:pPr>
            <a:r>
              <a:rPr lang="ja-JP" altLang="en-US" sz="700" dirty="0" smtClean="0"/>
              <a:t>みなさんの</a:t>
            </a:r>
            <a:r>
              <a:rPr lang="en-US" altLang="ja-JP" sz="700" dirty="0" smtClean="0"/>
              <a:t>Ruby</a:t>
            </a:r>
            <a:r>
              <a:rPr lang="ja-JP" altLang="en-US" sz="700" dirty="0" smtClean="0"/>
              <a:t>のイメージは、</a:t>
            </a:r>
            <a:r>
              <a:rPr lang="en-US" altLang="ja-JP" sz="700" dirty="0" smtClean="0"/>
              <a:t/>
            </a:r>
            <a:br>
              <a:rPr lang="en-US" altLang="ja-JP" sz="700" dirty="0" smtClean="0"/>
            </a:br>
            <a:r>
              <a:rPr lang="ja-JP" altLang="en-US" sz="700" dirty="0" smtClean="0"/>
              <a:t>　・宝石の</a:t>
            </a:r>
            <a:r>
              <a:rPr lang="en-US" altLang="ja-JP" sz="700" dirty="0" smtClean="0"/>
              <a:t>Ruby</a:t>
            </a:r>
            <a:r>
              <a:rPr lang="ja-JP" altLang="en-US" sz="700" dirty="0" smtClean="0"/>
              <a:t>とは違う</a:t>
            </a:r>
            <a:r>
              <a:rPr lang="en-US" altLang="ja-JP" sz="700" dirty="0" smtClean="0"/>
              <a:t/>
            </a:r>
            <a:br>
              <a:rPr lang="en-US" altLang="ja-JP" sz="700" dirty="0" smtClean="0"/>
            </a:br>
            <a:r>
              <a:rPr lang="ja-JP" altLang="en-US" sz="700" dirty="0" smtClean="0"/>
              <a:t>　・コンピュータに関係あるもの</a:t>
            </a:r>
            <a:r>
              <a:rPr lang="en-US" altLang="ja-JP" sz="700" dirty="0" smtClean="0"/>
              <a:t/>
            </a:r>
            <a:br>
              <a:rPr lang="en-US" altLang="ja-JP" sz="700" dirty="0" smtClean="0"/>
            </a:br>
            <a:r>
              <a:rPr lang="ja-JP" altLang="en-US" sz="700" dirty="0" smtClean="0"/>
              <a:t>　・松江市に在住のまつもとさんが作ったらしい</a:t>
            </a:r>
            <a:r>
              <a:rPr lang="en-US" altLang="ja-JP" sz="700" dirty="0" smtClean="0"/>
              <a:t/>
            </a:r>
            <a:br>
              <a:rPr lang="en-US" altLang="ja-JP" sz="700" dirty="0" smtClean="0"/>
            </a:br>
            <a:r>
              <a:rPr lang="ja-JP" altLang="en-US" sz="700" dirty="0" smtClean="0"/>
              <a:t>といったところではないでしょうか。</a:t>
            </a:r>
          </a:p>
          <a:p>
            <a:pPr marL="0" indent="0">
              <a:lnSpc>
                <a:spcPct val="150000"/>
              </a:lnSpc>
              <a:spcBef>
                <a:spcPts val="0"/>
              </a:spcBef>
              <a:buFont typeface="Arial" panose="020B0604020202020204" pitchFamily="34" charset="0"/>
              <a:buNone/>
            </a:pPr>
            <a:r>
              <a:rPr lang="ja-JP" altLang="en-US" sz="700" dirty="0" smtClean="0"/>
              <a:t>そんな</a:t>
            </a:r>
            <a:r>
              <a:rPr lang="en-US" altLang="ja-JP" sz="700" dirty="0" smtClean="0"/>
              <a:t>Ruby</a:t>
            </a:r>
            <a:r>
              <a:rPr lang="ja-JP" altLang="en-US" sz="700" dirty="0" smtClean="0"/>
              <a:t>を親子で体験して、感じて、本当の意味で</a:t>
            </a:r>
            <a:r>
              <a:rPr lang="en-US" altLang="ja-JP" sz="700" dirty="0" smtClean="0"/>
              <a:t>Ruby</a:t>
            </a:r>
            <a:r>
              <a:rPr lang="ja-JP" altLang="en-US" sz="700" dirty="0" smtClean="0"/>
              <a:t>を理解してみませんか？</a:t>
            </a:r>
            <a:endParaRPr lang="en-US" altLang="ja-JP" sz="700" dirty="0" smtClean="0"/>
          </a:p>
          <a:p>
            <a:pPr marL="0" indent="0">
              <a:lnSpc>
                <a:spcPct val="150000"/>
              </a:lnSpc>
              <a:spcBef>
                <a:spcPts val="0"/>
              </a:spcBef>
              <a:buFont typeface="Arial" panose="020B0604020202020204" pitchFamily="34" charset="0"/>
              <a:buNone/>
            </a:pPr>
            <a:endParaRPr lang="en-US" altLang="ja-JP" sz="600" dirty="0" smtClean="0"/>
          </a:p>
          <a:p>
            <a:pPr marL="0" indent="0">
              <a:lnSpc>
                <a:spcPct val="150000"/>
              </a:lnSpc>
              <a:spcBef>
                <a:spcPts val="0"/>
              </a:spcBef>
              <a:buNone/>
            </a:pPr>
            <a:r>
              <a:rPr lang="ja-JP" altLang="en-US" sz="800" dirty="0">
                <a:latin typeface="+mj-ea"/>
              </a:rPr>
              <a:t>📌</a:t>
            </a:r>
            <a:r>
              <a:rPr lang="ja-JP" altLang="en-US" sz="800" b="1" dirty="0" smtClean="0"/>
              <a:t>内容</a:t>
            </a:r>
            <a:endParaRPr lang="ja-JP" altLang="en-US" sz="600" b="1" dirty="0" smtClean="0"/>
          </a:p>
          <a:p>
            <a:pPr marL="0" indent="0">
              <a:lnSpc>
                <a:spcPct val="150000"/>
              </a:lnSpc>
              <a:spcBef>
                <a:spcPts val="0"/>
              </a:spcBef>
              <a:buFont typeface="Arial" panose="020B0604020202020204" pitchFamily="34" charset="0"/>
              <a:buNone/>
            </a:pPr>
            <a:r>
              <a:rPr lang="ja-JP" altLang="en-US" sz="700" dirty="0" smtClean="0"/>
              <a:t>このイベントでは、こちらで用意したコンピュータを使って、「</a:t>
            </a:r>
            <a:r>
              <a:rPr lang="en-US" altLang="ja-JP" sz="700" dirty="0" smtClean="0"/>
              <a:t>Ruby</a:t>
            </a:r>
            <a:r>
              <a:rPr lang="ja-JP" altLang="en-US" sz="700" dirty="0" smtClean="0"/>
              <a:t>」を操作してコンピュータのソフトウェアを作ること（プログラミング）を体験してもらいます。ご家族で参加いただく場合、お子さんだけでなく、保護者の方にもコンピュータを用意しています。</a:t>
            </a:r>
            <a:endParaRPr lang="en-US" altLang="ja-JP" sz="700" dirty="0" smtClean="0"/>
          </a:p>
          <a:p>
            <a:pPr marL="0" indent="0">
              <a:lnSpc>
                <a:spcPct val="150000"/>
              </a:lnSpc>
              <a:spcBef>
                <a:spcPts val="0"/>
              </a:spcBef>
              <a:buFont typeface="Arial" panose="020B0604020202020204" pitchFamily="34" charset="0"/>
              <a:buNone/>
            </a:pPr>
            <a:r>
              <a:rPr lang="ja-JP" altLang="en-US" sz="700" dirty="0" smtClean="0"/>
              <a:t>初めての方や、コンピュータが苦手な方でも安心してください。小学校３年生から</a:t>
            </a:r>
            <a:r>
              <a:rPr lang="ja-JP" altLang="en-US" sz="700" dirty="0" smtClean="0"/>
              <a:t>使えて、簡単にソフトウェアを作れる「</a:t>
            </a:r>
            <a:r>
              <a:rPr lang="ja-JP" altLang="en-US" sz="700" dirty="0" smtClean="0"/>
              <a:t>スモウルビー</a:t>
            </a:r>
            <a:r>
              <a:rPr lang="ja-JP" altLang="en-US" sz="700" dirty="0" smtClean="0"/>
              <a:t>」（</a:t>
            </a:r>
            <a:r>
              <a:rPr lang="en-US" altLang="ja-JP" sz="700" dirty="0" smtClean="0"/>
              <a:t>※</a:t>
            </a:r>
            <a:r>
              <a:rPr lang="ja-JP" altLang="en-US" sz="700" dirty="0" smtClean="0"/>
              <a:t>）というソフトウェアを使って、</a:t>
            </a:r>
            <a:r>
              <a:rPr lang="ja-JP" altLang="en-US" sz="700" b="1" dirty="0" smtClean="0"/>
              <a:t>マウス</a:t>
            </a:r>
            <a:r>
              <a:rPr lang="ja-JP" altLang="en-US" sz="700" b="1" dirty="0" smtClean="0"/>
              <a:t>の操作だけで簡単なゲームを作ります</a:t>
            </a:r>
            <a:r>
              <a:rPr lang="ja-JP" altLang="en-US" sz="700" dirty="0" smtClean="0"/>
              <a:t>。それを通じて</a:t>
            </a:r>
            <a:r>
              <a:rPr lang="ja-JP" altLang="en-US" sz="700" dirty="0" smtClean="0"/>
              <a:t>、ソフトウェア</a:t>
            </a:r>
            <a:r>
              <a:rPr lang="ja-JP" altLang="en-US" sz="700" dirty="0" smtClean="0"/>
              <a:t>の作り方や、「</a:t>
            </a:r>
            <a:r>
              <a:rPr lang="en-US" altLang="ja-JP" sz="700" dirty="0" smtClean="0"/>
              <a:t>Ruby</a:t>
            </a:r>
            <a:r>
              <a:rPr lang="ja-JP" altLang="en-US" sz="700" dirty="0" smtClean="0"/>
              <a:t>」とはどういったものなのかを知っていただきます。</a:t>
            </a:r>
            <a:endParaRPr lang="en-US" altLang="ja-JP" sz="700" dirty="0" smtClean="0"/>
          </a:p>
          <a:p>
            <a:pPr marL="87313" indent="-87313">
              <a:lnSpc>
                <a:spcPct val="150000"/>
              </a:lnSpc>
              <a:spcBef>
                <a:spcPts val="0"/>
              </a:spcBef>
              <a:buFont typeface="Arial" panose="020B0604020202020204" pitchFamily="34" charset="0"/>
              <a:buNone/>
            </a:pPr>
            <a:r>
              <a:rPr lang="en-US" altLang="ja-JP" sz="600" dirty="0" smtClean="0"/>
              <a:t>※</a:t>
            </a:r>
            <a:r>
              <a:rPr lang="ja-JP" altLang="en-US" sz="600" dirty="0" smtClean="0"/>
              <a:t>「スモウルビー」は島根県松江市の市立中学校の技術家庭科の授業にも採用されています。</a:t>
            </a:r>
            <a:endParaRPr lang="en-US" altLang="ja-JP" sz="800" dirty="0" smtClean="0"/>
          </a:p>
          <a:p>
            <a:pPr marL="0" indent="0">
              <a:lnSpc>
                <a:spcPct val="150000"/>
              </a:lnSpc>
              <a:spcBef>
                <a:spcPts val="0"/>
              </a:spcBef>
              <a:buNone/>
            </a:pPr>
            <a:endParaRPr lang="en-US" altLang="ja-JP" sz="300" dirty="0" smtClean="0">
              <a:latin typeface="+mj-ea"/>
            </a:endParaRPr>
          </a:p>
          <a:p>
            <a:pPr marL="0" indent="0">
              <a:lnSpc>
                <a:spcPct val="150000"/>
              </a:lnSpc>
              <a:spcBef>
                <a:spcPts val="0"/>
              </a:spcBef>
              <a:buNone/>
            </a:pPr>
            <a:r>
              <a:rPr lang="ja-JP" altLang="en-US" sz="800" dirty="0" smtClean="0">
                <a:latin typeface="+mj-ea"/>
              </a:rPr>
              <a:t>📌</a:t>
            </a:r>
            <a:r>
              <a:rPr lang="ja-JP" altLang="en-US" sz="800" b="1" dirty="0" smtClean="0">
                <a:latin typeface="+mj-ea"/>
                <a:ea typeface="+mj-ea"/>
              </a:rPr>
              <a:t>当日</a:t>
            </a:r>
            <a:r>
              <a:rPr lang="ja-JP" altLang="en-US" sz="800" b="1" dirty="0"/>
              <a:t>の流れ</a:t>
            </a:r>
          </a:p>
          <a:p>
            <a:pPr marL="0" indent="0">
              <a:lnSpc>
                <a:spcPct val="150000"/>
              </a:lnSpc>
              <a:spcBef>
                <a:spcPts val="0"/>
              </a:spcBef>
              <a:buNone/>
            </a:pPr>
            <a:r>
              <a:rPr lang="ja-JP" altLang="en-US" sz="700" dirty="0"/>
              <a:t>①</a:t>
            </a:r>
            <a:r>
              <a:rPr lang="ja-JP" altLang="en-US" sz="700" dirty="0" smtClean="0"/>
              <a:t>受付</a:t>
            </a:r>
            <a:endParaRPr lang="en-US" altLang="ja-JP" sz="700" dirty="0"/>
          </a:p>
          <a:p>
            <a:pPr marL="0" indent="0">
              <a:lnSpc>
                <a:spcPct val="150000"/>
              </a:lnSpc>
              <a:spcBef>
                <a:spcPts val="0"/>
              </a:spcBef>
              <a:buNone/>
            </a:pPr>
            <a:r>
              <a:rPr lang="ja-JP" altLang="en-US" sz="700" dirty="0"/>
              <a:t>②</a:t>
            </a:r>
            <a:r>
              <a:rPr lang="ja-JP" altLang="en-US" sz="700" dirty="0" smtClean="0"/>
              <a:t>はじめ</a:t>
            </a:r>
            <a:r>
              <a:rPr lang="ja-JP" altLang="en-US" sz="700" dirty="0"/>
              <a:t>に</a:t>
            </a:r>
            <a:endParaRPr lang="en-US" altLang="ja-JP" sz="700" dirty="0"/>
          </a:p>
          <a:p>
            <a:pPr marL="0" indent="0">
              <a:lnSpc>
                <a:spcPct val="150000"/>
              </a:lnSpc>
              <a:spcBef>
                <a:spcPts val="0"/>
              </a:spcBef>
              <a:buNone/>
            </a:pPr>
            <a:r>
              <a:rPr lang="ja-JP" altLang="en-US" sz="700" dirty="0"/>
              <a:t>③</a:t>
            </a:r>
            <a:r>
              <a:rPr lang="ja-JP" altLang="en-US" sz="700" dirty="0" smtClean="0"/>
              <a:t>コンピュータ</a:t>
            </a:r>
            <a:r>
              <a:rPr lang="ja-JP" altLang="en-US" sz="700" dirty="0"/>
              <a:t>の組み立て</a:t>
            </a:r>
            <a:endParaRPr lang="en-US" altLang="ja-JP" sz="700" dirty="0"/>
          </a:p>
          <a:p>
            <a:pPr marL="0" indent="0">
              <a:lnSpc>
                <a:spcPct val="150000"/>
              </a:lnSpc>
              <a:spcBef>
                <a:spcPts val="0"/>
              </a:spcBef>
              <a:buNone/>
            </a:pPr>
            <a:r>
              <a:rPr lang="ja-JP" altLang="en-US" sz="700" dirty="0"/>
              <a:t>④</a:t>
            </a:r>
            <a:r>
              <a:rPr lang="ja-JP" altLang="en-US" sz="700" dirty="0" smtClean="0"/>
              <a:t>プログラム</a:t>
            </a:r>
            <a:r>
              <a:rPr lang="ja-JP" altLang="en-US" sz="700" dirty="0"/>
              <a:t>や</a:t>
            </a:r>
            <a:r>
              <a:rPr lang="en-US" altLang="ja-JP" sz="700" dirty="0"/>
              <a:t>Ruby</a:t>
            </a:r>
            <a:r>
              <a:rPr lang="ja-JP" altLang="en-US" sz="700" dirty="0"/>
              <a:t>について学ぶ</a:t>
            </a:r>
            <a:endParaRPr lang="en-US" altLang="ja-JP" sz="700" dirty="0"/>
          </a:p>
          <a:p>
            <a:pPr marL="0" indent="0">
              <a:lnSpc>
                <a:spcPct val="150000"/>
              </a:lnSpc>
              <a:spcBef>
                <a:spcPts val="0"/>
              </a:spcBef>
              <a:buNone/>
            </a:pPr>
            <a:r>
              <a:rPr lang="ja-JP" altLang="en-US" sz="700" dirty="0"/>
              <a:t>⑤</a:t>
            </a:r>
            <a:r>
              <a:rPr lang="ja-JP" altLang="en-US" sz="700" dirty="0" smtClean="0"/>
              <a:t>プログラム</a:t>
            </a:r>
            <a:r>
              <a:rPr lang="ja-JP" altLang="en-US" sz="700" dirty="0"/>
              <a:t>の作り方を学ぶ</a:t>
            </a:r>
            <a:endParaRPr lang="en-US" altLang="ja-JP" sz="700" dirty="0"/>
          </a:p>
          <a:p>
            <a:pPr marL="0" indent="0">
              <a:lnSpc>
                <a:spcPct val="150000"/>
              </a:lnSpc>
              <a:spcBef>
                <a:spcPts val="0"/>
              </a:spcBef>
              <a:buNone/>
            </a:pPr>
            <a:r>
              <a:rPr lang="ja-JP" altLang="en-US" sz="700" dirty="0"/>
              <a:t>⑥</a:t>
            </a:r>
            <a:r>
              <a:rPr lang="ja-JP" altLang="en-US" sz="700" dirty="0" smtClean="0"/>
              <a:t>オリジナル</a:t>
            </a:r>
            <a:r>
              <a:rPr lang="ja-JP" altLang="en-US" sz="700" dirty="0"/>
              <a:t>のゲームを作る</a:t>
            </a:r>
            <a:endParaRPr lang="en-US" altLang="ja-JP" sz="700" dirty="0"/>
          </a:p>
          <a:p>
            <a:pPr marL="0" indent="0">
              <a:lnSpc>
                <a:spcPct val="150000"/>
              </a:lnSpc>
              <a:spcBef>
                <a:spcPts val="0"/>
              </a:spcBef>
              <a:buNone/>
            </a:pPr>
            <a:r>
              <a:rPr lang="ja-JP" altLang="en-US" sz="700" dirty="0"/>
              <a:t>⑦</a:t>
            </a:r>
            <a:r>
              <a:rPr lang="ja-JP" altLang="en-US" sz="700" dirty="0" smtClean="0"/>
              <a:t>おわり</a:t>
            </a:r>
            <a:r>
              <a:rPr lang="ja-JP" altLang="en-US" sz="700" dirty="0"/>
              <a:t>に</a:t>
            </a:r>
            <a:endParaRPr lang="en-US" altLang="ja-JP" sz="700" dirty="0"/>
          </a:p>
          <a:p>
            <a:pPr marL="0" indent="0">
              <a:lnSpc>
                <a:spcPct val="150000"/>
              </a:lnSpc>
              <a:spcBef>
                <a:spcPts val="0"/>
              </a:spcBef>
              <a:buNone/>
            </a:pPr>
            <a:r>
              <a:rPr lang="ja-JP" altLang="en-US" sz="700" dirty="0"/>
              <a:t>⑧</a:t>
            </a:r>
            <a:r>
              <a:rPr lang="ja-JP" altLang="en-US" sz="700" dirty="0" smtClean="0"/>
              <a:t>解散</a:t>
            </a:r>
            <a:endParaRPr lang="en-US" altLang="ja-JP" sz="700" dirty="0"/>
          </a:p>
          <a:p>
            <a:pPr marL="0" indent="0">
              <a:lnSpc>
                <a:spcPct val="150000"/>
              </a:lnSpc>
              <a:spcBef>
                <a:spcPts val="0"/>
              </a:spcBef>
              <a:buNone/>
            </a:pPr>
            <a:r>
              <a:rPr lang="ja-JP" altLang="en-US" sz="800" dirty="0" smtClean="0">
                <a:latin typeface="+mj-ea"/>
              </a:rPr>
              <a:t>📌今後の</a:t>
            </a:r>
            <a:r>
              <a:rPr lang="ja-JP" altLang="en-US" sz="800" b="1" dirty="0" smtClean="0">
                <a:latin typeface="+mj-ea"/>
              </a:rPr>
              <a:t>開催予定</a:t>
            </a:r>
            <a:endParaRPr lang="en-US" altLang="ja-JP" sz="800" b="1" dirty="0" smtClean="0">
              <a:latin typeface="+mj-ea"/>
            </a:endParaRPr>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smtClean="0"/>
          </a:p>
          <a:p>
            <a:pPr marL="0" indent="0">
              <a:lnSpc>
                <a:spcPct val="150000"/>
              </a:lnSpc>
              <a:spcBef>
                <a:spcPts val="0"/>
              </a:spcBef>
              <a:buNone/>
            </a:pPr>
            <a:endParaRPr lang="en-US" altLang="ja-JP" sz="700" dirty="0"/>
          </a:p>
          <a:p>
            <a:pPr marL="0" indent="0">
              <a:lnSpc>
                <a:spcPct val="150000"/>
              </a:lnSpc>
              <a:spcBef>
                <a:spcPts val="0"/>
              </a:spcBef>
              <a:buNone/>
            </a:pPr>
            <a:r>
              <a:rPr lang="ja-JP" altLang="en-US" sz="700" dirty="0" smtClean="0"/>
              <a:t>基本的に各回</a:t>
            </a:r>
            <a:r>
              <a:rPr lang="ja-JP" altLang="en-US" sz="700" dirty="0"/>
              <a:t>はすべて同じ内容ですのでご都合が</a:t>
            </a:r>
            <a:r>
              <a:rPr lang="ja-JP" altLang="en-US" sz="700" dirty="0" smtClean="0"/>
              <a:t>いい日程・会場にご参加</a:t>
            </a:r>
            <a:r>
              <a:rPr lang="ja-JP" altLang="en-US" sz="700" dirty="0"/>
              <a:t>ください</a:t>
            </a:r>
            <a:r>
              <a:rPr lang="ja-JP" altLang="en-US" sz="700" dirty="0" smtClean="0"/>
              <a:t>。</a:t>
            </a:r>
            <a:endParaRPr lang="en-US" altLang="ja-JP" sz="600" dirty="0" smtClean="0">
              <a:latin typeface="+mj-ea"/>
            </a:endParaRPr>
          </a:p>
          <a:p>
            <a:pPr marL="0" indent="0">
              <a:lnSpc>
                <a:spcPct val="150000"/>
              </a:lnSpc>
              <a:spcBef>
                <a:spcPts val="0"/>
              </a:spcBef>
              <a:buNone/>
            </a:pPr>
            <a:r>
              <a:rPr lang="ja-JP" altLang="en-US" sz="700" dirty="0"/>
              <a:t>過去</a:t>
            </a:r>
            <a:r>
              <a:rPr lang="ja-JP" altLang="en-US" sz="700" dirty="0" smtClean="0"/>
              <a:t>の体験イベントの様子</a:t>
            </a:r>
            <a:r>
              <a:rPr lang="ja-JP" altLang="en-US" sz="700" dirty="0" smtClean="0"/>
              <a:t>は</a:t>
            </a:r>
            <a:r>
              <a:rPr lang="en-US" altLang="ja-JP" sz="700" dirty="0" smtClean="0"/>
              <a:t>Ruby</a:t>
            </a:r>
            <a:r>
              <a:rPr lang="ja-JP" altLang="en-US" sz="700" dirty="0" smtClean="0"/>
              <a:t>プログラミング</a:t>
            </a:r>
            <a:r>
              <a:rPr lang="ja-JP" altLang="en-US" sz="700" dirty="0" smtClean="0"/>
              <a:t>少年団のホームページ（</a:t>
            </a:r>
            <a:r>
              <a:rPr lang="en-US" altLang="ja-JP" sz="700" dirty="0" smtClean="0"/>
              <a:t>http://smalruby.jp</a:t>
            </a:r>
            <a:r>
              <a:rPr lang="ja-JP" altLang="en-US" sz="700" dirty="0" smtClean="0"/>
              <a:t>）からご覧いただけます。</a:t>
            </a:r>
            <a:endParaRPr lang="en-US" altLang="ja-JP" sz="700" dirty="0" smtClean="0"/>
          </a:p>
          <a:p>
            <a:pPr marL="0" indent="0">
              <a:lnSpc>
                <a:spcPct val="150000"/>
              </a:lnSpc>
              <a:spcBef>
                <a:spcPts val="0"/>
              </a:spcBef>
              <a:buNone/>
            </a:pPr>
            <a:r>
              <a:rPr lang="ja-JP" altLang="en-US" sz="700" dirty="0" smtClean="0">
                <a:latin typeface="+mj-ea"/>
              </a:rPr>
              <a:t>また、体験</a:t>
            </a:r>
            <a:r>
              <a:rPr lang="ja-JP" altLang="en-US" sz="700" dirty="0" smtClean="0">
                <a:latin typeface="+mj-ea"/>
              </a:rPr>
              <a:t>イベント後は、</a:t>
            </a:r>
            <a:r>
              <a:rPr lang="ja-JP" altLang="en-US" sz="700" dirty="0" smtClean="0">
                <a:latin typeface="+mj-ea"/>
              </a:rPr>
              <a:t>さらにプログラミングを学びたい人のための無料のプログラミング教室「プログラミング道場」にご参加</a:t>
            </a:r>
            <a:r>
              <a:rPr lang="ja-JP" altLang="en-US" sz="700" dirty="0" smtClean="0">
                <a:latin typeface="+mj-ea"/>
              </a:rPr>
              <a:t>いただくこともできます。</a:t>
            </a:r>
            <a:endParaRPr lang="en-US" altLang="ja-JP" sz="700" dirty="0">
              <a:latin typeface="+mj-ea"/>
            </a:endParaRPr>
          </a:p>
        </p:txBody>
      </p:sp>
      <p:graphicFrame>
        <p:nvGraphicFramePr>
          <p:cNvPr id="23" name="表 22"/>
          <p:cNvGraphicFramePr>
            <a:graphicFrameLocks noGrp="1"/>
          </p:cNvGraphicFramePr>
          <p:nvPr>
            <p:extLst>
              <p:ext uri="{D42A27DB-BD31-4B8C-83A1-F6EECF244321}">
                <p14:modId xmlns:p14="http://schemas.microsoft.com/office/powerpoint/2010/main" val="4164609779"/>
              </p:ext>
            </p:extLst>
          </p:nvPr>
        </p:nvGraphicFramePr>
        <p:xfrm>
          <a:off x="4580615" y="6327540"/>
          <a:ext cx="2057778" cy="990600"/>
        </p:xfrm>
        <a:graphic>
          <a:graphicData uri="http://schemas.openxmlformats.org/drawingml/2006/table">
            <a:tbl>
              <a:tblPr firstRow="1" bandRow="1">
                <a:tableStyleId>{7E9639D4-E3E2-4D34-9284-5A2195B3D0D7}</a:tableStyleId>
              </a:tblPr>
              <a:tblGrid>
                <a:gridCol w="787053"/>
                <a:gridCol w="1270725"/>
              </a:tblGrid>
              <a:tr h="178428">
                <a:tc>
                  <a:txBody>
                    <a:bodyPr/>
                    <a:lstStyle/>
                    <a:p>
                      <a:pPr algn="ctr"/>
                      <a:r>
                        <a:rPr kumimoji="1" lang="ja-JP" altLang="en-US" sz="700" dirty="0" smtClean="0"/>
                        <a:t>開　催　日</a:t>
                      </a:r>
                      <a:endParaRPr kumimoji="1" lang="ja-JP" altLang="en-US" sz="700" dirty="0"/>
                    </a:p>
                  </a:txBody>
                  <a:tcPr/>
                </a:tc>
                <a:tc>
                  <a:txBody>
                    <a:bodyPr/>
                    <a:lstStyle/>
                    <a:p>
                      <a:pPr algn="ctr"/>
                      <a:r>
                        <a:rPr kumimoji="1" lang="ja-JP" altLang="en-US" sz="700" dirty="0" smtClean="0"/>
                        <a:t>会　　　場</a:t>
                      </a:r>
                      <a:endParaRPr kumimoji="1" lang="en-US" altLang="ja-JP" sz="700" dirty="0" smtClean="0"/>
                    </a:p>
                  </a:txBody>
                  <a:tcPr/>
                </a:tc>
              </a:tr>
              <a:tr h="173203">
                <a:tc>
                  <a:txBody>
                    <a:bodyPr/>
                    <a:lstStyle/>
                    <a:p>
                      <a:pPr algn="ctr"/>
                      <a:r>
                        <a:rPr kumimoji="1" lang="ja-JP" altLang="en-US" sz="700" dirty="0" smtClean="0"/>
                        <a:t>７月</a:t>
                      </a:r>
                      <a:r>
                        <a:rPr kumimoji="1" lang="ja-JP" altLang="en-US" sz="700" smtClean="0"/>
                        <a:t>１９日（日）</a:t>
                      </a:r>
                      <a:endParaRPr kumimoji="1" lang="ja-JP" altLang="en-US" sz="7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松江市法吉公民館</a:t>
                      </a:r>
                      <a:endParaRPr kumimoji="1" lang="en-US" altLang="ja-JP" sz="700" dirty="0" smtClean="0"/>
                    </a:p>
                  </a:txBody>
                  <a:tcPr/>
                </a:tc>
              </a:tr>
              <a:tr h="173203">
                <a:tc>
                  <a:txBody>
                    <a:bodyPr/>
                    <a:lstStyle/>
                    <a:p>
                      <a:pPr algn="ctr"/>
                      <a:r>
                        <a:rPr kumimoji="1" lang="ja-JP" altLang="en-US" sz="700" dirty="0" smtClean="0"/>
                        <a:t>８月２３日（日）</a:t>
                      </a:r>
                      <a:endParaRPr kumimoji="1" lang="ja-JP" altLang="en-US" sz="7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松江市内の公民館（予定）</a:t>
                      </a:r>
                      <a:endParaRPr kumimoji="1" lang="en-US" altLang="ja-JP" sz="700" dirty="0" smtClean="0"/>
                    </a:p>
                  </a:txBody>
                  <a:tcPr/>
                </a:tc>
              </a:tr>
              <a:tr h="173203">
                <a:tc>
                  <a:txBody>
                    <a:bodyPr/>
                    <a:lstStyle/>
                    <a:p>
                      <a:pPr algn="ctr"/>
                      <a:r>
                        <a:rPr kumimoji="1" lang="ja-JP" altLang="en-US" sz="700" dirty="0" smtClean="0"/>
                        <a:t>９月２０日（日）</a:t>
                      </a:r>
                      <a:endParaRPr kumimoji="1" lang="ja-JP" altLang="en-US" sz="7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松江市内の公民館（予定）</a:t>
                      </a:r>
                      <a:endParaRPr kumimoji="1" lang="en-US" altLang="ja-JP" sz="700" dirty="0" smtClean="0"/>
                    </a:p>
                  </a:txBody>
                  <a:tcPr/>
                </a:tc>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smtClean="0"/>
                        <a:t>１０月１８日（日）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smtClean="0"/>
                        <a:t>松江市秋鹿公民館</a:t>
                      </a:r>
                      <a:endParaRPr kumimoji="1" lang="en-US" altLang="ja-JP" sz="700" dirty="0" smtClean="0"/>
                    </a:p>
                  </a:txBody>
                  <a:tcPr/>
                </a:tc>
              </a:tr>
            </a:tbl>
          </a:graphicData>
        </a:graphic>
      </p:graphicFrame>
      <p:cxnSp>
        <p:nvCxnSpPr>
          <p:cNvPr id="24" name="直線コネクタ 23"/>
          <p:cNvCxnSpPr/>
          <p:nvPr/>
        </p:nvCxnSpPr>
        <p:spPr>
          <a:xfrm flipH="1">
            <a:off x="2314725" y="6189070"/>
            <a:ext cx="1218" cy="2675151"/>
          </a:xfrm>
          <a:prstGeom prst="line">
            <a:avLst/>
          </a:prstGeom>
          <a:ln w="9525">
            <a:prstDash val="sysDash"/>
          </a:ln>
        </p:spPr>
        <p:style>
          <a:lnRef idx="3">
            <a:schemeClr val="dk1"/>
          </a:lnRef>
          <a:fillRef idx="0">
            <a:schemeClr val="dk1"/>
          </a:fillRef>
          <a:effectRef idx="2">
            <a:schemeClr val="dk1"/>
          </a:effectRef>
          <a:fontRef idx="minor">
            <a:schemeClr val="tx1"/>
          </a:fontRef>
        </p:style>
      </p:cxnSp>
      <p:cxnSp>
        <p:nvCxnSpPr>
          <p:cNvPr id="27" name="直線コネクタ 26"/>
          <p:cNvCxnSpPr/>
          <p:nvPr/>
        </p:nvCxnSpPr>
        <p:spPr>
          <a:xfrm flipH="1">
            <a:off x="4511742" y="6189070"/>
            <a:ext cx="1218" cy="2675151"/>
          </a:xfrm>
          <a:prstGeom prst="line">
            <a:avLst/>
          </a:prstGeom>
          <a:ln w="9525">
            <a:prstDash val="sysDash"/>
          </a:ln>
        </p:spPr>
        <p:style>
          <a:lnRef idx="3">
            <a:schemeClr val="dk1"/>
          </a:lnRef>
          <a:fillRef idx="0">
            <a:schemeClr val="dk1"/>
          </a:fillRef>
          <a:effectRef idx="2">
            <a:schemeClr val="dk1"/>
          </a:effectRef>
          <a:fontRef idx="minor">
            <a:schemeClr val="tx1"/>
          </a:fontRef>
        </p:style>
      </p:cxn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5213" y="-39094"/>
            <a:ext cx="5510718" cy="5399615"/>
          </a:xfrm>
          <a:prstGeom prst="rect">
            <a:avLst/>
          </a:prstGeom>
        </p:spPr>
      </p:pic>
      <p:sp>
        <p:nvSpPr>
          <p:cNvPr id="8" name="テキスト ボックス 7"/>
          <p:cNvSpPr txBox="1"/>
          <p:nvPr/>
        </p:nvSpPr>
        <p:spPr>
          <a:xfrm>
            <a:off x="62140" y="-104600"/>
            <a:ext cx="6553200" cy="3785652"/>
          </a:xfrm>
          <a:prstGeom prst="rect">
            <a:avLst/>
          </a:prstGeom>
          <a:noFill/>
        </p:spPr>
        <p:txBody>
          <a:bodyPr wrap="square" rtlCol="0">
            <a:spAutoFit/>
          </a:bodyPr>
          <a:lstStyle/>
          <a:p>
            <a:r>
              <a:rPr lang="ja-JP" altLang="en-US" sz="6000" dirty="0" smtClean="0">
                <a:latin typeface="HGP創英角ｺﾞｼｯｸUB" panose="020B0900000000000000" pitchFamily="50" charset="-128"/>
                <a:ea typeface="HGP創英角ｺﾞｼｯｸUB" panose="020B0900000000000000" pitchFamily="50" charset="-128"/>
              </a:rPr>
              <a:t>一日</a:t>
            </a:r>
            <a:endParaRPr lang="en-US" altLang="ja-JP" sz="6000" dirty="0" smtClean="0">
              <a:latin typeface="HGP創英角ｺﾞｼｯｸUB" panose="020B0900000000000000" pitchFamily="50" charset="-128"/>
              <a:ea typeface="HGP創英角ｺﾞｼｯｸUB" panose="020B0900000000000000" pitchFamily="50" charset="-128"/>
            </a:endParaRPr>
          </a:p>
          <a:p>
            <a:r>
              <a:rPr lang="en-US" altLang="ja-JP" sz="6000" dirty="0" smtClean="0">
                <a:ln w="38100">
                  <a:noFill/>
                </a:ln>
                <a:solidFill>
                  <a:srgbClr val="FF0000"/>
                </a:solidFill>
                <a:latin typeface="Arial Black" panose="020B0A04020102020204" pitchFamily="34" charset="0"/>
                <a:ea typeface="Arial Unicode MS" panose="020B0604020202020204" pitchFamily="50" charset="-128"/>
                <a:cs typeface="Arial Unicode MS" panose="020B0604020202020204" pitchFamily="50" charset="-128"/>
              </a:rPr>
              <a:t>Ruby</a:t>
            </a:r>
          </a:p>
          <a:p>
            <a:r>
              <a:rPr lang="ja-JP" altLang="en-US" sz="6000" dirty="0" smtClean="0">
                <a:latin typeface="HGP創英角ｺﾞｼｯｸUB" panose="020B0900000000000000" pitchFamily="50" charset="-128"/>
                <a:ea typeface="HGP創英角ｺﾞｼｯｸUB" panose="020B0900000000000000" pitchFamily="50" charset="-128"/>
              </a:rPr>
              <a:t>プログラミング</a:t>
            </a:r>
            <a:endParaRPr lang="en-US" altLang="ja-JP" sz="6000" dirty="0" smtClean="0">
              <a:latin typeface="HGP創英角ｺﾞｼｯｸUB" panose="020B0900000000000000" pitchFamily="50" charset="-128"/>
              <a:ea typeface="HGP創英角ｺﾞｼｯｸUB" panose="020B0900000000000000" pitchFamily="50" charset="-128"/>
            </a:endParaRPr>
          </a:p>
          <a:p>
            <a:r>
              <a:rPr lang="ja-JP" altLang="en-US" sz="6000" dirty="0" smtClean="0">
                <a:latin typeface="HGP創英角ｺﾞｼｯｸUB" panose="020B0900000000000000" pitchFamily="50" charset="-128"/>
                <a:ea typeface="HGP創英角ｺﾞｼｯｸUB" panose="020B0900000000000000" pitchFamily="50" charset="-128"/>
              </a:rPr>
              <a:t>体験</a:t>
            </a:r>
            <a:endParaRPr lang="en-US" altLang="ja-JP" sz="5400" dirty="0" smtClean="0">
              <a:latin typeface="HGP創英角ｺﾞｼｯｸUB" panose="020B0900000000000000" pitchFamily="50" charset="-128"/>
              <a:ea typeface="HGP創英角ｺﾞｼｯｸUB" panose="020B0900000000000000" pitchFamily="50" charset="-128"/>
            </a:endParaRPr>
          </a:p>
        </p:txBody>
      </p:sp>
      <p:sp>
        <p:nvSpPr>
          <p:cNvPr id="9" name="テキスト ボックス 8"/>
          <p:cNvSpPr txBox="1"/>
          <p:nvPr/>
        </p:nvSpPr>
        <p:spPr>
          <a:xfrm rot="2178134">
            <a:off x="3827226" y="394985"/>
            <a:ext cx="4539138" cy="369332"/>
          </a:xfrm>
          <a:prstGeom prst="rect">
            <a:avLst/>
          </a:prstGeom>
          <a:solidFill>
            <a:schemeClr val="tx1"/>
          </a:solidFill>
          <a:ln w="12700">
            <a:solidFill>
              <a:schemeClr val="bg1">
                <a:lumMod val="50000"/>
              </a:schemeClr>
            </a:solidFill>
          </a:ln>
          <a:effectLst/>
        </p:spPr>
        <p:txBody>
          <a:bodyPr wrap="square" rtlCol="0">
            <a:spAutoFit/>
          </a:bodyPr>
          <a:lstStyle/>
          <a:p>
            <a:pPr algn="ctr"/>
            <a:r>
              <a:rPr lang="ja-JP" altLang="en-US" sz="900" b="1" dirty="0" smtClean="0">
                <a:solidFill>
                  <a:schemeClr val="bg1"/>
                </a:solidFill>
              </a:rPr>
              <a:t>コンピュータをもっていなくても、</a:t>
            </a:r>
            <a:endParaRPr lang="en-US" altLang="ja-JP" sz="900" b="1" dirty="0" smtClean="0">
              <a:solidFill>
                <a:schemeClr val="bg1"/>
              </a:solidFill>
            </a:endParaRPr>
          </a:p>
          <a:p>
            <a:pPr algn="ctr"/>
            <a:r>
              <a:rPr lang="ja-JP" altLang="en-US" sz="900" b="1" dirty="0" smtClean="0">
                <a:solidFill>
                  <a:schemeClr val="bg1"/>
                </a:solidFill>
              </a:rPr>
              <a:t>キーボードが苦手でもゲームが作れる！</a:t>
            </a:r>
            <a:endParaRPr kumimoji="1" lang="ja-JP" altLang="en-US" sz="900" b="1" dirty="0">
              <a:solidFill>
                <a:schemeClr val="bg1"/>
              </a:solidFill>
            </a:endParaRPr>
          </a:p>
        </p:txBody>
      </p:sp>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52850" y="9317736"/>
            <a:ext cx="995142" cy="463903"/>
          </a:xfrm>
          <a:prstGeom prst="rect">
            <a:avLst/>
          </a:prstGeom>
        </p:spPr>
      </p:pic>
    </p:spTree>
    <p:extLst>
      <p:ext uri="{BB962C8B-B14F-4D97-AF65-F5344CB8AC3E}">
        <p14:creationId xmlns:p14="http://schemas.microsoft.com/office/powerpoint/2010/main" val="36352067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4900</TotalTime>
  <Words>158</Words>
  <Application>Microsoft Office PowerPoint</Application>
  <PresentationFormat>A4 210 x 297 mm</PresentationFormat>
  <Paragraphs>53</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Arial Unicode MS</vt:lpstr>
      <vt:lpstr>HGP創英角ｺﾞｼｯｸUB</vt:lpstr>
      <vt:lpstr>ＭＳ Ｐゴシック</vt:lpstr>
      <vt:lpstr>Arial</vt:lpstr>
      <vt:lpstr>Arial Black</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kouji takao</dc:creator>
  <cp:lastModifiedBy>kouji takao</cp:lastModifiedBy>
  <cp:revision>117</cp:revision>
  <cp:lastPrinted>2015-06-28T22:58:59Z</cp:lastPrinted>
  <dcterms:created xsi:type="dcterms:W3CDTF">2014-05-01T16:31:03Z</dcterms:created>
  <dcterms:modified xsi:type="dcterms:W3CDTF">2015-06-28T23:07:43Z</dcterms:modified>
</cp:coreProperties>
</file>