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7"/>
  </p:notesMasterIdLst>
  <p:handoutMasterIdLst>
    <p:handoutMasterId r:id="rId18"/>
  </p:handoutMasterIdLst>
  <p:sldIdLst>
    <p:sldId id="256" r:id="rId2"/>
    <p:sldId id="257" r:id="rId3"/>
    <p:sldId id="259" r:id="rId4"/>
    <p:sldId id="260" r:id="rId5"/>
    <p:sldId id="271" r:id="rId6"/>
    <p:sldId id="269" r:id="rId7"/>
    <p:sldId id="272" r:id="rId8"/>
    <p:sldId id="273" r:id="rId9"/>
    <p:sldId id="261" r:id="rId10"/>
    <p:sldId id="268" r:id="rId11"/>
    <p:sldId id="262" r:id="rId12"/>
    <p:sldId id="267" r:id="rId13"/>
    <p:sldId id="263" r:id="rId14"/>
    <p:sldId id="266"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660"/>
  </p:normalViewPr>
  <p:slideViewPr>
    <p:cSldViewPr>
      <p:cViewPr varScale="1">
        <p:scale>
          <a:sx n="74" d="100"/>
          <a:sy n="74" d="100"/>
        </p:scale>
        <p:origin x="1716"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47B721-3078-46F9-8F93-EADDE097BC82}" type="datetimeFigureOut">
              <a:rPr lang="en-US" smtClean="0"/>
              <a:pPr/>
              <a:t>8/21/2015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F6193E-DB55-4522-9D23-31D14556445C}" type="slidenum">
              <a:rPr lang="en-US" smtClean="0"/>
              <a:pPr/>
              <a:t>‹#›</a:t>
            </a:fld>
            <a:endParaRPr lang="en-US" dirty="0"/>
          </a:p>
        </p:txBody>
      </p:sp>
    </p:spTree>
    <p:extLst>
      <p:ext uri="{BB962C8B-B14F-4D97-AF65-F5344CB8AC3E}">
        <p14:creationId xmlns:p14="http://schemas.microsoft.com/office/powerpoint/2010/main" val="2190862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4FB4E5-CEF1-4D8B-B8B3-088DA4780976}" type="datetimeFigureOut">
              <a:rPr lang="en-US" smtClean="0"/>
              <a:pPr/>
              <a:t>8/21/2015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B22B5-699E-48E5-8507-F3A198C2A3EB}" type="slidenum">
              <a:rPr lang="en-US" smtClean="0"/>
              <a:pPr/>
              <a:t>‹#›</a:t>
            </a:fld>
            <a:endParaRPr lang="en-US" dirty="0"/>
          </a:p>
        </p:txBody>
      </p:sp>
    </p:spTree>
    <p:extLst>
      <p:ext uri="{BB962C8B-B14F-4D97-AF65-F5344CB8AC3E}">
        <p14:creationId xmlns:p14="http://schemas.microsoft.com/office/powerpoint/2010/main" val="123800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2B22B5-699E-48E5-8507-F3A198C2A3EB}" type="slidenum">
              <a:rPr lang="en-US" smtClean="0"/>
              <a:pPr/>
              <a:t>2</a:t>
            </a:fld>
            <a:endParaRPr lang="en-US" dirty="0"/>
          </a:p>
        </p:txBody>
      </p:sp>
    </p:spTree>
    <p:extLst>
      <p:ext uri="{BB962C8B-B14F-4D97-AF65-F5344CB8AC3E}">
        <p14:creationId xmlns:p14="http://schemas.microsoft.com/office/powerpoint/2010/main" val="168635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425670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152818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5598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399899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3104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2284319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2608194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382291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7746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115417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414649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361885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342140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232987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28240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C45266-2315-43C1-947D-A3B981D49C13}" type="datetimeFigureOut">
              <a:rPr lang="en-US" smtClean="0"/>
              <a:pPr/>
              <a:t>8/21/2015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30882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C45266-2315-43C1-947D-A3B981D49C13}" type="datetimeFigureOut">
              <a:rPr lang="en-US" smtClean="0"/>
              <a:pPr/>
              <a:t>8/21/2015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AAD0DB1-AA16-4F80-A327-1786DABC1766}" type="slidenum">
              <a:rPr lang="en-US" smtClean="0"/>
              <a:pPr/>
              <a:t>‹#›</a:t>
            </a:fld>
            <a:endParaRPr lang="en-US" dirty="0"/>
          </a:p>
        </p:txBody>
      </p:sp>
    </p:spTree>
    <p:extLst>
      <p:ext uri="{BB962C8B-B14F-4D97-AF65-F5344CB8AC3E}">
        <p14:creationId xmlns:p14="http://schemas.microsoft.com/office/powerpoint/2010/main" val="268808788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4648200"/>
            <a:ext cx="6347714" cy="1393162"/>
          </a:xfrm>
        </p:spPr>
        <p:txBody>
          <a:bodyPr>
            <a:normAutofit/>
          </a:bodyPr>
          <a:lstStyle/>
          <a:p>
            <a:r>
              <a:rPr lang="en-US" dirty="0" smtClean="0"/>
              <a:t>Football</a:t>
            </a:r>
            <a:br>
              <a:rPr lang="en-US" dirty="0" smtClean="0"/>
            </a:br>
            <a:r>
              <a:rPr lang="en-US" dirty="0" smtClean="0"/>
              <a:t>Management System</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25233" r="25233"/>
          <a:stretch>
            <a:fillRect/>
          </a:stretch>
        </p:blipFill>
        <p:spPr/>
      </p:pic>
      <p:sp>
        <p:nvSpPr>
          <p:cNvPr id="3" name="Subtitle 2"/>
          <p:cNvSpPr>
            <a:spLocks noGrp="1"/>
          </p:cNvSpPr>
          <p:nvPr>
            <p:ph type="body" sz="half" idx="2"/>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239001" cy="1320800"/>
          </a:xfrm>
        </p:spPr>
        <p:txBody>
          <a:bodyPr/>
          <a:lstStyle/>
          <a:p>
            <a:r>
              <a:rPr lang="en-US" dirty="0" smtClean="0">
                <a:latin typeface="Calibri" pitchFamily="34" charset="0"/>
              </a:rPr>
              <a:t>                                            </a:t>
            </a:r>
            <a:r>
              <a:rPr lang="en-US" b="1" u="sng" dirty="0" smtClean="0">
                <a:effectLst>
                  <a:outerShdw blurRad="38100" dist="38100" dir="2700000" algn="tl">
                    <a:srgbClr val="000000">
                      <a:alpha val="43137"/>
                    </a:srgbClr>
                  </a:outerShdw>
                </a:effectLst>
                <a:latin typeface="Calibri" pitchFamily="34" charset="0"/>
              </a:rPr>
              <a:t>Contribution     </a:t>
            </a:r>
            <a:endParaRPr lang="en-US" u="sng" dirty="0"/>
          </a:p>
        </p:txBody>
      </p:sp>
      <p:sp>
        <p:nvSpPr>
          <p:cNvPr id="3" name="Content Placeholder 2"/>
          <p:cNvSpPr>
            <a:spLocks noGrp="1"/>
          </p:cNvSpPr>
          <p:nvPr>
            <p:ph idx="1"/>
          </p:nvPr>
        </p:nvSpPr>
        <p:spPr>
          <a:xfrm>
            <a:off x="609599" y="1600200"/>
            <a:ext cx="6347714" cy="4441163"/>
          </a:xfrm>
        </p:spPr>
        <p:txBody>
          <a:bodyPr/>
          <a:lstStyle/>
          <a:p>
            <a:pPr marL="0" indent="0">
              <a:buNone/>
            </a:pPr>
            <a:r>
              <a:rPr lang="en-US" sz="2000" b="1" u="sng" dirty="0" smtClean="0">
                <a:solidFill>
                  <a:schemeClr val="tx1"/>
                </a:solidFill>
                <a:latin typeface="Calibri" panose="020F0502020204030204" pitchFamily="34" charset="0"/>
              </a:rPr>
              <a:t>This database management system can fulfill </a:t>
            </a:r>
            <a:r>
              <a:rPr lang="en-US" sz="2000" b="1" u="sng" dirty="0">
                <a:solidFill>
                  <a:schemeClr val="tx1"/>
                </a:solidFill>
                <a:latin typeface="Calibri" panose="020F0502020204030204" pitchFamily="34" charset="0"/>
              </a:rPr>
              <a:t>the </a:t>
            </a:r>
            <a:r>
              <a:rPr lang="en-US" sz="2000" b="1" u="sng" dirty="0" smtClean="0">
                <a:solidFill>
                  <a:schemeClr val="tx1"/>
                </a:solidFill>
                <a:latin typeface="Calibri" panose="020F0502020204030204" pitchFamily="34" charset="0"/>
              </a:rPr>
              <a:t>given objective mostly. This project can help :</a:t>
            </a:r>
          </a:p>
          <a:p>
            <a:pPr lvl="0"/>
            <a:r>
              <a:rPr lang="en-US" sz="2000" dirty="0">
                <a:solidFill>
                  <a:schemeClr val="tx1"/>
                </a:solidFill>
                <a:latin typeface="Calibri" panose="020F0502020204030204" pitchFamily="34" charset="0"/>
              </a:rPr>
              <a:t>t</a:t>
            </a:r>
            <a:r>
              <a:rPr lang="en-US" sz="2000" dirty="0" smtClean="0">
                <a:solidFill>
                  <a:schemeClr val="tx1"/>
                </a:solidFill>
                <a:latin typeface="Calibri" panose="020F0502020204030204" pitchFamily="34" charset="0"/>
              </a:rPr>
              <a:t>o manages </a:t>
            </a:r>
            <a:r>
              <a:rPr lang="en-US" sz="2000" dirty="0">
                <a:solidFill>
                  <a:schemeClr val="tx1"/>
                </a:solidFill>
                <a:latin typeface="Calibri" panose="020F0502020204030204" pitchFamily="34" charset="0"/>
              </a:rPr>
              <a:t>the registration process</a:t>
            </a:r>
            <a:r>
              <a:rPr lang="en-US" sz="2000" dirty="0" smtClean="0">
                <a:solidFill>
                  <a:schemeClr val="tx1"/>
                </a:solidFill>
                <a:latin typeface="Calibri" panose="020F0502020204030204" pitchFamily="34" charset="0"/>
              </a:rPr>
              <a:t> </a:t>
            </a:r>
            <a:r>
              <a:rPr lang="en-US" sz="2000" dirty="0">
                <a:solidFill>
                  <a:schemeClr val="tx1"/>
                </a:solidFill>
                <a:latin typeface="Calibri" panose="020F0502020204030204" pitchFamily="34" charset="0"/>
              </a:rPr>
              <a:t>. </a:t>
            </a:r>
            <a:r>
              <a:rPr lang="en-US" sz="2000" dirty="0" smtClean="0">
                <a:solidFill>
                  <a:schemeClr val="tx1"/>
                </a:solidFill>
                <a:latin typeface="Calibri" panose="020F0502020204030204" pitchFamily="34" charset="0"/>
              </a:rPr>
              <a:t>Admin can insert, delete </a:t>
            </a:r>
            <a:r>
              <a:rPr lang="en-US" sz="2000" dirty="0">
                <a:solidFill>
                  <a:schemeClr val="tx1"/>
                </a:solidFill>
                <a:latin typeface="Calibri" panose="020F0502020204030204" pitchFamily="34" charset="0"/>
              </a:rPr>
              <a:t>and update information and can view every necessary data </a:t>
            </a:r>
            <a:r>
              <a:rPr lang="en-US" sz="2000" dirty="0" smtClean="0">
                <a:solidFill>
                  <a:schemeClr val="tx1"/>
                </a:solidFill>
                <a:latin typeface="Calibri" panose="020F0502020204030204" pitchFamily="34" charset="0"/>
              </a:rPr>
              <a:t>as needed.</a:t>
            </a:r>
          </a:p>
          <a:p>
            <a:r>
              <a:rPr lang="en-US" sz="2000" dirty="0">
                <a:solidFill>
                  <a:schemeClr val="tx1"/>
                </a:solidFill>
                <a:latin typeface="Calibri" panose="020F0502020204030204" pitchFamily="34" charset="0"/>
              </a:rPr>
              <a:t>t</a:t>
            </a:r>
            <a:r>
              <a:rPr lang="en-US" sz="2000" dirty="0" smtClean="0">
                <a:solidFill>
                  <a:schemeClr val="tx1"/>
                </a:solidFill>
                <a:latin typeface="Calibri" panose="020F0502020204030204" pitchFamily="34" charset="0"/>
              </a:rPr>
              <a:t>o manages players </a:t>
            </a:r>
            <a:r>
              <a:rPr lang="en-US" sz="2000" dirty="0">
                <a:solidFill>
                  <a:schemeClr val="tx1"/>
                </a:solidFill>
                <a:latin typeface="Calibri" panose="020F0502020204030204" pitchFamily="34" charset="0"/>
              </a:rPr>
              <a:t>coaches, teams and  matches information during the tournament.</a:t>
            </a:r>
          </a:p>
          <a:p>
            <a:pPr lvl="0"/>
            <a:r>
              <a:rPr lang="en-US" sz="2000" dirty="0">
                <a:solidFill>
                  <a:schemeClr val="tx1"/>
                </a:solidFill>
                <a:latin typeface="Calibri" panose="020F0502020204030204" pitchFamily="34" charset="0"/>
              </a:rPr>
              <a:t>t</a:t>
            </a:r>
            <a:r>
              <a:rPr lang="en-US" sz="2000" dirty="0" smtClean="0">
                <a:solidFill>
                  <a:schemeClr val="tx1"/>
                </a:solidFill>
                <a:latin typeface="Calibri" panose="020F0502020204030204" pitchFamily="34" charset="0"/>
              </a:rPr>
              <a:t>o have a count of which ticket has been sold and which has not been of a tournament. </a:t>
            </a:r>
          </a:p>
          <a:p>
            <a:pPr lvl="0"/>
            <a:endParaRPr lang="en-US" dirty="0" smtClean="0">
              <a:solidFill>
                <a:schemeClr val="tx1"/>
              </a:solidFill>
              <a:latin typeface="Calibri" panose="020F0502020204030204" pitchFamily="34" charset="0"/>
            </a:endParaRPr>
          </a:p>
          <a:p>
            <a:pPr lvl="0"/>
            <a:endParaRPr lang="en-US" dirty="0">
              <a:solidFill>
                <a:schemeClr val="tx1"/>
              </a:solidFill>
              <a:latin typeface="Calibri" panose="020F0502020204030204" pitchFamily="34" charset="0"/>
            </a:endParaRPr>
          </a:p>
          <a:p>
            <a:endParaRPr lang="en-US" dirty="0" smtClean="0"/>
          </a:p>
          <a:p>
            <a:pPr marL="0" indent="0">
              <a:buNone/>
            </a:pPr>
            <a:endParaRPr lang="en-US" dirty="0"/>
          </a:p>
        </p:txBody>
      </p:sp>
    </p:spTree>
    <p:extLst>
      <p:ext uri="{BB962C8B-B14F-4D97-AF65-F5344CB8AC3E}">
        <p14:creationId xmlns:p14="http://schemas.microsoft.com/office/powerpoint/2010/main" val="351976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2000"/>
          </a:xfrm>
        </p:spPr>
        <p:txBody>
          <a:bodyPr>
            <a:normAutofit/>
          </a:bodyPr>
          <a:lstStyle/>
          <a:p>
            <a:r>
              <a:rPr lang="en-US" sz="3600" b="1" u="sng" dirty="0" smtClean="0">
                <a:effectLst>
                  <a:outerShdw blurRad="38100" dist="38100" dir="2700000" algn="tl">
                    <a:srgbClr val="000000">
                      <a:alpha val="43137"/>
                    </a:srgbClr>
                  </a:outerShdw>
                </a:effectLst>
                <a:latin typeface="Calibri" panose="020F0502020204030204" pitchFamily="34" charset="0"/>
              </a:rPr>
              <a:t>ER Diagram</a:t>
            </a:r>
            <a:endParaRPr lang="en-US" sz="3600" b="1" u="sng" dirty="0">
              <a:effectLst>
                <a:outerShdw blurRad="38100" dist="38100" dir="2700000" algn="tl">
                  <a:srgbClr val="000000">
                    <a:alpha val="43137"/>
                  </a:srgbClr>
                </a:outerShdw>
              </a:effectLst>
              <a:latin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90601"/>
            <a:ext cx="6096000" cy="4953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6957313" cy="609600"/>
          </a:xfrm>
        </p:spPr>
        <p:txBody>
          <a:bodyPr>
            <a:noAutofit/>
          </a:bodyPr>
          <a:lstStyle/>
          <a:p>
            <a:r>
              <a:rPr lang="en-US" b="1" dirty="0" smtClean="0">
                <a:effectLst>
                  <a:outerShdw blurRad="38100" dist="38100" dir="2700000" algn="tl">
                    <a:srgbClr val="000000">
                      <a:alpha val="43137"/>
                    </a:srgbClr>
                  </a:outerShdw>
                </a:effectLst>
                <a:latin typeface="Calibri" panose="020F0502020204030204" pitchFamily="34" charset="0"/>
              </a:rPr>
              <a:t>                      </a:t>
            </a:r>
            <a:r>
              <a:rPr lang="en-US" b="1" u="sng" dirty="0" smtClean="0">
                <a:effectLst>
                  <a:outerShdw blurRad="38100" dist="38100" dir="2700000" algn="tl">
                    <a:srgbClr val="000000">
                      <a:alpha val="43137"/>
                    </a:srgbClr>
                  </a:outerShdw>
                </a:effectLst>
                <a:latin typeface="Calibri" panose="020F0502020204030204" pitchFamily="34" charset="0"/>
              </a:rPr>
              <a:t>Tabular </a:t>
            </a:r>
            <a:r>
              <a:rPr lang="en-US" b="1" u="sng" dirty="0">
                <a:effectLst>
                  <a:outerShdw blurRad="38100" dist="38100" dir="2700000" algn="tl">
                    <a:srgbClr val="000000">
                      <a:alpha val="43137"/>
                    </a:srgbClr>
                  </a:outerShdw>
                </a:effectLst>
                <a:latin typeface="Calibri" panose="020F0502020204030204" pitchFamily="34" charset="0"/>
              </a:rPr>
              <a:t>R</a:t>
            </a:r>
            <a:r>
              <a:rPr lang="en-US" b="1" u="sng" dirty="0" smtClean="0">
                <a:effectLst>
                  <a:outerShdw blurRad="38100" dist="38100" dir="2700000" algn="tl">
                    <a:srgbClr val="000000">
                      <a:alpha val="43137"/>
                    </a:srgbClr>
                  </a:outerShdw>
                </a:effectLst>
                <a:latin typeface="Calibri" panose="020F0502020204030204" pitchFamily="34" charset="0"/>
              </a:rPr>
              <a:t>epresentation</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4" name="Content Placeholder 3"/>
          <p:cNvSpPr>
            <a:spLocks noGrp="1"/>
          </p:cNvSpPr>
          <p:nvPr>
            <p:ph idx="1"/>
          </p:nvPr>
        </p:nvSpPr>
        <p:spPr>
          <a:xfrm>
            <a:off x="1600199" y="1828800"/>
            <a:ext cx="5357113" cy="4212563"/>
          </a:xfrm>
        </p:spPr>
        <p:txBody>
          <a:bodyPr/>
          <a:lstStyle/>
          <a:p>
            <a:r>
              <a:rPr lang="en-US" sz="2000" dirty="0">
                <a:solidFill>
                  <a:schemeClr val="tx1"/>
                </a:solidFill>
                <a:latin typeface="Calibri" panose="020F0502020204030204" pitchFamily="34" charset="0"/>
              </a:rPr>
              <a:t>m</a:t>
            </a:r>
            <a:r>
              <a:rPr lang="en-US" sz="2000" dirty="0" smtClean="0">
                <a:solidFill>
                  <a:schemeClr val="tx1"/>
                </a:solidFill>
                <a:latin typeface="Calibri" panose="020F0502020204030204" pitchFamily="34" charset="0"/>
              </a:rPr>
              <a:t>atch(</a:t>
            </a:r>
            <a:r>
              <a:rPr lang="en-US" sz="2000" u="sng" dirty="0" err="1" smtClean="0">
                <a:solidFill>
                  <a:schemeClr val="tx1"/>
                </a:solidFill>
                <a:latin typeface="Calibri" panose="020F0502020204030204" pitchFamily="34" charset="0"/>
              </a:rPr>
              <a:t>m_id</a:t>
            </a:r>
            <a:r>
              <a:rPr lang="en-US" sz="2000" u="sng" dirty="0" smtClean="0">
                <a:solidFill>
                  <a:schemeClr val="tx1"/>
                </a:solidFill>
                <a:latin typeface="Calibri" panose="020F0502020204030204" pitchFamily="34" charset="0"/>
              </a:rPr>
              <a:t>, date, place)</a:t>
            </a:r>
          </a:p>
          <a:p>
            <a:r>
              <a:rPr lang="en-US" sz="2000" dirty="0" smtClean="0">
                <a:solidFill>
                  <a:schemeClr val="tx1"/>
                </a:solidFill>
                <a:latin typeface="Calibri" panose="020F0502020204030204" pitchFamily="34" charset="0"/>
              </a:rPr>
              <a:t>team(</a:t>
            </a:r>
            <a:r>
              <a:rPr lang="en-US" sz="2000" u="sng" dirty="0" err="1" smtClean="0">
                <a:solidFill>
                  <a:schemeClr val="tx1"/>
                </a:solidFill>
                <a:latin typeface="Calibri" panose="020F0502020204030204" pitchFamily="34" charset="0"/>
              </a:rPr>
              <a:t>t_id</a:t>
            </a:r>
            <a:r>
              <a:rPr lang="en-US" sz="2000" u="sng" dirty="0" smtClean="0">
                <a:solidFill>
                  <a:schemeClr val="tx1"/>
                </a:solidFill>
                <a:latin typeface="Calibri" panose="020F0502020204030204" pitchFamily="34" charset="0"/>
              </a:rPr>
              <a:t>, </a:t>
            </a:r>
            <a:r>
              <a:rPr lang="en-US" sz="2000" dirty="0" err="1" smtClean="0">
                <a:solidFill>
                  <a:schemeClr val="tx1"/>
                </a:solidFill>
                <a:latin typeface="Calibri" panose="020F0502020204030204" pitchFamily="34" charset="0"/>
              </a:rPr>
              <a:t>t_name,country</a:t>
            </a:r>
            <a:r>
              <a:rPr lang="en-US" sz="2000" dirty="0" smtClean="0">
                <a:solidFill>
                  <a:schemeClr val="tx1"/>
                </a:solidFill>
                <a:latin typeface="Calibri" panose="020F0502020204030204" pitchFamily="34" charset="0"/>
              </a:rPr>
              <a:t>, budget</a:t>
            </a:r>
            <a:r>
              <a:rPr lang="en-US" sz="2000" u="sng" dirty="0" smtClean="0">
                <a:solidFill>
                  <a:schemeClr val="tx1"/>
                </a:solidFill>
                <a:latin typeface="Calibri" panose="020F0502020204030204" pitchFamily="34" charset="0"/>
              </a:rPr>
              <a:t>)</a:t>
            </a:r>
          </a:p>
          <a:p>
            <a:r>
              <a:rPr lang="en-US" sz="2000" dirty="0" smtClean="0">
                <a:solidFill>
                  <a:schemeClr val="tx1"/>
                </a:solidFill>
                <a:latin typeface="Calibri" panose="020F0502020204030204" pitchFamily="34" charset="0"/>
              </a:rPr>
              <a:t>player(</a:t>
            </a:r>
            <a:r>
              <a:rPr lang="en-US" sz="2000" u="sng" dirty="0" err="1" smtClean="0">
                <a:solidFill>
                  <a:schemeClr val="tx1"/>
                </a:solidFill>
                <a:latin typeface="Calibri" panose="020F0502020204030204" pitchFamily="34" charset="0"/>
              </a:rPr>
              <a:t>p_id</a:t>
            </a:r>
            <a:r>
              <a:rPr lang="en-US" sz="2000" u="sng" dirty="0" smtClean="0">
                <a:solidFill>
                  <a:schemeClr val="tx1"/>
                </a:solidFill>
                <a:latin typeface="Calibri" panose="020F0502020204030204" pitchFamily="34" charset="0"/>
              </a:rPr>
              <a:t>, </a:t>
            </a:r>
            <a:r>
              <a:rPr lang="en-US" sz="2000" dirty="0" smtClean="0">
                <a:solidFill>
                  <a:schemeClr val="tx1"/>
                </a:solidFill>
                <a:latin typeface="Calibri" panose="020F0502020204030204" pitchFamily="34" charset="0"/>
              </a:rPr>
              <a:t>1stname,lastname,nationality, email, dob</a:t>
            </a:r>
            <a:r>
              <a:rPr lang="en-US" sz="2000" u="sng" dirty="0" smtClean="0">
                <a:solidFill>
                  <a:schemeClr val="tx1"/>
                </a:solidFill>
                <a:latin typeface="Calibri" panose="020F0502020204030204" pitchFamily="34" charset="0"/>
              </a:rPr>
              <a:t>)</a:t>
            </a:r>
          </a:p>
          <a:p>
            <a:r>
              <a:rPr lang="en-US" sz="2000" dirty="0" smtClean="0">
                <a:solidFill>
                  <a:schemeClr val="tx1"/>
                </a:solidFill>
                <a:latin typeface="Calibri" panose="020F0502020204030204" pitchFamily="34" charset="0"/>
              </a:rPr>
              <a:t>coach</a:t>
            </a:r>
            <a:r>
              <a:rPr lang="en-US" sz="2000" u="sng" dirty="0" smtClean="0">
                <a:solidFill>
                  <a:schemeClr val="tx1"/>
                </a:solidFill>
                <a:latin typeface="Calibri" panose="020F0502020204030204" pitchFamily="34" charset="0"/>
              </a:rPr>
              <a:t>(</a:t>
            </a:r>
            <a:r>
              <a:rPr lang="en-US" sz="2000" u="sng" dirty="0" err="1" smtClean="0">
                <a:solidFill>
                  <a:schemeClr val="tx1"/>
                </a:solidFill>
                <a:latin typeface="Calibri" panose="020F0502020204030204" pitchFamily="34" charset="0"/>
              </a:rPr>
              <a:t>c_id</a:t>
            </a:r>
            <a:r>
              <a:rPr lang="en-US" sz="2000" u="sng" dirty="0" smtClean="0">
                <a:solidFill>
                  <a:schemeClr val="tx1"/>
                </a:solidFill>
                <a:latin typeface="Calibri" panose="020F0502020204030204" pitchFamily="34" charset="0"/>
              </a:rPr>
              <a:t>,</a:t>
            </a:r>
            <a:r>
              <a:rPr lang="en-US" sz="2000" dirty="0" smtClean="0">
                <a:solidFill>
                  <a:schemeClr val="tx1"/>
                </a:solidFill>
                <a:latin typeface="Calibri" panose="020F0502020204030204" pitchFamily="34" charset="0"/>
              </a:rPr>
              <a:t> 1stname,lastname,salary,jdate)</a:t>
            </a:r>
          </a:p>
          <a:p>
            <a:r>
              <a:rPr lang="en-US" sz="2000" dirty="0" err="1" smtClean="0">
                <a:solidFill>
                  <a:schemeClr val="tx1"/>
                </a:solidFill>
                <a:latin typeface="Calibri" panose="020F0502020204030204" pitchFamily="34" charset="0"/>
              </a:rPr>
              <a:t>staduim</a:t>
            </a:r>
            <a:r>
              <a:rPr lang="en-US" sz="2000" dirty="0" smtClean="0">
                <a:solidFill>
                  <a:schemeClr val="tx1"/>
                </a:solidFill>
                <a:latin typeface="Calibri" panose="020F0502020204030204" pitchFamily="34" charset="0"/>
              </a:rPr>
              <a:t>(</a:t>
            </a:r>
            <a:r>
              <a:rPr lang="en-US" sz="2000" u="sng" dirty="0" err="1" smtClean="0">
                <a:solidFill>
                  <a:schemeClr val="tx1"/>
                </a:solidFill>
                <a:latin typeface="Calibri" panose="020F0502020204030204" pitchFamily="34" charset="0"/>
              </a:rPr>
              <a:t>s_id,</a:t>
            </a:r>
            <a:r>
              <a:rPr lang="en-US" sz="2000" dirty="0" err="1" smtClean="0">
                <a:solidFill>
                  <a:schemeClr val="tx1"/>
                </a:solidFill>
                <a:latin typeface="Calibri" panose="020F0502020204030204" pitchFamily="34" charset="0"/>
              </a:rPr>
              <a:t>s_name</a:t>
            </a:r>
            <a:r>
              <a:rPr lang="en-US" sz="2000" dirty="0" smtClean="0">
                <a:solidFill>
                  <a:schemeClr val="tx1"/>
                </a:solidFill>
                <a:latin typeface="Calibri" panose="020F0502020204030204" pitchFamily="34" charset="0"/>
              </a:rPr>
              <a:t>, </a:t>
            </a:r>
            <a:r>
              <a:rPr lang="en-US" sz="2000" dirty="0" err="1" smtClean="0">
                <a:solidFill>
                  <a:schemeClr val="tx1"/>
                </a:solidFill>
                <a:latin typeface="Calibri" panose="020F0502020204030204" pitchFamily="34" charset="0"/>
              </a:rPr>
              <a:t>numseat</a:t>
            </a:r>
            <a:r>
              <a:rPr lang="en-US" sz="2000" dirty="0" smtClean="0">
                <a:solidFill>
                  <a:schemeClr val="tx1"/>
                </a:solidFill>
                <a:latin typeface="Calibri" panose="020F0502020204030204" pitchFamily="34" charset="0"/>
              </a:rPr>
              <a:t>, location</a:t>
            </a:r>
            <a:r>
              <a:rPr lang="en-US" sz="2000" u="sng" dirty="0" smtClean="0">
                <a:solidFill>
                  <a:schemeClr val="tx1"/>
                </a:solidFill>
                <a:latin typeface="Calibri" panose="020F0502020204030204" pitchFamily="34" charset="0"/>
              </a:rPr>
              <a:t>)</a:t>
            </a:r>
          </a:p>
          <a:p>
            <a:r>
              <a:rPr lang="en-US" sz="2000" dirty="0" smtClean="0">
                <a:solidFill>
                  <a:schemeClr val="tx1"/>
                </a:solidFill>
                <a:latin typeface="Calibri" panose="020F0502020204030204" pitchFamily="34" charset="0"/>
              </a:rPr>
              <a:t>ticket(</a:t>
            </a:r>
            <a:r>
              <a:rPr lang="en-US" sz="2000" u="sng" dirty="0" err="1" smtClean="0">
                <a:solidFill>
                  <a:schemeClr val="tx1"/>
                </a:solidFill>
                <a:latin typeface="Calibri" panose="020F0502020204030204" pitchFamily="34" charset="0"/>
              </a:rPr>
              <a:t>seat_no</a:t>
            </a:r>
            <a:r>
              <a:rPr lang="en-US" sz="2000" dirty="0" err="1" smtClean="0">
                <a:solidFill>
                  <a:schemeClr val="tx1"/>
                </a:solidFill>
                <a:latin typeface="Calibri" panose="020F0502020204030204" pitchFamily="34" charset="0"/>
              </a:rPr>
              <a:t>,sold,gallery</a:t>
            </a:r>
            <a:r>
              <a:rPr lang="en-US" sz="2000" dirty="0" smtClean="0">
                <a:solidFill>
                  <a:schemeClr val="tx1"/>
                </a:solidFill>
                <a:latin typeface="Calibri" panose="020F0502020204030204" pitchFamily="34" charset="0"/>
              </a:rPr>
              <a:t>)</a:t>
            </a:r>
            <a:endParaRPr lang="en-US" sz="2000" u="sng" dirty="0" smtClean="0">
              <a:solidFill>
                <a:schemeClr val="tx1"/>
              </a:solidFill>
              <a:latin typeface="Calibri" panose="020F0502020204030204" pitchFamily="34" charset="0"/>
            </a:endParaRPr>
          </a:p>
          <a:p>
            <a:endParaRPr lang="en-US" dirty="0" smtClean="0">
              <a:solidFill>
                <a:schemeClr val="tx1"/>
              </a:solidFill>
              <a:latin typeface="Calibri" panose="020F0502020204030204" pitchFamily="34" charset="0"/>
            </a:endParaRPr>
          </a:p>
          <a:p>
            <a:endParaRPr lang="en-US" dirty="0" smtClean="0">
              <a:solidFill>
                <a:schemeClr val="tx1"/>
              </a:solidFill>
              <a:latin typeface="Calibri" panose="020F0502020204030204" pitchFamily="34" charset="0"/>
            </a:endParaRPr>
          </a:p>
          <a:p>
            <a:endParaRPr lang="en-US" u="sng"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9" y="609600"/>
            <a:ext cx="8001001" cy="1320800"/>
          </a:xfrm>
        </p:spPr>
        <p:txBody>
          <a:bodyPr>
            <a:normAutofit/>
          </a:bodyPr>
          <a:lstStyle/>
          <a:p>
            <a:r>
              <a:rPr lang="en-US" b="1" dirty="0" smtClean="0">
                <a:effectLst>
                  <a:outerShdw blurRad="38100" dist="38100" dir="2700000" algn="tl">
                    <a:srgbClr val="000000">
                      <a:alpha val="43137"/>
                    </a:srgbClr>
                  </a:outerShdw>
                </a:effectLst>
                <a:latin typeface="Calibri" pitchFamily="34" charset="0"/>
              </a:rPr>
              <a:t>                   </a:t>
            </a:r>
            <a:r>
              <a:rPr lang="en-US" b="1" u="sng" dirty="0" smtClean="0">
                <a:effectLst>
                  <a:outerShdw blurRad="38100" dist="38100" dir="2700000" algn="tl">
                    <a:srgbClr val="000000">
                      <a:alpha val="43137"/>
                    </a:srgbClr>
                  </a:outerShdw>
                </a:effectLst>
                <a:latin typeface="Calibri" pitchFamily="34" charset="0"/>
              </a:rPr>
              <a:t>Which </a:t>
            </a:r>
            <a:r>
              <a:rPr lang="en-US" b="1" u="sng" dirty="0">
                <a:effectLst>
                  <a:outerShdw blurRad="38100" dist="38100" dir="2700000" algn="tl">
                    <a:srgbClr val="000000">
                      <a:alpha val="43137"/>
                    </a:srgbClr>
                  </a:outerShdw>
                </a:effectLst>
                <a:latin typeface="Calibri" pitchFamily="34" charset="0"/>
              </a:rPr>
              <a:t>normal form it follows</a:t>
            </a:r>
            <a:r>
              <a:rPr lang="en-US" b="1" u="sng" dirty="0" smtClean="0">
                <a:effectLst>
                  <a:outerShdw blurRad="38100" dist="38100" dir="2700000" algn="tl">
                    <a:srgbClr val="000000">
                      <a:alpha val="43137"/>
                    </a:srgbClr>
                  </a:outerShdw>
                </a:effectLst>
                <a:latin typeface="Calibri" pitchFamily="34" charset="0"/>
              </a:rPr>
              <a:t>?</a:t>
            </a:r>
            <a:r>
              <a:rPr lang="en-US" b="1" dirty="0" smtClean="0">
                <a:effectLst>
                  <a:outerShdw blurRad="38100" dist="38100" dir="2700000" algn="tl">
                    <a:srgbClr val="000000">
                      <a:alpha val="43137"/>
                    </a:srgbClr>
                  </a:outerShdw>
                </a:effectLst>
                <a:latin typeface="Calibri" pitchFamily="34" charset="0"/>
              </a:rPr>
              <a:t>       </a:t>
            </a:r>
            <a:endParaRPr lang="en-US" b="1"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914399" y="1371600"/>
            <a:ext cx="6477001" cy="4953000"/>
          </a:xfrm>
        </p:spPr>
        <p:txBody>
          <a:bodyPr>
            <a:noAutofit/>
          </a:bodyPr>
          <a:lstStyle/>
          <a:p>
            <a:pPr marL="0" indent="0">
              <a:buNone/>
            </a:pPr>
            <a:r>
              <a:rPr lang="en-US" sz="2000" dirty="0">
                <a:solidFill>
                  <a:schemeClr val="tx1"/>
                </a:solidFill>
                <a:latin typeface="Calibri" pitchFamily="34" charset="0"/>
              </a:rPr>
              <a:t>It  follows </a:t>
            </a:r>
            <a:r>
              <a:rPr lang="en-US" sz="2000" dirty="0" smtClean="0">
                <a:solidFill>
                  <a:schemeClr val="tx1"/>
                </a:solidFill>
                <a:latin typeface="Calibri" pitchFamily="34" charset="0"/>
              </a:rPr>
              <a:t>4NF,</a:t>
            </a:r>
          </a:p>
          <a:p>
            <a:pPr marL="0" indent="0">
              <a:buNone/>
            </a:pPr>
            <a:r>
              <a:rPr lang="en-US" sz="2000" dirty="0" smtClean="0">
                <a:solidFill>
                  <a:schemeClr val="tx1"/>
                </a:solidFill>
                <a:latin typeface="Calibri" pitchFamily="34" charset="0"/>
              </a:rPr>
              <a:t>which </a:t>
            </a:r>
            <a:r>
              <a:rPr lang="en-US" sz="2000" dirty="0">
                <a:solidFill>
                  <a:schemeClr val="tx1"/>
                </a:solidFill>
                <a:latin typeface="Calibri" pitchFamily="34" charset="0"/>
              </a:rPr>
              <a:t>needs </a:t>
            </a:r>
            <a:r>
              <a:rPr lang="en-US" sz="2000" dirty="0" smtClean="0">
                <a:solidFill>
                  <a:schemeClr val="tx1"/>
                </a:solidFill>
                <a:latin typeface="Calibri" pitchFamily="34" charset="0"/>
              </a:rPr>
              <a:t>two </a:t>
            </a:r>
            <a:r>
              <a:rPr lang="en-US" sz="2000" dirty="0">
                <a:solidFill>
                  <a:schemeClr val="tx1"/>
                </a:solidFill>
                <a:latin typeface="Calibri" pitchFamily="34" charset="0"/>
              </a:rPr>
              <a:t>criteria’s.</a:t>
            </a:r>
            <a:br>
              <a:rPr lang="en-US" sz="2000" dirty="0">
                <a:solidFill>
                  <a:schemeClr val="tx1"/>
                </a:solidFill>
                <a:latin typeface="Calibri" pitchFamily="34" charset="0"/>
              </a:rPr>
            </a:br>
            <a:r>
              <a:rPr lang="en-US" sz="2000" dirty="0">
                <a:solidFill>
                  <a:schemeClr val="tx1"/>
                </a:solidFill>
                <a:latin typeface="Calibri" pitchFamily="34" charset="0"/>
              </a:rPr>
              <a:t>1) Must be </a:t>
            </a:r>
            <a:r>
              <a:rPr lang="en-US" sz="2000" dirty="0" smtClean="0">
                <a:solidFill>
                  <a:schemeClr val="tx1"/>
                </a:solidFill>
                <a:latin typeface="Calibri" pitchFamily="34" charset="0"/>
              </a:rPr>
              <a:t>3NF</a:t>
            </a:r>
          </a:p>
          <a:p>
            <a:pPr marL="0" indent="0">
              <a:buNone/>
            </a:pPr>
            <a:r>
              <a:rPr lang="en-US" sz="2000" dirty="0" smtClean="0">
                <a:solidFill>
                  <a:schemeClr val="tx1"/>
                </a:solidFill>
                <a:latin typeface="Calibri" pitchFamily="34" charset="0"/>
              </a:rPr>
              <a:t>   </a:t>
            </a:r>
            <a:r>
              <a:rPr lang="en-US" sz="2000" dirty="0">
                <a:solidFill>
                  <a:schemeClr val="tx1"/>
                </a:solidFill>
                <a:latin typeface="Calibri" pitchFamily="34" charset="0"/>
              </a:rPr>
              <a:t>#</a:t>
            </a:r>
            <a:r>
              <a:rPr lang="en-US" sz="2000" dirty="0" smtClean="0">
                <a:solidFill>
                  <a:schemeClr val="tx1"/>
                </a:solidFill>
                <a:latin typeface="Calibri" pitchFamily="34" charset="0"/>
              </a:rPr>
              <a:t> Must </a:t>
            </a:r>
            <a:r>
              <a:rPr lang="en-US" sz="2000" dirty="0">
                <a:solidFill>
                  <a:schemeClr val="tx1"/>
                </a:solidFill>
                <a:latin typeface="Calibri" pitchFamily="34" charset="0"/>
              </a:rPr>
              <a:t>be </a:t>
            </a:r>
            <a:r>
              <a:rPr lang="en-US" sz="2000" dirty="0" smtClean="0">
                <a:solidFill>
                  <a:schemeClr val="tx1"/>
                </a:solidFill>
                <a:latin typeface="Calibri" pitchFamily="34" charset="0"/>
              </a:rPr>
              <a:t>2NF</a:t>
            </a:r>
          </a:p>
          <a:p>
            <a:pPr marL="0" indent="0">
              <a:buNone/>
            </a:pPr>
            <a:r>
              <a:rPr lang="en-US" sz="2000" dirty="0" smtClean="0">
                <a:solidFill>
                  <a:schemeClr val="tx1"/>
                </a:solidFill>
                <a:latin typeface="Calibri" pitchFamily="34" charset="0"/>
              </a:rPr>
              <a:t>         </a:t>
            </a:r>
            <a:r>
              <a:rPr lang="en-US" sz="2000" dirty="0" err="1" smtClean="0">
                <a:solidFill>
                  <a:schemeClr val="tx1"/>
                </a:solidFill>
                <a:latin typeface="Calibri" pitchFamily="34" charset="0"/>
              </a:rPr>
              <a:t>i</a:t>
            </a:r>
            <a:r>
              <a:rPr lang="en-US" sz="2000" dirty="0">
                <a:solidFill>
                  <a:schemeClr val="tx1"/>
                </a:solidFill>
                <a:latin typeface="Calibri" pitchFamily="34" charset="0"/>
              </a:rPr>
              <a:t>) Must be 1NF </a:t>
            </a:r>
          </a:p>
          <a:p>
            <a:pPr marL="0" indent="0">
              <a:buNone/>
            </a:pPr>
            <a:r>
              <a:rPr lang="en-US" sz="2000" dirty="0">
                <a:solidFill>
                  <a:schemeClr val="tx1"/>
                </a:solidFill>
                <a:latin typeface="Calibri" pitchFamily="34" charset="0"/>
              </a:rPr>
              <a:t>		a) Primary key exists.</a:t>
            </a:r>
          </a:p>
          <a:p>
            <a:pPr marL="0" indent="0">
              <a:buNone/>
            </a:pPr>
            <a:r>
              <a:rPr lang="en-US" sz="2000" dirty="0">
                <a:solidFill>
                  <a:schemeClr val="tx1"/>
                </a:solidFill>
                <a:latin typeface="Calibri" pitchFamily="34" charset="0"/>
              </a:rPr>
              <a:t>		b) No derived key belongs here.</a:t>
            </a:r>
          </a:p>
          <a:p>
            <a:pPr marL="0" indent="0">
              <a:buNone/>
            </a:pPr>
            <a:r>
              <a:rPr lang="en-US" sz="2000" dirty="0">
                <a:solidFill>
                  <a:schemeClr val="tx1"/>
                </a:solidFill>
                <a:latin typeface="Calibri" pitchFamily="34" charset="0"/>
              </a:rPr>
              <a:t>		c) There can not stay multiple columns in same 		    information.</a:t>
            </a:r>
          </a:p>
          <a:p>
            <a:pPr marL="0" indent="0">
              <a:buNone/>
            </a:pPr>
            <a:r>
              <a:rPr lang="en-US" sz="2000" dirty="0">
                <a:solidFill>
                  <a:schemeClr val="tx1"/>
                </a:solidFill>
                <a:latin typeface="Calibri" pitchFamily="34" charset="0"/>
              </a:rPr>
              <a:t>	ii) No partial key belongs here</a:t>
            </a:r>
            <a:r>
              <a:rPr lang="en-US" sz="2000" dirty="0" smtClean="0">
                <a:solidFill>
                  <a:schemeClr val="tx1"/>
                </a:solidFill>
                <a:latin typeface="Calibri" pitchFamily="34" charset="0"/>
              </a:rPr>
              <a:t>.</a:t>
            </a:r>
          </a:p>
          <a:p>
            <a:pPr marL="0" indent="0">
              <a:buNone/>
            </a:pPr>
            <a:r>
              <a:rPr lang="en-US" sz="2000" dirty="0">
                <a:solidFill>
                  <a:schemeClr val="tx1"/>
                </a:solidFill>
                <a:latin typeface="Calibri" pitchFamily="34" charset="0"/>
              </a:rPr>
              <a:t> </a:t>
            </a:r>
            <a:r>
              <a:rPr lang="en-US" sz="2000" dirty="0" smtClean="0">
                <a:solidFill>
                  <a:schemeClr val="tx1"/>
                </a:solidFill>
                <a:latin typeface="Calibri" pitchFamily="34" charset="0"/>
              </a:rPr>
              <a:t> #</a:t>
            </a:r>
            <a:r>
              <a:rPr lang="en-US" sz="2000" dirty="0">
                <a:solidFill>
                  <a:schemeClr val="tx1"/>
                </a:solidFill>
                <a:latin typeface="Calibri" pitchFamily="34" charset="0"/>
              </a:rPr>
              <a:t> No transitive dependency belongs here.</a:t>
            </a:r>
          </a:p>
          <a:p>
            <a:pPr marL="0" indent="0">
              <a:buNone/>
            </a:pPr>
            <a:r>
              <a:rPr lang="en-US" sz="2000" dirty="0">
                <a:solidFill>
                  <a:schemeClr val="tx1"/>
                </a:solidFill>
                <a:latin typeface="Calibri" pitchFamily="34" charset="0"/>
              </a:rPr>
              <a:t>2</a:t>
            </a:r>
            <a:r>
              <a:rPr lang="en-US" sz="2000" dirty="0" smtClean="0">
                <a:solidFill>
                  <a:schemeClr val="tx1"/>
                </a:solidFill>
                <a:latin typeface="Calibri" pitchFamily="34" charset="0"/>
              </a:rPr>
              <a:t>) </a:t>
            </a:r>
            <a:r>
              <a:rPr lang="en-US" sz="2000" dirty="0">
                <a:solidFill>
                  <a:schemeClr val="tx1"/>
                </a:solidFill>
                <a:latin typeface="Calibri" pitchFamily="34" charset="0"/>
              </a:rPr>
              <a:t>No </a:t>
            </a:r>
            <a:r>
              <a:rPr lang="en-US" sz="2000" dirty="0" smtClean="0">
                <a:solidFill>
                  <a:schemeClr val="tx1"/>
                </a:solidFill>
                <a:latin typeface="Calibri" pitchFamily="34" charset="0"/>
              </a:rPr>
              <a:t>multivalued </a:t>
            </a:r>
            <a:r>
              <a:rPr lang="en-US" sz="2000" dirty="0">
                <a:solidFill>
                  <a:schemeClr val="tx1"/>
                </a:solidFill>
                <a:latin typeface="Calibri" pitchFamily="34" charset="0"/>
              </a:rPr>
              <a:t>dependency belongs here.</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1"/>
            <a:ext cx="7772400" cy="914400"/>
          </a:xfrm>
        </p:spPr>
        <p:txBody>
          <a:bodyPr>
            <a:normAutofit/>
          </a:bodyPr>
          <a:lstStyle/>
          <a:p>
            <a:r>
              <a:rPr lang="en-US" sz="3600" b="1" u="sng" dirty="0" smtClean="0">
                <a:effectLst>
                  <a:outerShdw blurRad="38100" dist="38100" dir="2700000" algn="tl">
                    <a:srgbClr val="000000">
                      <a:alpha val="43137"/>
                    </a:srgbClr>
                  </a:outerShdw>
                </a:effectLst>
                <a:latin typeface="Calibri" panose="020F0502020204030204" pitchFamily="34" charset="0"/>
              </a:rPr>
              <a:t>Conclusion</a:t>
            </a:r>
            <a:r>
              <a:rPr lang="en-US" sz="3600" u="sng" dirty="0" smtClean="0">
                <a:effectLst>
                  <a:outerShdw blurRad="38100" dist="38100" dir="2700000" algn="tl">
                    <a:srgbClr val="000000">
                      <a:alpha val="43137"/>
                    </a:srgbClr>
                  </a:outerShdw>
                </a:effectLst>
                <a:latin typeface="Calibri" panose="020F0502020204030204" pitchFamily="34" charset="0"/>
              </a:rPr>
              <a:t>:</a:t>
            </a:r>
            <a:endParaRPr lang="en-US" sz="3600" u="sng" dirty="0">
              <a:effectLst>
                <a:outerShdw blurRad="38100" dist="38100" dir="2700000" algn="tl">
                  <a:srgbClr val="000000">
                    <a:alpha val="43137"/>
                  </a:srgbClr>
                </a:outerShdw>
              </a:effectLst>
              <a:latin typeface="Calibri" panose="020F0502020204030204" pitchFamily="34" charset="0"/>
            </a:endParaRPr>
          </a:p>
        </p:txBody>
      </p:sp>
      <p:sp>
        <p:nvSpPr>
          <p:cNvPr id="3" name="Subtitle 2"/>
          <p:cNvSpPr>
            <a:spLocks noGrp="1"/>
          </p:cNvSpPr>
          <p:nvPr>
            <p:ph type="subTitle" idx="1"/>
          </p:nvPr>
        </p:nvSpPr>
        <p:spPr>
          <a:xfrm>
            <a:off x="1447800" y="1600200"/>
            <a:ext cx="6400800" cy="4114800"/>
          </a:xfrm>
        </p:spPr>
        <p:txBody>
          <a:bodyPr>
            <a:normAutofit fontScale="92500" lnSpcReduction="10000"/>
          </a:bodyPr>
          <a:lstStyle/>
          <a:p>
            <a:pPr algn="l"/>
            <a:r>
              <a:rPr lang="en-US" sz="2000" dirty="0" smtClean="0">
                <a:solidFill>
                  <a:schemeClr val="tx1"/>
                </a:solidFill>
                <a:latin typeface="Calibri" pitchFamily="34" charset="0"/>
              </a:rPr>
              <a:t>Overall, this Football Management System stores the players details, teams details, information of selling tickets etc. It allows storing the details of all the data related to football . The implementation of the system in the organization will considerably reduce data entry, time and also provide readily calculated reports. </a:t>
            </a:r>
          </a:p>
          <a:p>
            <a:pPr algn="l"/>
            <a:r>
              <a:rPr lang="en-US" sz="2000" b="1" u="sng" dirty="0" smtClean="0">
                <a:solidFill>
                  <a:schemeClr val="tx1"/>
                </a:solidFill>
                <a:latin typeface="Calibri" panose="020F0502020204030204" pitchFamily="34" charset="0"/>
              </a:rPr>
              <a:t>Language has been used:</a:t>
            </a:r>
            <a:r>
              <a:rPr lang="en-US" sz="2000" dirty="0" smtClean="0">
                <a:solidFill>
                  <a:schemeClr val="tx1"/>
                </a:solidFill>
                <a:latin typeface="Calibri" panose="020F0502020204030204" pitchFamily="34" charset="0"/>
              </a:rPr>
              <a:t/>
            </a:r>
            <a:br>
              <a:rPr lang="en-US" sz="2000" dirty="0" smtClean="0">
                <a:solidFill>
                  <a:schemeClr val="tx1"/>
                </a:solidFill>
                <a:latin typeface="Calibri" panose="020F0502020204030204" pitchFamily="34" charset="0"/>
              </a:rPr>
            </a:br>
            <a:r>
              <a:rPr lang="en-US" sz="2000" dirty="0" smtClean="0">
                <a:solidFill>
                  <a:schemeClr val="tx1"/>
                </a:solidFill>
                <a:latin typeface="Calibri" panose="020F0502020204030204" pitchFamily="34" charset="0"/>
              </a:rPr>
              <a:t>        ○ C# and SQL language has been used .</a:t>
            </a:r>
          </a:p>
          <a:p>
            <a:pPr algn="l"/>
            <a:r>
              <a:rPr lang="en-US" sz="2000" b="1" u="sng" dirty="0" smtClean="0">
                <a:solidFill>
                  <a:schemeClr val="tx1"/>
                </a:solidFill>
                <a:latin typeface="Calibri" panose="020F0502020204030204" pitchFamily="34" charset="0"/>
              </a:rPr>
              <a:t>Kind of database :</a:t>
            </a:r>
          </a:p>
          <a:p>
            <a:pPr algn="l"/>
            <a:r>
              <a:rPr lang="en-US" sz="2000" dirty="0" smtClean="0">
                <a:solidFill>
                  <a:schemeClr val="tx1"/>
                </a:solidFill>
                <a:latin typeface="Calibri" panose="020F0502020204030204" pitchFamily="34" charset="0"/>
              </a:rPr>
              <a:t>        ○ This is a desktop based database.</a:t>
            </a:r>
          </a:p>
          <a:p>
            <a:pPr algn="l"/>
            <a:r>
              <a:rPr lang="en-US" sz="2000" b="1" u="sng" dirty="0" smtClean="0">
                <a:solidFill>
                  <a:schemeClr val="tx1"/>
                </a:solidFill>
                <a:latin typeface="Calibri" pitchFamily="34" charset="0"/>
              </a:rPr>
              <a:t>Limitation:</a:t>
            </a:r>
          </a:p>
          <a:p>
            <a:pPr algn="l"/>
            <a:r>
              <a:rPr lang="en-US" sz="2000" dirty="0" smtClean="0">
                <a:solidFill>
                  <a:schemeClr val="tx1"/>
                </a:solidFill>
                <a:latin typeface="Calibri" pitchFamily="34" charset="0"/>
              </a:rPr>
              <a:t>This project has limitations. Such as it is a desktop based database. It is not well upgraded.</a:t>
            </a:r>
          </a:p>
          <a:p>
            <a:pPr algn="l"/>
            <a:endParaRPr lang="en-US" sz="2000" dirty="0" smtClean="0">
              <a:solidFill>
                <a:schemeClr val="tx1"/>
              </a:solidFill>
              <a:latin typeface="Calibri" pitchFamily="34" charset="0"/>
            </a:endParaRPr>
          </a:p>
          <a:p>
            <a:pPr algn="l"/>
            <a:endParaRPr lang="en-US" sz="2000" dirty="0" smtClean="0">
              <a:solidFill>
                <a:schemeClr val="tx1"/>
              </a:solidFill>
              <a:latin typeface="Calibri" pitchFamily="34" charset="0"/>
            </a:endParaRPr>
          </a:p>
          <a:p>
            <a:pPr algn="l"/>
            <a:endParaRPr lang="en-US" sz="24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9" y="4455318"/>
            <a:ext cx="6477001" cy="1793082"/>
          </a:xfrm>
        </p:spPr>
        <p:txBody>
          <a:bodyPr>
            <a:noAutofit/>
          </a:bodyPr>
          <a:lstStyle/>
          <a:p>
            <a:pPr algn="r"/>
            <a:r>
              <a:rPr lang="en-US" sz="3200" b="1" dirty="0" smtClean="0">
                <a:effectLst>
                  <a:outerShdw blurRad="38100" dist="38100" dir="2700000" algn="tl">
                    <a:srgbClr val="000000">
                      <a:alpha val="43137"/>
                    </a:srgbClr>
                  </a:outerShdw>
                </a:effectLst>
                <a:latin typeface="Calibri" panose="020F0502020204030204" pitchFamily="34" charset="0"/>
              </a:rPr>
              <a:t>                                                </a:t>
            </a:r>
            <a:r>
              <a:rPr lang="en-US" sz="3200" b="1" u="sng" dirty="0" smtClean="0">
                <a:effectLst>
                  <a:outerShdw blurRad="38100" dist="38100" dir="2700000" algn="tl">
                    <a:srgbClr val="000000">
                      <a:alpha val="43137"/>
                    </a:srgbClr>
                  </a:outerShdw>
                </a:effectLst>
                <a:latin typeface="Calibri" panose="020F0502020204030204" pitchFamily="34" charset="0"/>
              </a:rPr>
              <a:t>Thank You</a:t>
            </a:r>
            <a:br>
              <a:rPr lang="en-US" sz="3200" b="1" u="sng" dirty="0" smtClean="0">
                <a:effectLst>
                  <a:outerShdw blurRad="38100" dist="38100" dir="2700000" algn="tl">
                    <a:srgbClr val="000000">
                      <a:alpha val="43137"/>
                    </a:srgbClr>
                  </a:outerShdw>
                </a:effectLst>
                <a:latin typeface="Calibri" panose="020F0502020204030204" pitchFamily="34" charset="0"/>
              </a:rPr>
            </a:br>
            <a:r>
              <a:rPr lang="en-US" sz="1800" u="sng" dirty="0">
                <a:latin typeface="Calibri" panose="020F0502020204030204" pitchFamily="34" charset="0"/>
              </a:rPr>
              <a:t>G</a:t>
            </a:r>
            <a:r>
              <a:rPr lang="en-US" sz="1800" u="sng" dirty="0" smtClean="0">
                <a:latin typeface="Calibri" panose="020F0502020204030204" pitchFamily="34" charset="0"/>
              </a:rPr>
              <a:t>roup member:</a:t>
            </a:r>
            <a:r>
              <a:rPr lang="en-US" sz="1800" b="1" u="sng" dirty="0" smtClean="0">
                <a:latin typeface="Calibri" panose="020F0502020204030204" pitchFamily="34" charset="0"/>
              </a:rPr>
              <a:t/>
            </a:r>
            <a:br>
              <a:rPr lang="en-US" sz="1800" b="1" u="sng" dirty="0" smtClean="0">
                <a:latin typeface="Calibri" panose="020F0502020204030204" pitchFamily="34" charset="0"/>
              </a:rPr>
            </a:br>
            <a:r>
              <a:rPr lang="en-US" sz="1800" dirty="0" smtClean="0">
                <a:latin typeface="Calibri" panose="020F0502020204030204" pitchFamily="34" charset="0"/>
              </a:rPr>
              <a:t>Jinat Afroj Puspo      ;  </a:t>
            </a:r>
            <a:r>
              <a:rPr lang="en-US" sz="1800" b="1" dirty="0" smtClean="0">
                <a:latin typeface="Calibri" panose="020F0502020204030204" pitchFamily="34" charset="0"/>
              </a:rPr>
              <a:t>I</a:t>
            </a:r>
            <a:r>
              <a:rPr lang="en-US" sz="1800" dirty="0" smtClean="0">
                <a:latin typeface="Calibri" panose="020F0502020204030204" pitchFamily="34" charset="0"/>
              </a:rPr>
              <a:t>d:</a:t>
            </a:r>
            <a:r>
              <a:rPr lang="en-US" sz="1800" b="1" dirty="0" smtClean="0">
                <a:latin typeface="Calibri" panose="020F0502020204030204" pitchFamily="34" charset="0"/>
              </a:rPr>
              <a:t>2013-1-60-037 </a:t>
            </a:r>
            <a:br>
              <a:rPr lang="en-US" sz="1800" b="1" dirty="0" smtClean="0">
                <a:latin typeface="Calibri" panose="020F0502020204030204" pitchFamily="34" charset="0"/>
              </a:rPr>
            </a:br>
            <a:r>
              <a:rPr lang="en-US" sz="1800" dirty="0" smtClean="0">
                <a:latin typeface="Calibri" panose="020F0502020204030204" pitchFamily="34" charset="0"/>
              </a:rPr>
              <a:t>Nabil Shawkat Neal  ;  Id:</a:t>
            </a:r>
            <a:r>
              <a:rPr lang="en-US" sz="1800" b="1" dirty="0" smtClean="0">
                <a:latin typeface="Calibri" panose="020F0502020204030204" pitchFamily="34" charset="0"/>
              </a:rPr>
              <a:t>2013-1-60-023</a:t>
            </a:r>
            <a:br>
              <a:rPr lang="en-US" sz="1800" b="1" dirty="0" smtClean="0">
                <a:latin typeface="Calibri" panose="020F0502020204030204" pitchFamily="34" charset="0"/>
              </a:rPr>
            </a:br>
            <a:endParaRPr lang="en-US" sz="1800" b="1" dirty="0">
              <a:latin typeface="Calibri" panose="020F0502020204030204" pitchFamily="34" charset="0"/>
            </a:endParaRP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11176" b="11176"/>
          <a:stretch>
            <a:fillRect/>
          </a:stretch>
        </p:blipFill>
        <p:spPr/>
      </p:pic>
    </p:spTree>
    <p:extLst>
      <p:ext uri="{BB962C8B-B14F-4D97-AF65-F5344CB8AC3E}">
        <p14:creationId xmlns:p14="http://schemas.microsoft.com/office/powerpoint/2010/main" val="95050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
            <a:ext cx="6934200" cy="1219200"/>
          </a:xfrm>
        </p:spPr>
        <p:txBody>
          <a:bodyPr/>
          <a:lstStyle/>
          <a:p>
            <a:r>
              <a:rPr lang="en-US" sz="3600" b="1" u="sng" dirty="0" smtClean="0">
                <a:effectLst>
                  <a:outerShdw blurRad="38100" dist="38100" dir="2700000" algn="tl">
                    <a:srgbClr val="000000">
                      <a:alpha val="43137"/>
                    </a:srgbClr>
                  </a:outerShdw>
                </a:effectLst>
                <a:latin typeface="Calibri" panose="020F0502020204030204" pitchFamily="34" charset="0"/>
              </a:rPr>
              <a:t>Overview</a:t>
            </a:r>
            <a:endParaRPr lang="en-US" sz="3600" b="1" u="sng" dirty="0">
              <a:effectLst>
                <a:outerShdw blurRad="38100" dist="38100" dir="2700000" algn="tl">
                  <a:srgbClr val="000000">
                    <a:alpha val="43137"/>
                  </a:srgbClr>
                </a:outerShdw>
              </a:effectLst>
              <a:latin typeface="Calibri" panose="020F0502020204030204" pitchFamily="34" charset="0"/>
            </a:endParaRPr>
          </a:p>
        </p:txBody>
      </p:sp>
      <p:sp>
        <p:nvSpPr>
          <p:cNvPr id="3" name="Subtitle 2"/>
          <p:cNvSpPr>
            <a:spLocks noGrp="1"/>
          </p:cNvSpPr>
          <p:nvPr>
            <p:ph type="subTitle" idx="1"/>
          </p:nvPr>
        </p:nvSpPr>
        <p:spPr>
          <a:xfrm>
            <a:off x="1143000" y="1219200"/>
            <a:ext cx="5181600" cy="5410200"/>
          </a:xfr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numCol="1">
            <a:normAutofit fontScale="25000" lnSpcReduction="20000"/>
          </a:bodyPr>
          <a:lstStyle/>
          <a:p>
            <a:pPr marL="285750" indent="-285750" algn="just">
              <a:buFont typeface="Wingdings" panose="05000000000000000000" pitchFamily="2" charset="2"/>
              <a:buChar char="ü"/>
            </a:pPr>
            <a:r>
              <a:rPr lang="en-US" sz="8000" dirty="0" smtClean="0">
                <a:solidFill>
                  <a:schemeClr val="tx1"/>
                </a:solidFill>
                <a:latin typeface="Calibri" pitchFamily="34" charset="0"/>
              </a:rPr>
              <a:t>Introduction</a:t>
            </a:r>
          </a:p>
          <a:p>
            <a:pPr marL="285750" indent="-285750" algn="just">
              <a:buFont typeface="Wingdings" panose="05000000000000000000" pitchFamily="2" charset="2"/>
              <a:buChar char="ü"/>
            </a:pPr>
            <a:r>
              <a:rPr lang="en-US" sz="8000" dirty="0" smtClean="0">
                <a:solidFill>
                  <a:schemeClr val="tx1"/>
                </a:solidFill>
                <a:latin typeface="Calibri" pitchFamily="34" charset="0"/>
              </a:rPr>
              <a:t>Motivation</a:t>
            </a:r>
          </a:p>
          <a:p>
            <a:pPr marL="285750" indent="-285750" algn="just">
              <a:buFont typeface="Wingdings" panose="05000000000000000000" pitchFamily="2" charset="2"/>
              <a:buChar char="ü"/>
            </a:pPr>
            <a:r>
              <a:rPr lang="en-US" sz="8000" dirty="0" smtClean="0">
                <a:solidFill>
                  <a:schemeClr val="tx1"/>
                </a:solidFill>
                <a:latin typeface="Calibri" pitchFamily="34" charset="0"/>
              </a:rPr>
              <a:t>Scope</a:t>
            </a:r>
          </a:p>
          <a:p>
            <a:pPr marL="285750" indent="-285750" algn="just">
              <a:buFont typeface="Wingdings" panose="05000000000000000000" pitchFamily="2" charset="2"/>
              <a:buChar char="ü"/>
            </a:pPr>
            <a:r>
              <a:rPr lang="en-US" sz="8000" dirty="0" smtClean="0">
                <a:solidFill>
                  <a:schemeClr val="tx1"/>
                </a:solidFill>
                <a:latin typeface="Calibri" pitchFamily="34" charset="0"/>
              </a:rPr>
              <a:t>Objective</a:t>
            </a:r>
          </a:p>
          <a:p>
            <a:pPr marL="285750" indent="-285750" algn="just">
              <a:buFont typeface="Wingdings" panose="05000000000000000000" pitchFamily="2" charset="2"/>
              <a:buChar char="ü"/>
            </a:pPr>
            <a:r>
              <a:rPr lang="en-US" sz="8000" dirty="0" smtClean="0">
                <a:solidFill>
                  <a:schemeClr val="tx1"/>
                </a:solidFill>
                <a:latin typeface="Calibri" pitchFamily="34" charset="0"/>
              </a:rPr>
              <a:t>Contribution</a:t>
            </a:r>
          </a:p>
          <a:p>
            <a:pPr marL="285750" indent="-285750" algn="just">
              <a:buFont typeface="Wingdings" panose="05000000000000000000" pitchFamily="2" charset="2"/>
              <a:buChar char="ü"/>
            </a:pPr>
            <a:r>
              <a:rPr lang="en-US" sz="8000" dirty="0" smtClean="0">
                <a:solidFill>
                  <a:schemeClr val="tx1"/>
                </a:solidFill>
                <a:latin typeface="Calibri" pitchFamily="34" charset="0"/>
              </a:rPr>
              <a:t>Design</a:t>
            </a:r>
          </a:p>
          <a:p>
            <a:pPr algn="just"/>
            <a:r>
              <a:rPr lang="en-US" sz="8000" dirty="0">
                <a:solidFill>
                  <a:schemeClr val="tx1"/>
                </a:solidFill>
                <a:latin typeface="Calibri" pitchFamily="34" charset="0"/>
              </a:rPr>
              <a:t> </a:t>
            </a:r>
            <a:r>
              <a:rPr lang="en-US" sz="8000" dirty="0" smtClean="0">
                <a:solidFill>
                  <a:schemeClr val="tx1"/>
                </a:solidFill>
                <a:latin typeface="Calibri" pitchFamily="34" charset="0"/>
              </a:rPr>
              <a:t>         </a:t>
            </a:r>
            <a:r>
              <a:rPr lang="en-US" sz="7200" dirty="0">
                <a:solidFill>
                  <a:schemeClr val="tx1"/>
                </a:solidFill>
                <a:latin typeface="Calibri" pitchFamily="34" charset="0"/>
              </a:rPr>
              <a:t>▪</a:t>
            </a:r>
            <a:r>
              <a:rPr lang="en-US" sz="8000" dirty="0">
                <a:solidFill>
                  <a:schemeClr val="tx1"/>
                </a:solidFill>
                <a:latin typeface="Calibri" pitchFamily="34" charset="0"/>
              </a:rPr>
              <a:t>ER </a:t>
            </a:r>
            <a:r>
              <a:rPr lang="en-US" sz="8000" dirty="0" smtClean="0">
                <a:solidFill>
                  <a:schemeClr val="tx1"/>
                </a:solidFill>
                <a:latin typeface="Calibri" pitchFamily="34" charset="0"/>
              </a:rPr>
              <a:t>Diagram</a:t>
            </a:r>
          </a:p>
          <a:p>
            <a:pPr algn="just"/>
            <a:r>
              <a:rPr lang="en-US" sz="8000" dirty="0">
                <a:solidFill>
                  <a:schemeClr val="tx1"/>
                </a:solidFill>
                <a:latin typeface="Calibri" pitchFamily="34" charset="0"/>
              </a:rPr>
              <a:t>	</a:t>
            </a:r>
            <a:r>
              <a:rPr lang="en-US" sz="8000" dirty="0" smtClean="0">
                <a:solidFill>
                  <a:schemeClr val="tx1"/>
                </a:solidFill>
                <a:latin typeface="Calibri" pitchFamily="34" charset="0"/>
              </a:rPr>
              <a:t>  ▪</a:t>
            </a:r>
            <a:r>
              <a:rPr lang="en-US" sz="8000" dirty="0">
                <a:solidFill>
                  <a:schemeClr val="tx1"/>
                </a:solidFill>
                <a:latin typeface="Calibri" pitchFamily="34" charset="0"/>
              </a:rPr>
              <a:t>Tabular </a:t>
            </a:r>
            <a:r>
              <a:rPr lang="en-US" sz="8000" dirty="0" smtClean="0">
                <a:solidFill>
                  <a:schemeClr val="tx1"/>
                </a:solidFill>
                <a:latin typeface="Calibri" pitchFamily="34" charset="0"/>
              </a:rPr>
              <a:t>Representation</a:t>
            </a:r>
          </a:p>
          <a:p>
            <a:pPr marL="285750" indent="-285750" algn="just">
              <a:buFont typeface="Wingdings" panose="05000000000000000000" pitchFamily="2" charset="2"/>
              <a:buChar char="ü"/>
            </a:pPr>
            <a:r>
              <a:rPr lang="en-US" sz="8000" dirty="0">
                <a:solidFill>
                  <a:schemeClr val="tx1"/>
                </a:solidFill>
                <a:latin typeface="Calibri" pitchFamily="34" charset="0"/>
              </a:rPr>
              <a:t>Design </a:t>
            </a:r>
            <a:r>
              <a:rPr lang="en-US" sz="8000" dirty="0" smtClean="0">
                <a:solidFill>
                  <a:schemeClr val="tx1"/>
                </a:solidFill>
                <a:latin typeface="Calibri" pitchFamily="34" charset="0"/>
              </a:rPr>
              <a:t>verification</a:t>
            </a:r>
          </a:p>
          <a:p>
            <a:pPr algn="just"/>
            <a:r>
              <a:rPr lang="en-US" sz="8000" dirty="0" smtClean="0">
                <a:solidFill>
                  <a:schemeClr val="tx1"/>
                </a:solidFill>
                <a:latin typeface="Calibri" pitchFamily="34" charset="0"/>
              </a:rPr>
              <a:t>          </a:t>
            </a:r>
            <a:r>
              <a:rPr lang="en-US" sz="8000" dirty="0">
                <a:solidFill>
                  <a:schemeClr val="tx1"/>
                </a:solidFill>
                <a:latin typeface="Calibri" pitchFamily="34" charset="0"/>
              </a:rPr>
              <a:t>▪Which normal form it follows?</a:t>
            </a:r>
            <a:endParaRPr lang="en-US" sz="8000" dirty="0" smtClean="0">
              <a:solidFill>
                <a:schemeClr val="tx1"/>
              </a:solidFill>
              <a:latin typeface="Calibri" pitchFamily="34" charset="0"/>
            </a:endParaRPr>
          </a:p>
          <a:p>
            <a:pPr marL="285750" indent="-285750" algn="just">
              <a:buFont typeface="Wingdings" panose="05000000000000000000" pitchFamily="2" charset="2"/>
              <a:buChar char="ü"/>
            </a:pPr>
            <a:r>
              <a:rPr lang="en-US" sz="8000" dirty="0">
                <a:solidFill>
                  <a:schemeClr val="tx1"/>
                </a:solidFill>
                <a:latin typeface="Calibri" pitchFamily="34" charset="0"/>
              </a:rPr>
              <a:t>Conclusion</a:t>
            </a:r>
          </a:p>
          <a:p>
            <a:pPr algn="just"/>
            <a:endParaRPr lang="en-US" sz="8000" dirty="0" smtClean="0">
              <a:solidFill>
                <a:schemeClr val="tx1"/>
              </a:solidFill>
              <a:latin typeface="Calibri" pitchFamily="34" charset="0"/>
            </a:endParaRPr>
          </a:p>
          <a:p>
            <a:pPr marL="285750" indent="-285750" algn="just">
              <a:buFont typeface="Wingdings" panose="05000000000000000000" pitchFamily="2" charset="2"/>
              <a:buChar char="ü"/>
            </a:pPr>
            <a:endParaRPr lang="en-US" sz="8000" dirty="0">
              <a:solidFill>
                <a:schemeClr val="tx1"/>
              </a:solidFill>
              <a:latin typeface="Calibri" pitchFamily="34" charset="0"/>
            </a:endParaRPr>
          </a:p>
          <a:p>
            <a:pPr algn="just"/>
            <a:endParaRPr lang="en-US" sz="8000" dirty="0" smtClean="0">
              <a:solidFill>
                <a:schemeClr val="tx1"/>
              </a:solidFill>
              <a:latin typeface="Calibri" pitchFamily="34" charset="0"/>
            </a:endParaRPr>
          </a:p>
          <a:p>
            <a:pPr marL="285750" indent="-285750" algn="just">
              <a:buFont typeface="Wingdings" panose="05000000000000000000" pitchFamily="2" charset="2"/>
              <a:buChar char="ü"/>
            </a:pPr>
            <a:endParaRPr lang="en-US" sz="800" dirty="0" smtClean="0">
              <a:solidFill>
                <a:schemeClr val="tx1"/>
              </a:solidFill>
              <a:latin typeface="Calibri" pitchFamily="34" charset="0"/>
            </a:endParaRPr>
          </a:p>
          <a:p>
            <a:pPr algn="l"/>
            <a:r>
              <a:rPr lang="en-US" sz="7200" dirty="0" smtClean="0">
                <a:solidFill>
                  <a:schemeClr val="tx1"/>
                </a:solidFill>
                <a:latin typeface="Calibri" pitchFamily="34" charset="0"/>
              </a:rPr>
              <a:t>	</a:t>
            </a:r>
            <a:endParaRPr lang="en-US" sz="8000" dirty="0" smtClean="0">
              <a:solidFill>
                <a:schemeClr val="tx1"/>
              </a:solidFill>
              <a:latin typeface="Calibri" pitchFamily="34" charset="0"/>
            </a:endParaRPr>
          </a:p>
          <a:p>
            <a:pPr algn="l"/>
            <a:endParaRPr lang="en-US" sz="8000" dirty="0" smtClean="0">
              <a:solidFill>
                <a:schemeClr val="tx1"/>
              </a:solidFill>
              <a:latin typeface="Calibri" pitchFamily="34" charset="0"/>
            </a:endParaRPr>
          </a:p>
          <a:p>
            <a:pPr algn="l"/>
            <a:endParaRPr lang="en-US" sz="8000" dirty="0" smtClean="0">
              <a:solidFill>
                <a:schemeClr val="tx1"/>
              </a:solidFill>
              <a:latin typeface="Calibri" pitchFamily="34" charset="0"/>
            </a:endParaRPr>
          </a:p>
          <a:p>
            <a:pPr marL="285750" indent="-285750" algn="l">
              <a:buFont typeface="Wingdings" panose="05000000000000000000" pitchFamily="2" charset="2"/>
              <a:buChar char="ü"/>
            </a:pPr>
            <a:endParaRPr lang="en-US" sz="8000" dirty="0" smtClean="0">
              <a:solidFill>
                <a:schemeClr val="tx1"/>
              </a:solidFill>
              <a:latin typeface="Calibri" pitchFamily="34" charset="0"/>
            </a:endParaRPr>
          </a:p>
          <a:p>
            <a:pPr algn="l"/>
            <a:endParaRPr lang="en-US" sz="8000" dirty="0" smtClean="0">
              <a:solidFill>
                <a:schemeClr val="tx1"/>
              </a:solidFill>
              <a:latin typeface="Calibri" pitchFamily="34" charset="0"/>
            </a:endParaRPr>
          </a:p>
          <a:p>
            <a:pPr marL="285750" indent="-285750" algn="l">
              <a:buFont typeface="Wingdings" panose="05000000000000000000" pitchFamily="2" charset="2"/>
              <a:buChar char="ü"/>
            </a:pPr>
            <a:endParaRPr lang="en-US" sz="8000" dirty="0" smtClean="0">
              <a:solidFill>
                <a:schemeClr val="tx1"/>
              </a:solidFill>
              <a:latin typeface="Calibri" pitchFamily="34" charset="0"/>
            </a:endParaRPr>
          </a:p>
          <a:p>
            <a:pPr marL="285750" indent="-285750" algn="l">
              <a:buFont typeface="Wingdings" panose="05000000000000000000" pitchFamily="2" charset="2"/>
              <a:buChar char="ü"/>
            </a:pPr>
            <a:endParaRPr lang="en-US" sz="8000" dirty="0" smtClean="0">
              <a:solidFill>
                <a:schemeClr val="tx1"/>
              </a:solidFill>
              <a:latin typeface="Calibri" pitchFamily="34" charset="0"/>
            </a:endParaRPr>
          </a:p>
          <a:p>
            <a:pPr algn="l"/>
            <a:r>
              <a:rPr lang="en-US" sz="8000" dirty="0" smtClean="0">
                <a:solidFill>
                  <a:schemeClr val="tx1"/>
                </a:solidFill>
                <a:latin typeface="Calibri" pitchFamily="34" charset="0"/>
              </a:rPr>
              <a:t/>
            </a:r>
            <a:br>
              <a:rPr lang="en-US" sz="8000" dirty="0" smtClean="0">
                <a:solidFill>
                  <a:schemeClr val="tx1"/>
                </a:solidFill>
                <a:latin typeface="Calibri" pitchFamily="34" charset="0"/>
              </a:rPr>
            </a:br>
            <a:r>
              <a:rPr lang="en-US" sz="8000" dirty="0" smtClean="0">
                <a:solidFill>
                  <a:schemeClr val="tx1"/>
                </a:solidFill>
                <a:latin typeface="Calibri" pitchFamily="34" charset="0"/>
              </a:rPr>
              <a:t>	</a:t>
            </a:r>
          </a:p>
          <a:p>
            <a:pPr algn="l"/>
            <a:r>
              <a:rPr lang="en-US" sz="8000" dirty="0" smtClean="0">
                <a:solidFill>
                  <a:schemeClr val="tx1"/>
                </a:solidFill>
                <a:latin typeface="Calibri" pitchFamily="34" charset="0"/>
              </a:rPr>
              <a:t>	</a:t>
            </a:r>
            <a:br>
              <a:rPr lang="en-US" sz="8000" dirty="0" smtClean="0">
                <a:solidFill>
                  <a:schemeClr val="tx1"/>
                </a:solidFill>
                <a:latin typeface="Calibri" pitchFamily="34" charset="0"/>
              </a:rPr>
            </a:br>
            <a:r>
              <a:rPr lang="en-US" sz="8000" dirty="0" smtClean="0">
                <a:solidFill>
                  <a:schemeClr val="tx1"/>
                </a:solidFill>
                <a:latin typeface="Calibri" pitchFamily="34" charset="0"/>
              </a:rPr>
              <a:t>	</a:t>
            </a:r>
            <a:br>
              <a:rPr lang="en-US" sz="8000" dirty="0" smtClean="0">
                <a:solidFill>
                  <a:schemeClr val="tx1"/>
                </a:solidFill>
                <a:latin typeface="Calibri" pitchFamily="34" charset="0"/>
              </a:rPr>
            </a:br>
            <a:r>
              <a:rPr lang="en-US" sz="8000" dirty="0" smtClean="0">
                <a:solidFill>
                  <a:schemeClr val="tx1"/>
                </a:solidFill>
                <a:latin typeface="Calibri" pitchFamily="34" charset="0"/>
              </a:rPr>
              <a:t>	</a:t>
            </a:r>
            <a:endParaRPr lang="en-US" dirty="0" smtClean="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142999"/>
          </a:xfrm>
        </p:spPr>
        <p:txBody>
          <a:bodyPr/>
          <a:lstStyle/>
          <a:p>
            <a:r>
              <a:rPr lang="en-US" sz="3600" b="1" u="sng" dirty="0" smtClean="0">
                <a:effectLst>
                  <a:outerShdw blurRad="38100" dist="38100" dir="2700000" algn="tl">
                    <a:srgbClr val="000000">
                      <a:alpha val="43137"/>
                    </a:srgbClr>
                  </a:outerShdw>
                </a:effectLst>
                <a:latin typeface="Calibri" pitchFamily="34" charset="0"/>
              </a:rPr>
              <a:t>Introduction</a:t>
            </a:r>
            <a:endParaRPr lang="en-US" sz="3600" b="1" u="sng" dirty="0">
              <a:effectLst>
                <a:outerShdw blurRad="38100" dist="38100" dir="2700000" algn="tl">
                  <a:srgbClr val="000000">
                    <a:alpha val="43137"/>
                  </a:srgbClr>
                </a:outerShdw>
              </a:effectLst>
              <a:latin typeface="Calibri" pitchFamily="34" charset="0"/>
            </a:endParaRPr>
          </a:p>
        </p:txBody>
      </p:sp>
      <p:sp>
        <p:nvSpPr>
          <p:cNvPr id="3" name="Subtitle 2"/>
          <p:cNvSpPr>
            <a:spLocks noGrp="1"/>
          </p:cNvSpPr>
          <p:nvPr>
            <p:ph type="subTitle" idx="1"/>
          </p:nvPr>
        </p:nvSpPr>
        <p:spPr>
          <a:xfrm>
            <a:off x="685800" y="1981199"/>
            <a:ext cx="7086600" cy="3962401"/>
          </a:xfrm>
        </p:spPr>
        <p:txBody>
          <a:bodyPr>
            <a:normAutofit lnSpcReduction="10000"/>
          </a:bodyPr>
          <a:lstStyle/>
          <a:p>
            <a:pPr algn="just"/>
            <a:r>
              <a:rPr lang="en-IN" sz="2000" b="1" u="sng" dirty="0" smtClean="0">
                <a:solidFill>
                  <a:schemeClr val="accent1"/>
                </a:solidFill>
                <a:latin typeface="Calibri" panose="020F0502020204030204" pitchFamily="34" charset="0"/>
              </a:rPr>
              <a:t>Football Management System </a:t>
            </a:r>
            <a:r>
              <a:rPr lang="en-IN" sz="2000" dirty="0" smtClean="0">
                <a:solidFill>
                  <a:schemeClr val="tx1"/>
                </a:solidFill>
                <a:latin typeface="Calibri" panose="020F0502020204030204" pitchFamily="34" charset="0"/>
              </a:rPr>
              <a:t>is a system that will be used to manage football competitions. It will be focused on managing all the information used during any tournament started from registration process, during the tournament and until the tournament is over. Still most of the football organization use filing method to store and manage all the information during the tournament period. The filing method gives few complications for staffs to handle all those data. The paper also might get decay if it’s been using severally. But this system that is going to be developed will provide a complete systematic database which will maintain all the tournament data and solve the problem. Therefore all the jobs during the tournament that will take part will become easier, faster and perfectly manageable.</a:t>
            </a:r>
            <a:endParaRPr lang="en-US"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1"/>
            <a:ext cx="7467600" cy="762000"/>
          </a:xfrm>
        </p:spPr>
        <p:txBody>
          <a:bodyPr>
            <a:normAutofit/>
          </a:bodyPr>
          <a:lstStyle/>
          <a:p>
            <a:r>
              <a:rPr lang="en-US" sz="3600" b="1" u="sng" dirty="0" smtClean="0">
                <a:effectLst>
                  <a:outerShdw blurRad="38100" dist="38100" dir="2700000" algn="tl">
                    <a:srgbClr val="000000">
                      <a:alpha val="43137"/>
                    </a:srgbClr>
                  </a:outerShdw>
                </a:effectLst>
                <a:latin typeface="Calibri" pitchFamily="34" charset="0"/>
              </a:rPr>
              <a:t>Motivation</a:t>
            </a:r>
            <a:endParaRPr lang="en-US" sz="3600" b="1" u="sng" dirty="0">
              <a:effectLst>
                <a:outerShdw blurRad="38100" dist="38100" dir="2700000" algn="tl">
                  <a:srgbClr val="000000">
                    <a:alpha val="43137"/>
                  </a:srgbClr>
                </a:outerShdw>
              </a:effectLst>
              <a:latin typeface="Calibri" pitchFamily="34" charset="0"/>
            </a:endParaRPr>
          </a:p>
        </p:txBody>
      </p:sp>
      <p:sp>
        <p:nvSpPr>
          <p:cNvPr id="3" name="Subtitle 2"/>
          <p:cNvSpPr>
            <a:spLocks noGrp="1"/>
          </p:cNvSpPr>
          <p:nvPr>
            <p:ph type="subTitle" idx="1"/>
          </p:nvPr>
        </p:nvSpPr>
        <p:spPr>
          <a:xfrm>
            <a:off x="533400" y="1143001"/>
            <a:ext cx="7315200" cy="5257799"/>
          </a:xfrm>
        </p:spPr>
        <p:txBody>
          <a:bodyPr numCol="1">
            <a:normAutofit/>
          </a:bodyPr>
          <a:lstStyle/>
          <a:p>
            <a:pPr marL="342900" indent="-342900" algn="just">
              <a:buFont typeface="Wingdings" panose="05000000000000000000" pitchFamily="2" charset="2"/>
              <a:buChar char="q"/>
            </a:pPr>
            <a:r>
              <a:rPr lang="en-IN" sz="2000" dirty="0" smtClean="0">
                <a:solidFill>
                  <a:schemeClr val="tx1"/>
                </a:solidFill>
                <a:latin typeface="Calibri" panose="020F0502020204030204" pitchFamily="34" charset="0"/>
              </a:rPr>
              <a:t>The </a:t>
            </a:r>
            <a:r>
              <a:rPr lang="en-IN" sz="2000" dirty="0">
                <a:solidFill>
                  <a:schemeClr val="tx1"/>
                </a:solidFill>
                <a:latin typeface="Calibri" panose="020F0502020204030204" pitchFamily="34" charset="0"/>
              </a:rPr>
              <a:t>football management system will </a:t>
            </a:r>
            <a:r>
              <a:rPr lang="en-IN" sz="2000" dirty="0" smtClean="0">
                <a:solidFill>
                  <a:schemeClr val="tx1"/>
                </a:solidFill>
                <a:latin typeface="Calibri" panose="020F0502020204030204" pitchFamily="34" charset="0"/>
              </a:rPr>
              <a:t>benefit </a:t>
            </a:r>
            <a:r>
              <a:rPr lang="en-IN" sz="2000" dirty="0">
                <a:solidFill>
                  <a:schemeClr val="tx1"/>
                </a:solidFill>
                <a:latin typeface="Calibri" panose="020F0502020204030204" pitchFamily="34" charset="0"/>
              </a:rPr>
              <a:t>in many ways; it will help to control the overall processes during a tournament. The system will provide numerous facilities such as it will help to register new players and it will manage the payroll of the particular players based on the certain criteria’s given in the scenario. The system will manage the stock of the </a:t>
            </a:r>
            <a:r>
              <a:rPr lang="en-IN" sz="2000" dirty="0" smtClean="0">
                <a:solidFill>
                  <a:schemeClr val="tx1"/>
                </a:solidFill>
                <a:latin typeface="Calibri" panose="020F0502020204030204" pitchFamily="34" charset="0"/>
              </a:rPr>
              <a:t>teams clothing </a:t>
            </a:r>
            <a:r>
              <a:rPr lang="en-IN" sz="2000" dirty="0">
                <a:solidFill>
                  <a:schemeClr val="tx1"/>
                </a:solidFill>
                <a:latin typeface="Calibri" panose="020F0502020204030204" pitchFamily="34" charset="0"/>
              </a:rPr>
              <a:t>in the inventory and it will help in keeping the track of what the maintenance part is going on in a </a:t>
            </a:r>
            <a:r>
              <a:rPr lang="en-IN" sz="2000" dirty="0" smtClean="0">
                <a:solidFill>
                  <a:schemeClr val="tx1"/>
                </a:solidFill>
                <a:latin typeface="Calibri" panose="020F0502020204030204" pitchFamily="34" charset="0"/>
              </a:rPr>
              <a:t>team.</a:t>
            </a:r>
          </a:p>
          <a:p>
            <a:pPr marL="342900" indent="-342900" algn="just">
              <a:buFont typeface="Wingdings" panose="05000000000000000000" pitchFamily="2" charset="2"/>
              <a:buChar char="q"/>
            </a:pPr>
            <a:r>
              <a:rPr lang="en-IN" sz="2000" dirty="0">
                <a:solidFill>
                  <a:schemeClr val="tx1"/>
                </a:solidFill>
                <a:latin typeface="Calibri" panose="020F0502020204030204" pitchFamily="34" charset="0"/>
              </a:rPr>
              <a:t>Previously we talked about most organization using filing method to store all the information during a tournament. This has cause few typical problems due to filing method of storage. </a:t>
            </a:r>
            <a:endParaRPr lang="en-IN" sz="2000" dirty="0" smtClean="0">
              <a:solidFill>
                <a:schemeClr val="tx1"/>
              </a:solidFill>
              <a:latin typeface="Calibri" panose="020F0502020204030204" pitchFamily="34" charset="0"/>
            </a:endParaRPr>
          </a:p>
          <a:p>
            <a:pPr marL="342900" indent="-342900" algn="just">
              <a:buFont typeface="Wingdings" panose="05000000000000000000" pitchFamily="2" charset="2"/>
              <a:buChar char="q"/>
            </a:pPr>
            <a:r>
              <a:rPr lang="en-IN" sz="2000" dirty="0" smtClean="0">
                <a:solidFill>
                  <a:schemeClr val="tx1"/>
                </a:solidFill>
                <a:latin typeface="Calibri" panose="020F0502020204030204" pitchFamily="34" charset="0"/>
              </a:rPr>
              <a:t>Filing </a:t>
            </a:r>
            <a:r>
              <a:rPr lang="en-IN" sz="2000" dirty="0">
                <a:solidFill>
                  <a:schemeClr val="tx1"/>
                </a:solidFill>
                <a:latin typeface="Calibri" panose="020F0502020204030204" pitchFamily="34" charset="0"/>
              </a:rPr>
              <a:t>method  is hard to be managed these days. Information that store using paper might get decay if it is being used severally. This may cause the document hard to be read. Searching a document also will cost a long period to be done. </a:t>
            </a:r>
            <a:endParaRPr lang="en-US"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381000"/>
            <a:ext cx="7086602" cy="6096000"/>
          </a:xfrm>
        </p:spPr>
        <p:txBody>
          <a:bodyPr>
            <a:normAutofit/>
          </a:bodyPr>
          <a:lstStyle/>
          <a:p>
            <a:pPr algn="just">
              <a:buFont typeface="Wingdings" panose="05000000000000000000" pitchFamily="2" charset="2"/>
              <a:buChar char="q"/>
            </a:pPr>
            <a:r>
              <a:rPr lang="en-IN" sz="2000" dirty="0" smtClean="0">
                <a:latin typeface="Calibri" panose="020F0502020204030204" pitchFamily="34" charset="0"/>
              </a:rPr>
              <a:t>But </a:t>
            </a:r>
            <a:r>
              <a:rPr lang="en-IN" sz="2000" dirty="0">
                <a:latin typeface="Calibri" panose="020F0502020204030204" pitchFamily="34" charset="0"/>
              </a:rPr>
              <a:t>the main purpose of designing this management system is to manage the whole system online so that all the work goes in a very systematic manner. An account maintaining technique or we can say that all the system which is handled manually to maintain the register which leads to loss of data and security problem issue is also being faced</a:t>
            </a:r>
            <a:r>
              <a:rPr lang="en-IN" sz="2000" dirty="0" smtClean="0">
                <a:latin typeface="Calibri" panose="020F0502020204030204" pitchFamily="34" charset="0"/>
              </a:rPr>
              <a:t>.</a:t>
            </a:r>
          </a:p>
          <a:p>
            <a:pPr algn="just">
              <a:buFont typeface="Wingdings" panose="05000000000000000000" pitchFamily="2" charset="2"/>
              <a:buChar char="q"/>
            </a:pPr>
            <a:r>
              <a:rPr lang="en-IN" sz="2000" dirty="0">
                <a:latin typeface="Calibri" panose="020F0502020204030204" pitchFamily="34" charset="0"/>
              </a:rPr>
              <a:t>In this system, the main role is of players who can become a member of a team by doing registration. Players can view their profile and can also see their payrolls if given</a:t>
            </a:r>
            <a:endParaRPr lang="en-US" sz="2000" dirty="0">
              <a:latin typeface="Calibri" panose="020F0502020204030204" pitchFamily="34" charset="0"/>
            </a:endParaRPr>
          </a:p>
          <a:p>
            <a:pPr algn="just">
              <a:buFont typeface="Wingdings" panose="05000000000000000000" pitchFamily="2" charset="2"/>
              <a:buChar char="q"/>
            </a:pPr>
            <a:r>
              <a:rPr lang="en-IN" sz="2000" dirty="0">
                <a:latin typeface="Calibri" panose="020F0502020204030204" pitchFamily="34" charset="0"/>
              </a:rPr>
              <a:t>Also tournament tickets for football viewers are managed by the database which makes it easy to get the tickets. All the information about the games are also included. It will also keep the good record of maintenance of the stadium</a:t>
            </a:r>
            <a:r>
              <a:rPr lang="en-IN" sz="2000" dirty="0" smtClean="0">
                <a:latin typeface="Calibri" panose="020F0502020204030204" pitchFamily="34" charset="0"/>
              </a:rPr>
              <a:t>.</a:t>
            </a:r>
          </a:p>
          <a:p>
            <a:pPr algn="just">
              <a:buFont typeface="Wingdings" panose="05000000000000000000" pitchFamily="2" charset="2"/>
              <a:buChar char="q"/>
            </a:pPr>
            <a:r>
              <a:rPr lang="en-IN" sz="2000" dirty="0">
                <a:latin typeface="Calibri" panose="020F0502020204030204" pitchFamily="34" charset="0"/>
              </a:rPr>
              <a:t>This management system is prepared for providing all the necessary things which is needed by the </a:t>
            </a:r>
            <a:r>
              <a:rPr lang="en-IN" sz="2000" dirty="0" smtClean="0">
                <a:latin typeface="Calibri" panose="020F0502020204030204" pitchFamily="34" charset="0"/>
              </a:rPr>
              <a:t>player, the </a:t>
            </a:r>
            <a:r>
              <a:rPr lang="en-IN" sz="2000" dirty="0">
                <a:latin typeface="Calibri" panose="020F0502020204030204" pitchFamily="34" charset="0"/>
              </a:rPr>
              <a:t>viewer and the other staffs. This system can also keep the record of all the game information in the database</a:t>
            </a:r>
            <a:r>
              <a:rPr lang="en-IN" sz="2000" dirty="0"/>
              <a:t>. </a:t>
            </a:r>
            <a:endParaRPr lang="en-US" sz="2000" dirty="0"/>
          </a:p>
          <a:p>
            <a:pPr marL="0" indent="0" algn="just">
              <a:buNone/>
            </a:pPr>
            <a:endParaRPr lang="en-US" sz="2000" dirty="0">
              <a:latin typeface="Calibri" panose="020F0502020204030204" pitchFamily="34" charset="0"/>
            </a:endParaRPr>
          </a:p>
          <a:p>
            <a:pPr algn="just">
              <a:buFont typeface="Wingdings" panose="05000000000000000000" pitchFamily="2" charset="2"/>
              <a:buChar char="q"/>
            </a:pPr>
            <a:endParaRPr lang="en-US" sz="2000" dirty="0"/>
          </a:p>
        </p:txBody>
      </p:sp>
    </p:spTree>
    <p:extLst>
      <p:ext uri="{BB962C8B-B14F-4D97-AF65-F5344CB8AC3E}">
        <p14:creationId xmlns:p14="http://schemas.microsoft.com/office/powerpoint/2010/main" val="401095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2400"/>
            <a:ext cx="7239001" cy="990600"/>
          </a:xfrm>
        </p:spPr>
        <p:txBody>
          <a:bodyPr/>
          <a:lstStyle/>
          <a:p>
            <a:r>
              <a:rPr lang="en-US" dirty="0" smtClean="0">
                <a:latin typeface="Calibri" panose="020F0502020204030204" pitchFamily="34" charset="0"/>
              </a:rPr>
              <a:t>                                                         </a:t>
            </a:r>
            <a:r>
              <a:rPr lang="en-US" b="1" u="sng" dirty="0" smtClean="0">
                <a:effectLst>
                  <a:outerShdw blurRad="38100" dist="38100" dir="2700000" algn="tl">
                    <a:srgbClr val="000000">
                      <a:alpha val="43137"/>
                    </a:srgbClr>
                  </a:outerShdw>
                </a:effectLst>
                <a:latin typeface="Calibri" panose="020F0502020204030204" pitchFamily="34" charset="0"/>
              </a:rPr>
              <a:t>Scope    </a:t>
            </a:r>
            <a:endParaRPr lang="en-US" b="1" u="sng" dirty="0">
              <a:effectLst>
                <a:outerShdw blurRad="38100" dist="38100" dir="2700000" algn="tl">
                  <a:srgbClr val="000000">
                    <a:alpha val="43137"/>
                  </a:srgbClr>
                </a:outerShdw>
              </a:effectLst>
              <a:latin typeface="Calibri" panose="020F0502020204030204" pitchFamily="34" charset="0"/>
            </a:endParaRPr>
          </a:p>
        </p:txBody>
      </p:sp>
      <p:sp>
        <p:nvSpPr>
          <p:cNvPr id="3" name="Content Placeholder 2"/>
          <p:cNvSpPr>
            <a:spLocks noGrp="1"/>
          </p:cNvSpPr>
          <p:nvPr>
            <p:ph idx="1"/>
          </p:nvPr>
        </p:nvSpPr>
        <p:spPr>
          <a:xfrm>
            <a:off x="609600" y="838200"/>
            <a:ext cx="7391401" cy="5203163"/>
          </a:xfrm>
        </p:spPr>
        <p:txBody>
          <a:bodyPr>
            <a:normAutofit fontScale="92500"/>
          </a:bodyPr>
          <a:lstStyle/>
          <a:p>
            <a:pPr marL="0" indent="0" algn="just">
              <a:buNone/>
            </a:pPr>
            <a:r>
              <a:rPr lang="en-US" sz="2200" dirty="0">
                <a:solidFill>
                  <a:schemeClr val="tx1"/>
                </a:solidFill>
                <a:latin typeface="Calibri" panose="020F0502020204030204" pitchFamily="34" charset="0"/>
              </a:rPr>
              <a:t>The system  will cover all the  tournament  process  started </a:t>
            </a:r>
            <a:r>
              <a:rPr lang="en-US" sz="2200" dirty="0" smtClean="0">
                <a:solidFill>
                  <a:schemeClr val="tx1"/>
                </a:solidFill>
                <a:latin typeface="Calibri" panose="020F0502020204030204" pitchFamily="34" charset="0"/>
              </a:rPr>
              <a:t>from </a:t>
            </a:r>
            <a:r>
              <a:rPr lang="en-US" sz="2200" dirty="0">
                <a:solidFill>
                  <a:schemeClr val="tx1"/>
                </a:solidFill>
                <a:latin typeface="Calibri" panose="020F0502020204030204" pitchFamily="34" charset="0"/>
              </a:rPr>
              <a:t>registration </a:t>
            </a:r>
            <a:r>
              <a:rPr lang="en-US" sz="2200" dirty="0" smtClean="0">
                <a:solidFill>
                  <a:schemeClr val="tx1"/>
                </a:solidFill>
                <a:latin typeface="Calibri" panose="020F0502020204030204" pitchFamily="34" charset="0"/>
              </a:rPr>
              <a:t>process</a:t>
            </a:r>
            <a:r>
              <a:rPr lang="en-US" sz="2200" dirty="0">
                <a:solidFill>
                  <a:schemeClr val="tx1"/>
                </a:solidFill>
                <a:latin typeface="Calibri" panose="020F0502020204030204" pitchFamily="34" charset="0"/>
              </a:rPr>
              <a:t>, during the  tournament and until the </a:t>
            </a:r>
            <a:r>
              <a:rPr lang="en-US" sz="2200" dirty="0" smtClean="0">
                <a:solidFill>
                  <a:schemeClr val="tx1"/>
                </a:solidFill>
                <a:latin typeface="Calibri" panose="020F0502020204030204" pitchFamily="34" charset="0"/>
              </a:rPr>
              <a:t>tournament </a:t>
            </a:r>
            <a:r>
              <a:rPr lang="en-US" sz="2200" dirty="0">
                <a:solidFill>
                  <a:schemeClr val="tx1"/>
                </a:solidFill>
                <a:latin typeface="Calibri" panose="020F0502020204030204" pitchFamily="34" charset="0"/>
              </a:rPr>
              <a:t>is over.  However, it will not </a:t>
            </a:r>
            <a:r>
              <a:rPr lang="en-US" sz="2200" dirty="0" smtClean="0">
                <a:solidFill>
                  <a:schemeClr val="tx1"/>
                </a:solidFill>
                <a:latin typeface="Calibri" panose="020F0502020204030204" pitchFamily="34" charset="0"/>
              </a:rPr>
              <a:t>cover </a:t>
            </a:r>
            <a:r>
              <a:rPr lang="en-US" sz="2200" dirty="0">
                <a:solidFill>
                  <a:schemeClr val="tx1"/>
                </a:solidFill>
                <a:latin typeface="Calibri" panose="020F0502020204030204" pitchFamily="34" charset="0"/>
              </a:rPr>
              <a:t>any matters other than </a:t>
            </a:r>
            <a:r>
              <a:rPr lang="en-US" sz="2200" dirty="0" smtClean="0">
                <a:solidFill>
                  <a:schemeClr val="tx1"/>
                </a:solidFill>
                <a:latin typeface="Calibri" panose="020F0502020204030204" pitchFamily="34" charset="0"/>
              </a:rPr>
              <a:t>the tournaments </a:t>
            </a:r>
            <a:r>
              <a:rPr lang="en-US" sz="2200" dirty="0">
                <a:solidFill>
                  <a:schemeClr val="tx1"/>
                </a:solidFill>
                <a:latin typeface="Calibri" panose="020F0502020204030204" pitchFamily="34" charset="0"/>
              </a:rPr>
              <a:t>or games and teams. It </a:t>
            </a:r>
            <a:r>
              <a:rPr lang="en-US" sz="2200" dirty="0" smtClean="0">
                <a:solidFill>
                  <a:schemeClr val="tx1"/>
                </a:solidFill>
                <a:latin typeface="Calibri" panose="020F0502020204030204" pitchFamily="34" charset="0"/>
              </a:rPr>
              <a:t>is </a:t>
            </a:r>
            <a:r>
              <a:rPr lang="en-US" sz="2200" dirty="0">
                <a:solidFill>
                  <a:schemeClr val="tx1"/>
                </a:solidFill>
                <a:latin typeface="Calibri" panose="020F0502020204030204" pitchFamily="34" charset="0"/>
              </a:rPr>
              <a:t>because  usually other person or department manages extra curriculum activities. There are </a:t>
            </a:r>
            <a:r>
              <a:rPr lang="en-US" sz="2200" dirty="0" smtClean="0">
                <a:solidFill>
                  <a:schemeClr val="tx1"/>
                </a:solidFill>
                <a:latin typeface="Calibri" panose="020F0502020204030204" pitchFamily="34" charset="0"/>
              </a:rPr>
              <a:t>six </a:t>
            </a:r>
            <a:r>
              <a:rPr lang="en-US" sz="2200" dirty="0">
                <a:solidFill>
                  <a:schemeClr val="tx1"/>
                </a:solidFill>
                <a:latin typeface="Calibri" panose="020F0502020204030204" pitchFamily="34" charset="0"/>
              </a:rPr>
              <a:t>main modules that are going to be developed which are;</a:t>
            </a:r>
          </a:p>
          <a:p>
            <a:pPr marL="0" indent="0" algn="just">
              <a:buNone/>
            </a:pPr>
            <a:r>
              <a:rPr lang="en-US" sz="2200" b="1" u="sng" dirty="0">
                <a:solidFill>
                  <a:schemeClr val="tx1"/>
                </a:solidFill>
                <a:latin typeface="Calibri" panose="020F0502020204030204" pitchFamily="34" charset="0"/>
              </a:rPr>
              <a:t>Profile:</a:t>
            </a:r>
          </a:p>
          <a:p>
            <a:pPr marL="0" indent="0" algn="just">
              <a:buNone/>
            </a:pPr>
            <a:r>
              <a:rPr lang="en-US" sz="2200" dirty="0">
                <a:solidFill>
                  <a:schemeClr val="tx1"/>
                </a:solidFill>
                <a:latin typeface="Calibri" panose="020F0502020204030204" pitchFamily="34" charset="0"/>
              </a:rPr>
              <a:t>Every player and team has their own profile which is filled with legit information about them. Admin can change the profiles as needed .</a:t>
            </a:r>
          </a:p>
          <a:p>
            <a:pPr marL="0" indent="0" algn="just">
              <a:buNone/>
            </a:pPr>
            <a:r>
              <a:rPr lang="en-US" sz="2200" b="1" u="sng" dirty="0">
                <a:solidFill>
                  <a:schemeClr val="tx1"/>
                </a:solidFill>
                <a:latin typeface="Calibri" panose="020F0502020204030204" pitchFamily="34" charset="0"/>
              </a:rPr>
              <a:t>Tournament Management: </a:t>
            </a:r>
          </a:p>
          <a:p>
            <a:pPr marL="0" indent="0" algn="just">
              <a:buNone/>
            </a:pPr>
            <a:r>
              <a:rPr lang="en-US" sz="2200" dirty="0">
                <a:solidFill>
                  <a:schemeClr val="tx1"/>
                </a:solidFill>
                <a:latin typeface="Calibri" panose="020F0502020204030204" pitchFamily="34" charset="0"/>
              </a:rPr>
              <a:t>It manages the registration process before  the tournament held. The system able to register teams, coaches.  players, </a:t>
            </a:r>
            <a:r>
              <a:rPr lang="en-US" sz="2200" dirty="0" smtClean="0">
                <a:solidFill>
                  <a:schemeClr val="tx1"/>
                </a:solidFill>
                <a:latin typeface="Calibri" panose="020F0502020204030204" pitchFamily="34" charset="0"/>
              </a:rPr>
              <a:t>officials </a:t>
            </a:r>
            <a:r>
              <a:rPr lang="en-US" sz="2200" dirty="0">
                <a:solidFill>
                  <a:schemeClr val="tx1"/>
                </a:solidFill>
                <a:latin typeface="Calibri" panose="020F0502020204030204" pitchFamily="34" charset="0"/>
              </a:rPr>
              <a:t>that are going to involve in the tournament. It consist data that are going to be used along the tournament besides showing their status along the tournament. </a:t>
            </a:r>
          </a:p>
          <a:p>
            <a:pPr marL="0" indent="0">
              <a:buNone/>
            </a:pPr>
            <a:endParaRPr lang="en-US" dirty="0">
              <a:solidFill>
                <a:schemeClr val="tx1"/>
              </a:solidFill>
            </a:endParaRPr>
          </a:p>
        </p:txBody>
      </p:sp>
    </p:spTree>
    <p:extLst>
      <p:ext uri="{BB962C8B-B14F-4D97-AF65-F5344CB8AC3E}">
        <p14:creationId xmlns:p14="http://schemas.microsoft.com/office/powerpoint/2010/main" val="226862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457200"/>
            <a:ext cx="7391401" cy="6172200"/>
          </a:xfrm>
        </p:spPr>
        <p:txBody>
          <a:bodyPr>
            <a:normAutofit/>
          </a:bodyPr>
          <a:lstStyle/>
          <a:p>
            <a:pPr marL="0" indent="0" algn="just">
              <a:buNone/>
            </a:pPr>
            <a:r>
              <a:rPr lang="en-US" sz="2000" b="1" u="sng" dirty="0">
                <a:solidFill>
                  <a:schemeClr val="tx1"/>
                </a:solidFill>
                <a:latin typeface="Calibri" panose="020F0502020204030204" pitchFamily="34" charset="0"/>
              </a:rPr>
              <a:t>Fixture </a:t>
            </a:r>
            <a:r>
              <a:rPr lang="en-US" sz="2000" b="1" u="sng" dirty="0" smtClean="0">
                <a:solidFill>
                  <a:schemeClr val="tx1"/>
                </a:solidFill>
                <a:latin typeface="Calibri" panose="020F0502020204030204" pitchFamily="34" charset="0"/>
              </a:rPr>
              <a:t>Generation </a:t>
            </a:r>
            <a:r>
              <a:rPr lang="en-US" sz="2000" b="1" u="sng" dirty="0">
                <a:solidFill>
                  <a:schemeClr val="tx1"/>
                </a:solidFill>
                <a:latin typeface="Calibri" panose="020F0502020204030204" pitchFamily="34" charset="0"/>
              </a:rPr>
              <a:t>:</a:t>
            </a:r>
          </a:p>
          <a:p>
            <a:pPr marL="0" indent="0" algn="just">
              <a:buNone/>
            </a:pPr>
            <a:r>
              <a:rPr lang="en-US" sz="2000" dirty="0">
                <a:solidFill>
                  <a:schemeClr val="tx1"/>
                </a:solidFill>
                <a:latin typeface="Calibri" panose="020F0502020204030204" pitchFamily="34" charset="0"/>
              </a:rPr>
              <a:t>This module create fixture calendar for the whole tournament and match calendar for each team compete in  the tournament.  It consists location and important details of each matches. </a:t>
            </a:r>
          </a:p>
          <a:p>
            <a:pPr marL="0" indent="0" algn="just">
              <a:buNone/>
            </a:pPr>
            <a:r>
              <a:rPr lang="en-US" sz="2000" b="1" u="sng" dirty="0">
                <a:solidFill>
                  <a:schemeClr val="tx1"/>
                </a:solidFill>
                <a:latin typeface="Calibri" panose="020F0502020204030204" pitchFamily="34" charset="0"/>
              </a:rPr>
              <a:t>Matches Management:</a:t>
            </a:r>
          </a:p>
          <a:p>
            <a:pPr marL="0" indent="0" algn="just">
              <a:buNone/>
            </a:pPr>
            <a:r>
              <a:rPr lang="en-US" sz="2000" dirty="0">
                <a:solidFill>
                  <a:schemeClr val="tx1"/>
                </a:solidFill>
                <a:latin typeface="Calibri" panose="020F0502020204030204" pitchFamily="34" charset="0"/>
              </a:rPr>
              <a:t>System will be able to register player </a:t>
            </a:r>
            <a:r>
              <a:rPr lang="en-US" sz="2000" dirty="0" smtClean="0">
                <a:solidFill>
                  <a:schemeClr val="tx1"/>
                </a:solidFill>
                <a:latin typeface="Calibri" panose="020F0502020204030204" pitchFamily="34" charset="0"/>
              </a:rPr>
              <a:t>selection </a:t>
            </a:r>
            <a:r>
              <a:rPr lang="en-US" sz="2000" dirty="0">
                <a:solidFill>
                  <a:schemeClr val="tx1"/>
                </a:solidFill>
                <a:latin typeface="Calibri" panose="020F0502020204030204" pitchFamily="34" charset="0"/>
              </a:rPr>
              <a:t>for each match. It can produce pre-printed paper which been use to fill in the match result and report. It also compile all the matches results and reports .</a:t>
            </a:r>
          </a:p>
          <a:p>
            <a:pPr marL="0" indent="0" algn="just">
              <a:buNone/>
            </a:pPr>
            <a:r>
              <a:rPr lang="en-US" sz="2000" b="1" u="sng" dirty="0">
                <a:solidFill>
                  <a:schemeClr val="tx1"/>
                </a:solidFill>
                <a:latin typeface="Calibri" panose="020F0502020204030204" pitchFamily="34" charset="0"/>
              </a:rPr>
              <a:t>Results and Reports:</a:t>
            </a:r>
          </a:p>
          <a:p>
            <a:pPr marL="0" indent="0" algn="just">
              <a:buNone/>
            </a:pPr>
            <a:r>
              <a:rPr lang="en-US" sz="2000" dirty="0">
                <a:solidFill>
                  <a:schemeClr val="tx1"/>
                </a:solidFill>
                <a:latin typeface="Calibri" panose="020F0502020204030204" pitchFamily="34" charset="0"/>
              </a:rPr>
              <a:t>On this module, system able to generate </a:t>
            </a:r>
            <a:r>
              <a:rPr lang="en-US" sz="2000" dirty="0" err="1" smtClean="0">
                <a:solidFill>
                  <a:schemeClr val="tx1"/>
                </a:solidFill>
                <a:latin typeface="Calibri" panose="020F0502020204030204" pitchFamily="34" charset="0"/>
              </a:rPr>
              <a:t>tounament</a:t>
            </a:r>
            <a:r>
              <a:rPr lang="en-US" sz="2000" dirty="0" smtClean="0">
                <a:solidFill>
                  <a:schemeClr val="tx1"/>
                </a:solidFill>
                <a:latin typeface="Calibri" panose="020F0502020204030204" pitchFamily="34" charset="0"/>
              </a:rPr>
              <a:t>-standing </a:t>
            </a:r>
            <a:r>
              <a:rPr lang="en-US" sz="2000" dirty="0">
                <a:solidFill>
                  <a:schemeClr val="tx1"/>
                </a:solidFill>
                <a:latin typeface="Calibri" panose="020F0502020204030204" pitchFamily="34" charset="0"/>
              </a:rPr>
              <a:t>table that show the position of each team  based on  points collected after each  matches.  All matches result and report can be view through this module. Other report also can be view here such as top league goal scorer, yellow cards and player contributions in the tournament.</a:t>
            </a:r>
          </a:p>
        </p:txBody>
      </p:sp>
    </p:spTree>
    <p:extLst>
      <p:ext uri="{BB962C8B-B14F-4D97-AF65-F5344CB8AC3E}">
        <p14:creationId xmlns:p14="http://schemas.microsoft.com/office/powerpoint/2010/main" val="344779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381000"/>
            <a:ext cx="7620001" cy="5660363"/>
          </a:xfrm>
        </p:spPr>
        <p:txBody>
          <a:bodyPr>
            <a:normAutofit fontScale="92500" lnSpcReduction="10000"/>
          </a:bodyPr>
          <a:lstStyle/>
          <a:p>
            <a:pPr marL="0" indent="0">
              <a:buNone/>
            </a:pPr>
            <a:r>
              <a:rPr lang="en-US" sz="2000" b="1" u="sng" dirty="0">
                <a:solidFill>
                  <a:schemeClr val="tx1"/>
                </a:solidFill>
                <a:latin typeface="Calibri" panose="020F0502020204030204" pitchFamily="34" charset="0"/>
              </a:rPr>
              <a:t>Financial Aspects:</a:t>
            </a:r>
          </a:p>
          <a:p>
            <a:pPr marL="0" indent="0">
              <a:buNone/>
            </a:pPr>
            <a:r>
              <a:rPr lang="en-US" sz="2000" dirty="0">
                <a:solidFill>
                  <a:schemeClr val="tx1"/>
                </a:solidFill>
                <a:latin typeface="Calibri" panose="020F0502020204030204" pitchFamily="34" charset="0"/>
              </a:rPr>
              <a:t>All the stocks cost, salary, teams cost, every financial facts are stored here.</a:t>
            </a:r>
          </a:p>
          <a:p>
            <a:pPr marL="0" indent="0">
              <a:buFont typeface="Wingdings" pitchFamily="2" charset="2"/>
              <a:buChar char="q"/>
            </a:pPr>
            <a:r>
              <a:rPr lang="en-US" sz="2000" dirty="0" smtClean="0">
                <a:solidFill>
                  <a:schemeClr val="tx1"/>
                </a:solidFill>
                <a:latin typeface="Calibri" panose="020F0502020204030204" pitchFamily="34" charset="0"/>
              </a:rPr>
              <a:t> To </a:t>
            </a:r>
            <a:r>
              <a:rPr lang="en-US" sz="2000" dirty="0">
                <a:solidFill>
                  <a:schemeClr val="tx1"/>
                </a:solidFill>
                <a:latin typeface="Calibri" panose="020F0502020204030204" pitchFamily="34" charset="0"/>
              </a:rPr>
              <a:t>short, </a:t>
            </a:r>
            <a:r>
              <a:rPr lang="en-US" sz="2000" dirty="0" smtClean="0">
                <a:solidFill>
                  <a:schemeClr val="tx1"/>
                </a:solidFill>
                <a:latin typeface="Calibri" panose="020F0502020204030204" pitchFamily="34" charset="0"/>
              </a:rPr>
              <a:t>the </a:t>
            </a:r>
            <a:r>
              <a:rPr lang="en-US" sz="2000" dirty="0">
                <a:solidFill>
                  <a:schemeClr val="tx1"/>
                </a:solidFill>
                <a:latin typeface="Calibri" panose="020F0502020204030204" pitchFamily="34" charset="0"/>
              </a:rPr>
              <a:t>information system will have to manage the following functions: </a:t>
            </a:r>
          </a:p>
          <a:p>
            <a:pPr marL="457200" indent="-457200">
              <a:buSzPct val="91000"/>
              <a:buFont typeface="+mj-lt"/>
              <a:buAutoNum type="arabicPeriod"/>
            </a:pPr>
            <a:r>
              <a:rPr lang="en-IN" sz="2000" dirty="0">
                <a:solidFill>
                  <a:schemeClr val="tx1"/>
                </a:solidFill>
                <a:latin typeface="Calibri" panose="020F0502020204030204" pitchFamily="34" charset="0"/>
              </a:rPr>
              <a:t>Registration of new </a:t>
            </a:r>
            <a:r>
              <a:rPr lang="en-IN" sz="2000" dirty="0" smtClean="0">
                <a:solidFill>
                  <a:schemeClr val="tx1"/>
                </a:solidFill>
                <a:latin typeface="Calibri" panose="020F0502020204030204" pitchFamily="34" charset="0"/>
              </a:rPr>
              <a:t>players, new </a:t>
            </a:r>
            <a:r>
              <a:rPr lang="en-IN" sz="2000" dirty="0">
                <a:solidFill>
                  <a:schemeClr val="tx1"/>
                </a:solidFill>
                <a:latin typeface="Calibri" panose="020F0502020204030204" pitchFamily="34" charset="0"/>
              </a:rPr>
              <a:t>teams etc.</a:t>
            </a:r>
            <a:endParaRPr lang="en-US" sz="2000" dirty="0">
              <a:solidFill>
                <a:schemeClr val="tx1"/>
              </a:solidFill>
              <a:latin typeface="Calibri" panose="020F0502020204030204" pitchFamily="34" charset="0"/>
            </a:endParaRPr>
          </a:p>
          <a:p>
            <a:pPr marL="457200" indent="-457200">
              <a:buSzPct val="91000"/>
              <a:buFont typeface="+mj-lt"/>
              <a:buAutoNum type="arabicPeriod"/>
            </a:pPr>
            <a:r>
              <a:rPr lang="en-IN" sz="2000" dirty="0">
                <a:solidFill>
                  <a:schemeClr val="tx1"/>
                </a:solidFill>
                <a:latin typeface="Calibri" panose="020F0502020204030204" pitchFamily="34" charset="0"/>
              </a:rPr>
              <a:t>Purchase of sports apparels – shirts, shorts, boots, gloves, etc.</a:t>
            </a:r>
            <a:endParaRPr lang="en-US" sz="2000" dirty="0">
              <a:solidFill>
                <a:schemeClr val="tx1"/>
              </a:solidFill>
              <a:latin typeface="Calibri" panose="020F0502020204030204" pitchFamily="34" charset="0"/>
            </a:endParaRPr>
          </a:p>
          <a:p>
            <a:pPr marL="457200" indent="-457200">
              <a:buSzPct val="91000"/>
              <a:buFont typeface="+mj-lt"/>
              <a:buAutoNum type="arabicPeriod"/>
            </a:pPr>
            <a:r>
              <a:rPr lang="en-US" sz="2000" dirty="0" smtClean="0">
                <a:solidFill>
                  <a:schemeClr val="tx1"/>
                </a:solidFill>
                <a:latin typeface="Calibri" panose="020F0502020204030204" pitchFamily="34" charset="0"/>
              </a:rPr>
              <a:t> </a:t>
            </a:r>
            <a:r>
              <a:rPr lang="en-US" sz="2000" dirty="0">
                <a:solidFill>
                  <a:schemeClr val="tx1"/>
                </a:solidFill>
                <a:latin typeface="Calibri" panose="020F0502020204030204" pitchFamily="34" charset="0"/>
              </a:rPr>
              <a:t>Maintenance of </a:t>
            </a:r>
            <a:r>
              <a:rPr lang="en-US" sz="2000" dirty="0" smtClean="0">
                <a:solidFill>
                  <a:schemeClr val="tx1"/>
                </a:solidFill>
                <a:latin typeface="Calibri" panose="020F0502020204030204" pitchFamily="34" charset="0"/>
              </a:rPr>
              <a:t>Stadium</a:t>
            </a:r>
            <a:endParaRPr lang="en-US" sz="2000" dirty="0">
              <a:solidFill>
                <a:schemeClr val="tx1"/>
              </a:solidFill>
              <a:latin typeface="Calibri" panose="020F0502020204030204" pitchFamily="34" charset="0"/>
            </a:endParaRPr>
          </a:p>
          <a:p>
            <a:pPr marL="457200" indent="-457200">
              <a:buSzPct val="91000"/>
              <a:buFont typeface="+mj-lt"/>
              <a:buAutoNum type="arabicPeriod"/>
            </a:pPr>
            <a:r>
              <a:rPr lang="en-US" sz="2000" dirty="0" smtClean="0">
                <a:solidFill>
                  <a:schemeClr val="tx1"/>
                </a:solidFill>
                <a:latin typeface="Calibri" panose="020F0502020204030204" pitchFamily="34" charset="0"/>
              </a:rPr>
              <a:t> Managing </a:t>
            </a:r>
            <a:r>
              <a:rPr lang="en-US" sz="2000" dirty="0">
                <a:solidFill>
                  <a:schemeClr val="tx1"/>
                </a:solidFill>
                <a:latin typeface="Calibri" panose="020F0502020204030204" pitchFamily="34" charset="0"/>
              </a:rPr>
              <a:t>of players’ payroll</a:t>
            </a:r>
          </a:p>
          <a:p>
            <a:pPr lvl="1">
              <a:buFont typeface="Wingdings" panose="05000000000000000000" pitchFamily="2" charset="2"/>
              <a:buChar char="Ø"/>
            </a:pPr>
            <a:r>
              <a:rPr lang="en-US" sz="2000" dirty="0">
                <a:solidFill>
                  <a:schemeClr val="tx1"/>
                </a:solidFill>
                <a:latin typeface="Calibri" panose="020F0502020204030204" pitchFamily="34" charset="0"/>
              </a:rPr>
              <a:t>Match playing bonus</a:t>
            </a:r>
          </a:p>
          <a:p>
            <a:pPr lvl="1">
              <a:buFont typeface="Wingdings" panose="05000000000000000000" pitchFamily="2" charset="2"/>
              <a:buChar char="Ø"/>
            </a:pPr>
            <a:r>
              <a:rPr lang="en-US" sz="2000" dirty="0">
                <a:solidFill>
                  <a:schemeClr val="tx1"/>
                </a:solidFill>
                <a:latin typeface="Calibri" panose="020F0502020204030204" pitchFamily="34" charset="0"/>
              </a:rPr>
              <a:t>Goal bonus</a:t>
            </a:r>
          </a:p>
          <a:p>
            <a:pPr lvl="1">
              <a:buFont typeface="Wingdings" panose="05000000000000000000" pitchFamily="2" charset="2"/>
              <a:buChar char="Ø"/>
            </a:pPr>
            <a:r>
              <a:rPr lang="en-US" sz="2000" dirty="0">
                <a:solidFill>
                  <a:schemeClr val="tx1"/>
                </a:solidFill>
                <a:latin typeface="Calibri" panose="020F0502020204030204" pitchFamily="34" charset="0"/>
              </a:rPr>
              <a:t>Claims</a:t>
            </a:r>
          </a:p>
          <a:p>
            <a:pPr lvl="1">
              <a:buFont typeface="Wingdings" panose="05000000000000000000" pitchFamily="2" charset="2"/>
              <a:buChar char="Ø"/>
            </a:pPr>
            <a:r>
              <a:rPr lang="en-US" sz="2000" dirty="0">
                <a:solidFill>
                  <a:schemeClr val="tx1"/>
                </a:solidFill>
                <a:latin typeface="Calibri" panose="020F0502020204030204" pitchFamily="34" charset="0"/>
              </a:rPr>
              <a:t>Salary increments</a:t>
            </a:r>
          </a:p>
          <a:p>
            <a:pPr lvl="1">
              <a:buFont typeface="Wingdings" panose="05000000000000000000" pitchFamily="2" charset="2"/>
              <a:buChar char="Ø"/>
            </a:pPr>
            <a:r>
              <a:rPr lang="en-US" sz="2000" dirty="0">
                <a:solidFill>
                  <a:schemeClr val="tx1"/>
                </a:solidFill>
                <a:latin typeface="Calibri" panose="020F0502020204030204" pitchFamily="34" charset="0"/>
              </a:rPr>
              <a:t>Bonus for corner goal</a:t>
            </a:r>
          </a:p>
          <a:p>
            <a:pPr marL="457200" indent="-457200">
              <a:buSzPct val="91000"/>
              <a:buFont typeface="+mj-lt"/>
              <a:buAutoNum type="arabicPeriod"/>
            </a:pPr>
            <a:r>
              <a:rPr lang="en-US" sz="2000" dirty="0" smtClean="0">
                <a:solidFill>
                  <a:schemeClr val="tx1"/>
                </a:solidFill>
                <a:latin typeface="Calibri" panose="020F0502020204030204" pitchFamily="34" charset="0"/>
              </a:rPr>
              <a:t>Managing </a:t>
            </a:r>
            <a:r>
              <a:rPr lang="en-US" sz="2000" dirty="0">
                <a:solidFill>
                  <a:schemeClr val="tx1"/>
                </a:solidFill>
                <a:latin typeface="Calibri" panose="020F0502020204030204" pitchFamily="34" charset="0"/>
              </a:rPr>
              <a:t>the tickets of the games</a:t>
            </a:r>
          </a:p>
          <a:p>
            <a:pPr marL="457200" indent="-457200">
              <a:buSzPct val="91000"/>
              <a:buFont typeface="+mj-lt"/>
              <a:buAutoNum type="arabicPeriod"/>
            </a:pPr>
            <a:r>
              <a:rPr lang="en-US" sz="2000" dirty="0" smtClean="0">
                <a:solidFill>
                  <a:schemeClr val="tx1"/>
                </a:solidFill>
                <a:latin typeface="Calibri" panose="020F0502020204030204" pitchFamily="34" charset="0"/>
              </a:rPr>
              <a:t>Managing </a:t>
            </a:r>
            <a:r>
              <a:rPr lang="en-US" sz="2000" dirty="0">
                <a:solidFill>
                  <a:schemeClr val="tx1"/>
                </a:solidFill>
                <a:latin typeface="Calibri" panose="020F0502020204030204" pitchFamily="34" charset="0"/>
              </a:rPr>
              <a:t>results of the games.</a:t>
            </a:r>
          </a:p>
          <a:p>
            <a:pPr marL="0" indent="0">
              <a:buNone/>
            </a:pPr>
            <a:endParaRPr lang="en-US" dirty="0">
              <a:solidFill>
                <a:schemeClr val="tx1"/>
              </a:solidFill>
            </a:endParaRPr>
          </a:p>
        </p:txBody>
      </p:sp>
    </p:spTree>
    <p:extLst>
      <p:ext uri="{BB962C8B-B14F-4D97-AF65-F5344CB8AC3E}">
        <p14:creationId xmlns:p14="http://schemas.microsoft.com/office/powerpoint/2010/main" val="100832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85800"/>
          </a:xfrm>
        </p:spPr>
        <p:txBody>
          <a:bodyPr>
            <a:normAutofit/>
          </a:bodyPr>
          <a:lstStyle/>
          <a:p>
            <a:r>
              <a:rPr lang="en-US" sz="3600" b="1" u="sng" dirty="0" smtClean="0">
                <a:effectLst>
                  <a:outerShdw blurRad="38100" dist="38100" dir="2700000" algn="tl">
                    <a:srgbClr val="000000">
                      <a:alpha val="43137"/>
                    </a:srgbClr>
                  </a:outerShdw>
                </a:effectLst>
                <a:latin typeface="Calibri" pitchFamily="34" charset="0"/>
              </a:rPr>
              <a:t>Objective</a:t>
            </a:r>
            <a:endParaRPr lang="en-US" sz="3600" b="1" u="sng" dirty="0">
              <a:effectLst>
                <a:outerShdw blurRad="38100" dist="38100" dir="2700000" algn="tl">
                  <a:srgbClr val="000000">
                    <a:alpha val="43137"/>
                  </a:srgbClr>
                </a:outerShdw>
              </a:effectLst>
              <a:latin typeface="Calibri" pitchFamily="34" charset="0"/>
            </a:endParaRPr>
          </a:p>
        </p:txBody>
      </p:sp>
      <p:sp>
        <p:nvSpPr>
          <p:cNvPr id="3" name="Subtitle 2"/>
          <p:cNvSpPr>
            <a:spLocks noGrp="1"/>
          </p:cNvSpPr>
          <p:nvPr>
            <p:ph type="subTitle" idx="1"/>
          </p:nvPr>
        </p:nvSpPr>
        <p:spPr>
          <a:xfrm>
            <a:off x="838200" y="1143000"/>
            <a:ext cx="6934200" cy="4800600"/>
          </a:xfrm>
        </p:spPr>
        <p:txBody>
          <a:bodyPr anchor="ctr">
            <a:normAutofit lnSpcReduction="10000"/>
          </a:bodyPr>
          <a:lstStyle/>
          <a:p>
            <a:pPr algn="l"/>
            <a:r>
              <a:rPr lang="en-US" sz="2000" dirty="0">
                <a:solidFill>
                  <a:schemeClr val="tx1"/>
                </a:solidFill>
                <a:latin typeface="Calibri" panose="020F0502020204030204" pitchFamily="34" charset="0"/>
              </a:rPr>
              <a:t>Although a management system makes others job easier and faster, but creating the database is really difficult . It takes much effort and time to create a full database. Due to our limitation of time we cant go for all the </a:t>
            </a:r>
            <a:r>
              <a:rPr lang="en-US" sz="2000" dirty="0" smtClean="0">
                <a:solidFill>
                  <a:schemeClr val="tx1"/>
                </a:solidFill>
                <a:latin typeface="Calibri" panose="020F0502020204030204" pitchFamily="34" charset="0"/>
              </a:rPr>
              <a:t>scopes. But </a:t>
            </a:r>
            <a:r>
              <a:rPr lang="en-US" sz="2000" dirty="0">
                <a:solidFill>
                  <a:schemeClr val="tx1"/>
                </a:solidFill>
                <a:latin typeface="Calibri" panose="020F0502020204030204" pitchFamily="34" charset="0"/>
              </a:rPr>
              <a:t>what should we do is :</a:t>
            </a:r>
          </a:p>
          <a:p>
            <a:pPr marL="342900" indent="-342900" algn="l">
              <a:buFont typeface="Wingdings" panose="05000000000000000000" pitchFamily="2" charset="2"/>
              <a:buChar char="ü"/>
            </a:pPr>
            <a:r>
              <a:rPr lang="en-US" sz="2000" b="1" i="1" u="sng" dirty="0">
                <a:solidFill>
                  <a:schemeClr val="tx1"/>
                </a:solidFill>
                <a:latin typeface="Calibri" panose="020F0502020204030204" pitchFamily="34" charset="0"/>
              </a:rPr>
              <a:t>G</a:t>
            </a:r>
            <a:r>
              <a:rPr lang="en-US" sz="2000" b="1" i="1" u="sng" dirty="0" smtClean="0">
                <a:solidFill>
                  <a:schemeClr val="tx1"/>
                </a:solidFill>
                <a:latin typeface="Calibri" panose="020F0502020204030204" pitchFamily="34" charset="0"/>
              </a:rPr>
              <a:t>o </a:t>
            </a:r>
            <a:r>
              <a:rPr lang="en-US" sz="2000" b="1" i="1" u="sng" dirty="0">
                <a:solidFill>
                  <a:schemeClr val="tx1"/>
                </a:solidFill>
                <a:latin typeface="Calibri" panose="020F0502020204030204" pitchFamily="34" charset="0"/>
              </a:rPr>
              <a:t>for the objective modules.</a:t>
            </a:r>
          </a:p>
          <a:p>
            <a:pPr algn="l"/>
            <a:r>
              <a:rPr lang="en-US" sz="2000" b="1" u="sng" dirty="0" smtClean="0">
                <a:solidFill>
                  <a:schemeClr val="tx1"/>
                </a:solidFill>
                <a:latin typeface="Calibri" panose="020F0502020204030204" pitchFamily="34" charset="0"/>
              </a:rPr>
              <a:t>Objective </a:t>
            </a:r>
            <a:r>
              <a:rPr lang="en-US" sz="2000" b="1" u="sng" dirty="0">
                <a:solidFill>
                  <a:schemeClr val="tx1"/>
                </a:solidFill>
                <a:latin typeface="Calibri" panose="020F0502020204030204" pitchFamily="34" charset="0"/>
              </a:rPr>
              <a:t>modules :</a:t>
            </a:r>
          </a:p>
          <a:p>
            <a:pPr marL="342900" lvl="0" indent="-342900" algn="l">
              <a:buFont typeface="Wingdings" panose="05000000000000000000" pitchFamily="2" charset="2"/>
              <a:buChar char="q"/>
            </a:pPr>
            <a:r>
              <a:rPr lang="en-US" sz="2000" dirty="0">
                <a:solidFill>
                  <a:schemeClr val="tx1"/>
                </a:solidFill>
                <a:latin typeface="Calibri" panose="020F0502020204030204" pitchFamily="34" charset="0"/>
              </a:rPr>
              <a:t>To produce an efficient </a:t>
            </a:r>
            <a:r>
              <a:rPr lang="en-US" sz="2000" dirty="0" smtClean="0">
                <a:solidFill>
                  <a:schemeClr val="tx1"/>
                </a:solidFill>
                <a:latin typeface="Calibri" panose="020F0502020204030204" pitchFamily="34" charset="0"/>
              </a:rPr>
              <a:t>system </a:t>
            </a:r>
            <a:r>
              <a:rPr lang="en-US" sz="2000" dirty="0">
                <a:solidFill>
                  <a:schemeClr val="tx1"/>
                </a:solidFill>
                <a:latin typeface="Calibri" panose="020F0502020204030204" pitchFamily="34" charset="0"/>
              </a:rPr>
              <a:t>which can manages players. coaches, </a:t>
            </a:r>
            <a:r>
              <a:rPr lang="en-US" sz="2000" dirty="0" smtClean="0">
                <a:solidFill>
                  <a:schemeClr val="tx1"/>
                </a:solidFill>
                <a:latin typeface="Calibri" panose="020F0502020204030204" pitchFamily="34" charset="0"/>
              </a:rPr>
              <a:t>teams and matches information </a:t>
            </a:r>
            <a:r>
              <a:rPr lang="en-US" sz="2000" dirty="0">
                <a:solidFill>
                  <a:schemeClr val="tx1"/>
                </a:solidFill>
                <a:latin typeface="Calibri" panose="020F0502020204030204" pitchFamily="34" charset="0"/>
              </a:rPr>
              <a:t>during the tournament</a:t>
            </a:r>
            <a:r>
              <a:rPr lang="en-US" sz="2000" dirty="0" smtClean="0">
                <a:solidFill>
                  <a:schemeClr val="tx1"/>
                </a:solidFill>
                <a:latin typeface="Calibri" panose="020F0502020204030204" pitchFamily="34" charset="0"/>
              </a:rPr>
              <a:t>. </a:t>
            </a:r>
            <a:endParaRPr lang="en-US" sz="2000" dirty="0">
              <a:solidFill>
                <a:schemeClr val="tx1"/>
              </a:solidFill>
              <a:latin typeface="Calibri" panose="020F0502020204030204" pitchFamily="34" charset="0"/>
            </a:endParaRPr>
          </a:p>
          <a:p>
            <a:pPr marL="342900" lvl="0" indent="-342900" algn="just">
              <a:buFont typeface="Wingdings" panose="05000000000000000000" pitchFamily="2" charset="2"/>
              <a:buChar char="q"/>
            </a:pPr>
            <a:r>
              <a:rPr lang="en-US" sz="2000" dirty="0">
                <a:solidFill>
                  <a:schemeClr val="tx1"/>
                </a:solidFill>
                <a:latin typeface="Calibri" panose="020F0502020204030204" pitchFamily="34" charset="0"/>
              </a:rPr>
              <a:t>To generate common reports that </a:t>
            </a:r>
            <a:r>
              <a:rPr lang="en-US" sz="2000" dirty="0" smtClean="0">
                <a:solidFill>
                  <a:schemeClr val="tx1"/>
                </a:solidFill>
                <a:latin typeface="Calibri" panose="020F0502020204030204" pitchFamily="34" charset="0"/>
              </a:rPr>
              <a:t>can </a:t>
            </a:r>
            <a:r>
              <a:rPr lang="en-US" sz="2000" dirty="0">
                <a:solidFill>
                  <a:schemeClr val="tx1"/>
                </a:solidFill>
                <a:latin typeface="Calibri" panose="020F0502020204030204" pitchFamily="34" charset="0"/>
              </a:rPr>
              <a:t>be used during the football </a:t>
            </a:r>
            <a:r>
              <a:rPr lang="en-US" sz="2000" dirty="0" smtClean="0">
                <a:solidFill>
                  <a:schemeClr val="tx1"/>
                </a:solidFill>
                <a:latin typeface="Calibri" panose="020F0502020204030204" pitchFamily="34" charset="0"/>
              </a:rPr>
              <a:t>tournament such as tournament standing based on the match result.</a:t>
            </a:r>
          </a:p>
          <a:p>
            <a:pPr marL="342900" lvl="0" indent="-342900" algn="l">
              <a:buFont typeface="Wingdings" panose="05000000000000000000" pitchFamily="2" charset="2"/>
              <a:buChar char="q"/>
            </a:pPr>
            <a:r>
              <a:rPr lang="en-US" sz="2000" dirty="0" smtClean="0">
                <a:solidFill>
                  <a:schemeClr val="tx1"/>
                </a:solidFill>
                <a:latin typeface="Calibri" panose="020F0502020204030204" pitchFamily="34" charset="0"/>
              </a:rPr>
              <a:t>To sell tickets of the football tournaments online and save the data of filled seats.</a:t>
            </a:r>
            <a:endParaRPr lang="en-US" sz="2000" dirty="0">
              <a:solidFill>
                <a:schemeClr val="tx1"/>
              </a:solidFill>
              <a:latin typeface="Calibri" panose="020F0502020204030204" pitchFamily="34" charset="0"/>
            </a:endParaRPr>
          </a:p>
          <a:p>
            <a:pPr algn="just"/>
            <a:endParaRPr lang="en-US" sz="20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897</TotalTime>
  <Words>1142</Words>
  <Application>Microsoft Office PowerPoint</Application>
  <PresentationFormat>On-screen Show (4:3)</PresentationFormat>
  <Paragraphs>114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Football Management System</vt:lpstr>
      <vt:lpstr>Overview</vt:lpstr>
      <vt:lpstr>Introduction</vt:lpstr>
      <vt:lpstr>Motivation</vt:lpstr>
      <vt:lpstr>PowerPoint Presentation</vt:lpstr>
      <vt:lpstr>                                                         Scope    </vt:lpstr>
      <vt:lpstr>PowerPoint Presentation</vt:lpstr>
      <vt:lpstr>PowerPoint Presentation</vt:lpstr>
      <vt:lpstr>Objective</vt:lpstr>
      <vt:lpstr>                                            Contribution     </vt:lpstr>
      <vt:lpstr>ER Diagram</vt:lpstr>
      <vt:lpstr>                      Tabular Representation</vt:lpstr>
      <vt:lpstr>                   Which normal form it follows?       </vt:lpstr>
      <vt:lpstr>Conclusion:</vt:lpstr>
      <vt:lpstr>                                                Thank You Group member: Jinat Afroj Puspo      ;  Id:2013-1-60-037  Nabil Shawkat Neal  ;  Id:2013-1-60-023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 Management System</dc:title>
  <dc:creator>Antu</dc:creator>
  <cp:lastModifiedBy>JINAT AFROJ</cp:lastModifiedBy>
  <cp:revision>86</cp:revision>
  <dcterms:created xsi:type="dcterms:W3CDTF">2015-04-10T09:29:49Z</dcterms:created>
  <dcterms:modified xsi:type="dcterms:W3CDTF">2015-08-21T14:50:06Z</dcterms:modified>
</cp:coreProperties>
</file>