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3" autoAdjust="0"/>
    <p:restoredTop sz="94472" autoAdjust="0"/>
  </p:normalViewPr>
  <p:slideViewPr>
    <p:cSldViewPr>
      <p:cViewPr>
        <p:scale>
          <a:sx n="100" d="100"/>
          <a:sy n="100" d="100"/>
        </p:scale>
        <p:origin x="-9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128E-A5D4-4BDB-8A8D-E70689C79D20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B778-B11E-4564-83C9-3A0211BA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EEE54-4F84-4920-A5B6-54FF0516A7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8BD770-DA0D-4E99-B12D-147692932E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ua PPT Template-0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95275"/>
            <a:ext cx="8567737" cy="631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714356"/>
            <a:ext cx="6057888" cy="20717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857496"/>
            <a:ext cx="4829164" cy="1357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146EC-12BF-4421-A744-9288393E3E42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9C62-5A2A-4DC5-A3A3-BB506BF35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1FE35-8C8C-40D8-BE3C-4A217B9C0A3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946E8-FAB0-4655-A73D-C55050F8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0FF2A-E241-4A3B-BF82-B6C82B01E406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E7737-FE45-4E82-B9F8-E3611C099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ua PPT Template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95275"/>
            <a:ext cx="85566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31"/>
            <a:ext cx="8229600" cy="70328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3577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EF021-2BAE-4C2D-85C4-7BA0FEB18DF8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60EAB-2721-49D1-B40B-1C268EC8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52B6C-5DF0-457A-8502-FE3E15514F82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36E31-AD3A-4D78-AC7E-F089813F7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ua PPT Template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95275"/>
            <a:ext cx="85566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429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429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00131"/>
            <a:ext cx="8229600" cy="70328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CA0B-3BBB-4F65-907C-B938266E858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A23D-A253-47FA-80EB-F53BEEF8D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C191F-8AB5-44BD-867E-257B41E5A31B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ED119-9DE9-4EC1-9345-704BDEAC1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C4EC2-CC0A-453B-BF6B-B5176AF8D1E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4646-5903-4431-8FE6-9D019A865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191C-A7CA-4748-B981-D2ABB7DC3CDA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A71D3-780C-4050-8667-D8B00E49B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A77F1-A161-4021-A8B9-E24A1B17158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96CC9-9933-46D6-B0C8-02C70515C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7B4AA-2CC5-4AD1-B4CB-AE609486D58A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D5D0-0F60-42EE-A60C-57A00629B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14375"/>
            <a:ext cx="8229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792B98-ECF3-46A6-9C20-7B11818D7D96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933A43-6740-4E45-BF72-E9CB8BB0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S Lola Ligh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2643188" y="714375"/>
            <a:ext cx="6057900" cy="2071688"/>
          </a:xfrm>
        </p:spPr>
        <p:txBody>
          <a:bodyPr/>
          <a:lstStyle/>
          <a:p>
            <a:pPr algn="r" eaLnBrk="1" hangingPunct="1"/>
            <a:r>
              <a:rPr lang="en-US" sz="3600" dirty="0" err="1" smtClean="0">
                <a:solidFill>
                  <a:srgbClr val="99CC00"/>
                </a:solidFill>
                <a:latin typeface="FS Lola" pitchFamily="34" charset="0"/>
              </a:rPr>
              <a:t>Panduan</a:t>
            </a:r>
            <a:r>
              <a:rPr lang="en-US" sz="3600" dirty="0" smtClean="0">
                <a:solidFill>
                  <a:srgbClr val="99CC00"/>
                </a:solidFill>
                <a:latin typeface="FS Lola" pitchFamily="34" charset="0"/>
              </a:rPr>
              <a:t> </a:t>
            </a:r>
            <a:r>
              <a:rPr lang="en-US" sz="3600" dirty="0" err="1" smtClean="0">
                <a:solidFill>
                  <a:srgbClr val="99CC00"/>
                </a:solidFill>
                <a:latin typeface="FS Lola" pitchFamily="34" charset="0"/>
              </a:rPr>
              <a:t>Pembayaran</a:t>
            </a:r>
            <a:r>
              <a:rPr lang="en-US" sz="3600" dirty="0" smtClean="0">
                <a:solidFill>
                  <a:srgbClr val="99CC00"/>
                </a:solidFill>
                <a:latin typeface="FS Lola" pitchFamily="34" charset="0"/>
              </a:rPr>
              <a:t> VA </a:t>
            </a:r>
            <a:r>
              <a:rPr lang="en-US" sz="3600" dirty="0" err="1" smtClean="0">
                <a:solidFill>
                  <a:srgbClr val="99CC00"/>
                </a:solidFill>
                <a:latin typeface="FS Lola" pitchFamily="34" charset="0"/>
              </a:rPr>
              <a:t>melalui</a:t>
            </a:r>
            <a:r>
              <a:rPr lang="en-US" sz="3600" dirty="0" smtClean="0">
                <a:solidFill>
                  <a:srgbClr val="99CC00"/>
                </a:solidFill>
                <a:latin typeface="FS Lola" pitchFamily="34" charset="0"/>
              </a:rPr>
              <a:t> ATM JARINGAN BERSAMA &amp; PRIMA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138487"/>
            <a:ext cx="4829175" cy="1357313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LAMPIRAN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75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FS Lola" pitchFamily="34" charset="0"/>
              </a:rPr>
              <a:t>Pembayaran</a:t>
            </a:r>
            <a:r>
              <a:rPr lang="en-US" dirty="0" smtClean="0">
                <a:latin typeface="FS Lola" pitchFamily="34" charset="0"/>
              </a:rPr>
              <a:t/>
            </a:r>
            <a:br>
              <a:rPr lang="en-US" dirty="0" smtClean="0">
                <a:latin typeface="FS Lola" pitchFamily="34" charset="0"/>
              </a:rPr>
            </a:br>
            <a:r>
              <a:rPr lang="en-US" dirty="0" smtClean="0">
                <a:latin typeface="FS Lola" pitchFamily="34" charset="0"/>
              </a:rPr>
              <a:t>Via </a:t>
            </a:r>
            <a:r>
              <a:rPr lang="en-US" dirty="0" err="1" smtClean="0">
                <a:latin typeface="FS Lola" pitchFamily="34" charset="0"/>
              </a:rPr>
              <a:t>Atm</a:t>
            </a:r>
            <a:r>
              <a:rPr lang="en-US" dirty="0" smtClean="0">
                <a:latin typeface="FS Lola" pitchFamily="34" charset="0"/>
              </a:rPr>
              <a:t> </a:t>
            </a:r>
            <a:r>
              <a:rPr lang="en-US" dirty="0" err="1" smtClean="0">
                <a:latin typeface="FS Lola" pitchFamily="34" charset="0"/>
              </a:rPr>
              <a:t>Bersama</a:t>
            </a:r>
            <a:r>
              <a:rPr lang="en-US" dirty="0" smtClean="0">
                <a:latin typeface="FS Lola" pitchFamily="34" charset="0"/>
              </a:rPr>
              <a:t>/Prima</a:t>
            </a:r>
            <a:endParaRPr lang="en-US" dirty="0">
              <a:latin typeface="FS Lola" pitchFamily="34" charset="0"/>
            </a:endParaRPr>
          </a:p>
        </p:txBody>
      </p:sp>
      <p:pic>
        <p:nvPicPr>
          <p:cNvPr id="25603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52713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685800" y="3338513"/>
            <a:ext cx="2895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S Lola Medium"/>
              </a:rPr>
              <a:t>PILIHAN BAHASA :</a:t>
            </a:r>
          </a:p>
          <a:p>
            <a:r>
              <a:rPr lang="en-US">
                <a:solidFill>
                  <a:schemeClr val="bg1"/>
                </a:solidFill>
                <a:latin typeface="FS Lola Medium"/>
              </a:rPr>
              <a:t>SELECT LANGUAGE :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2286000" y="4938713"/>
            <a:ext cx="1828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INDONESIA</a:t>
            </a:r>
          </a:p>
          <a:p>
            <a:pPr algn="r"/>
            <a:endParaRPr lang="en-US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ENGLISH</a:t>
            </a:r>
          </a:p>
        </p:txBody>
      </p:sp>
      <p:pic>
        <p:nvPicPr>
          <p:cNvPr id="25606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2800" y="2652713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Box 9"/>
          <p:cNvSpPr txBox="1">
            <a:spLocks noChangeArrowheads="1"/>
          </p:cNvSpPr>
          <p:nvPr/>
        </p:nvSpPr>
        <p:spPr bwMode="auto">
          <a:xfrm>
            <a:off x="6400800" y="4786313"/>
            <a:ext cx="220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S Lola Medium"/>
              </a:rPr>
              <a:t>TEKAN &lt;ENTER&gt; </a:t>
            </a:r>
          </a:p>
          <a:p>
            <a:r>
              <a:rPr lang="en-US">
                <a:solidFill>
                  <a:schemeClr val="bg1"/>
                </a:solidFill>
                <a:latin typeface="FS Lola Medium"/>
              </a:rPr>
              <a:t>SETELAH MASUKKAN PIN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32623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2623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32623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3600" y="32623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3600" y="34909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34909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34909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34909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37195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37195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15000" y="37195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195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3600" y="39481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5000" y="39481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39481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57800" y="3948113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4" name="TextBox 26"/>
          <p:cNvSpPr txBox="1">
            <a:spLocks noChangeArrowheads="1"/>
          </p:cNvSpPr>
          <p:nvPr/>
        </p:nvSpPr>
        <p:spPr bwMode="auto">
          <a:xfrm>
            <a:off x="6248400" y="3262313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S Lola Medium"/>
              </a:rPr>
              <a:t>MASUKKAN PIN ANDA</a:t>
            </a:r>
          </a:p>
        </p:txBody>
      </p:sp>
      <p:sp>
        <p:nvSpPr>
          <p:cNvPr id="25625" name="TextBox 27"/>
          <p:cNvSpPr txBox="1">
            <a:spLocks noChangeArrowheads="1"/>
          </p:cNvSpPr>
          <p:nvPr/>
        </p:nvSpPr>
        <p:spPr bwMode="auto">
          <a:xfrm>
            <a:off x="6248400" y="3654425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S Lola Medium"/>
              </a:rPr>
              <a:t>_ _ _ _ _ _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43200" y="4938713"/>
            <a:ext cx="175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990600" y="27432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S Lola Medium"/>
              </a:rPr>
              <a:t>SELAMAT DATANG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685800" y="3657600"/>
            <a:ext cx="1828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S Lola Medium"/>
              </a:rPr>
              <a:t>100.000</a:t>
            </a:r>
          </a:p>
          <a:p>
            <a:endParaRPr lang="en-US">
              <a:solidFill>
                <a:schemeClr val="bg1"/>
              </a:solidFill>
              <a:latin typeface="FS Lola Medium"/>
            </a:endParaRPr>
          </a:p>
          <a:p>
            <a:r>
              <a:rPr lang="en-US">
                <a:solidFill>
                  <a:schemeClr val="bg1"/>
                </a:solidFill>
                <a:latin typeface="FS Lola Medium"/>
              </a:rPr>
              <a:t>300.000</a:t>
            </a:r>
          </a:p>
          <a:p>
            <a:endParaRPr lang="en-US">
              <a:solidFill>
                <a:schemeClr val="bg1"/>
              </a:solidFill>
              <a:latin typeface="FS Lola Medium"/>
            </a:endParaRPr>
          </a:p>
          <a:p>
            <a:r>
              <a:rPr lang="en-US">
                <a:solidFill>
                  <a:schemeClr val="bg1"/>
                </a:solidFill>
                <a:latin typeface="FS Lola Medium"/>
              </a:rPr>
              <a:t>500.000</a:t>
            </a:r>
          </a:p>
          <a:p>
            <a:endParaRPr lang="en-US">
              <a:solidFill>
                <a:schemeClr val="bg1"/>
              </a:solidFill>
              <a:latin typeface="FS Lola Medium"/>
            </a:endParaRPr>
          </a:p>
          <a:p>
            <a:r>
              <a:rPr lang="en-US">
                <a:solidFill>
                  <a:schemeClr val="bg1"/>
                </a:solidFill>
                <a:latin typeface="FS Lola Medium"/>
              </a:rPr>
              <a:t>1.000.000</a:t>
            </a:r>
          </a:p>
        </p:txBody>
      </p:sp>
      <p:pic>
        <p:nvPicPr>
          <p:cNvPr id="26629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2800" y="24384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28"/>
          <p:cNvSpPr txBox="1">
            <a:spLocks noChangeArrowheads="1"/>
          </p:cNvSpPr>
          <p:nvPr/>
        </p:nvSpPr>
        <p:spPr bwMode="auto">
          <a:xfrm>
            <a:off x="1143000" y="3657600"/>
            <a:ext cx="3048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JUMLAH LAINNYA</a:t>
            </a:r>
          </a:p>
          <a:p>
            <a:pPr algn="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TRANSFER</a:t>
            </a:r>
          </a:p>
          <a:p>
            <a:pPr algn="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TRANSAKSI LAINNYA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43200" y="4191000"/>
            <a:ext cx="175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2" name="TextBox 30"/>
          <p:cNvSpPr txBox="1">
            <a:spLocks noChangeArrowheads="1"/>
          </p:cNvSpPr>
          <p:nvPr/>
        </p:nvSpPr>
        <p:spPr bwMode="auto">
          <a:xfrm>
            <a:off x="4800600" y="2782888"/>
            <a:ext cx="3810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FS Lola Medium"/>
              </a:rPr>
              <a:t>MASUKKAN KODE BANK DAN NOMOR REKENING TUJUAN</a:t>
            </a:r>
          </a:p>
        </p:txBody>
      </p:sp>
      <p:sp>
        <p:nvSpPr>
          <p:cNvPr id="26633" name="TextBox 31"/>
          <p:cNvSpPr txBox="1">
            <a:spLocks noChangeArrowheads="1"/>
          </p:cNvSpPr>
          <p:nvPr/>
        </p:nvSpPr>
        <p:spPr bwMode="auto">
          <a:xfrm>
            <a:off x="5334000" y="35814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FS Lola Medium"/>
              </a:rPr>
              <a:t>1477696010000000001</a:t>
            </a:r>
            <a:endParaRPr lang="en-US" u="sng" dirty="0">
              <a:solidFill>
                <a:schemeClr val="bg1"/>
              </a:solidFill>
              <a:latin typeface="FS Lola Medium"/>
            </a:endParaRPr>
          </a:p>
        </p:txBody>
      </p:sp>
      <p:sp>
        <p:nvSpPr>
          <p:cNvPr id="26634" name="TextBox 32"/>
          <p:cNvSpPr txBox="1">
            <a:spLocks noChangeArrowheads="1"/>
          </p:cNvSpPr>
          <p:nvPr/>
        </p:nvSpPr>
        <p:spPr bwMode="auto">
          <a:xfrm>
            <a:off x="5562600" y="4160838"/>
            <a:ext cx="3048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BENAR</a:t>
            </a:r>
          </a:p>
          <a:p>
            <a:pPr algn="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CANCEL</a:t>
            </a:r>
          </a:p>
          <a:p>
            <a:pPr algn="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DAFTAR KODE BANK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0" y="41910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703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8800" y="3581400"/>
            <a:ext cx="360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3581400"/>
            <a:ext cx="2057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91200" y="2209800"/>
            <a:ext cx="6096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86600" y="2209800"/>
            <a:ext cx="6096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1"/>
          <p:cNvSpPr txBox="1">
            <a:spLocks noChangeArrowheads="1"/>
          </p:cNvSpPr>
          <p:nvPr/>
        </p:nvSpPr>
        <p:spPr bwMode="auto">
          <a:xfrm>
            <a:off x="5715000" y="1905000"/>
            <a:ext cx="160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latin typeface="FS Lola Medium"/>
              </a:rPr>
              <a:t>Kode</a:t>
            </a:r>
            <a:r>
              <a:rPr lang="en-US" sz="1100" b="1" dirty="0" smtClean="0">
                <a:latin typeface="FS Lola Medium"/>
              </a:rPr>
              <a:t> Bank </a:t>
            </a:r>
            <a:r>
              <a:rPr lang="en-US" sz="1100" b="1" dirty="0" err="1" smtClean="0">
                <a:latin typeface="FS Lola Medium"/>
              </a:rPr>
              <a:t>Muamalat</a:t>
            </a:r>
            <a:endParaRPr lang="en-US" sz="1100" b="1" dirty="0">
              <a:latin typeface="FS Lola Medium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7315200" y="1905000"/>
            <a:ext cx="1447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latin typeface="FS Lola Medium"/>
              </a:rPr>
              <a:t>Nomor</a:t>
            </a:r>
            <a:r>
              <a:rPr lang="en-US" sz="1100" b="1" dirty="0" smtClean="0">
                <a:latin typeface="FS Lola Medium"/>
              </a:rPr>
              <a:t> </a:t>
            </a:r>
            <a:r>
              <a:rPr lang="en-US" sz="1100" b="1" dirty="0" err="1" smtClean="0">
                <a:latin typeface="FS Lola Medium"/>
              </a:rPr>
              <a:t>Rekening</a:t>
            </a:r>
            <a:r>
              <a:rPr lang="en-US" sz="1100" b="1" dirty="0" smtClean="0">
                <a:latin typeface="FS Lola Medium"/>
              </a:rPr>
              <a:t> </a:t>
            </a:r>
            <a:endParaRPr lang="en-US" sz="1100" b="1" dirty="0">
              <a:latin typeface="FS Lola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12"/>
          <p:cNvSpPr txBox="1">
            <a:spLocks noChangeArrowheads="1"/>
          </p:cNvSpPr>
          <p:nvPr/>
        </p:nvSpPr>
        <p:spPr bwMode="auto">
          <a:xfrm>
            <a:off x="533400" y="2743200"/>
            <a:ext cx="3810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S Lola Medium"/>
              </a:rPr>
              <a:t>MASUKKAN NOMOR REFERENSI</a:t>
            </a:r>
          </a:p>
          <a:p>
            <a:pPr algn="ct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FS Lola Medium"/>
              </a:rPr>
              <a:t>123456789_ _ _ _ _ _ </a:t>
            </a:r>
          </a:p>
        </p:txBody>
      </p:sp>
      <p:sp>
        <p:nvSpPr>
          <p:cNvPr id="27653" name="TextBox 13"/>
          <p:cNvSpPr txBox="1">
            <a:spLocks noChangeArrowheads="1"/>
          </p:cNvSpPr>
          <p:nvPr/>
        </p:nvSpPr>
        <p:spPr bwMode="auto">
          <a:xfrm>
            <a:off x="1828800" y="4648200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BENAR</a:t>
            </a:r>
          </a:p>
          <a:p>
            <a:pPr algn="r"/>
            <a:endParaRPr lang="en-US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CANCEL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362200"/>
            <a:ext cx="4368800" cy="3276600"/>
            <a:chOff x="4622800" y="2438400"/>
            <a:chExt cx="4368800" cy="3276600"/>
          </a:xfrm>
        </p:grpSpPr>
        <p:pic>
          <p:nvPicPr>
            <p:cNvPr id="27651" name="Picture 3" descr="C:\Documents and Settings\siskohat\My Documents\Downloads\Layar ATM cop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22800" y="2438400"/>
              <a:ext cx="43688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5" name="TextBox 15"/>
            <p:cNvSpPr txBox="1">
              <a:spLocks noChangeArrowheads="1"/>
            </p:cNvSpPr>
            <p:nvPr/>
          </p:nvSpPr>
          <p:spPr bwMode="auto">
            <a:xfrm>
              <a:off x="4876800" y="2782888"/>
              <a:ext cx="3810000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FS Lola Medium"/>
                </a:rPr>
                <a:t>MASUKKAN JUMLAH TRANSAKSI ANDA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FS Lola Medium"/>
                </a:rPr>
                <a:t>UNTUK PEMBATALAN TEKAN “CANCEL”</a:t>
              </a:r>
            </a:p>
          </p:txBody>
        </p:sp>
        <p:sp>
          <p:nvSpPr>
            <p:cNvPr id="27656" name="TextBox 16"/>
            <p:cNvSpPr txBox="1">
              <a:spLocks noChangeArrowheads="1"/>
            </p:cNvSpPr>
            <p:nvPr/>
          </p:nvSpPr>
          <p:spPr bwMode="auto">
            <a:xfrm>
              <a:off x="5334000" y="3581400"/>
              <a:ext cx="2971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S Lola Medium"/>
                </a:rPr>
                <a:t>RP </a:t>
              </a:r>
              <a:r>
                <a:rPr lang="en-US" dirty="0" smtClean="0">
                  <a:solidFill>
                    <a:schemeClr val="bg1"/>
                  </a:solidFill>
                  <a:latin typeface="FS Lola Medium"/>
                </a:rPr>
                <a:t>200.000</a:t>
              </a:r>
              <a:endParaRPr lang="en-US" dirty="0">
                <a:solidFill>
                  <a:schemeClr val="bg1"/>
                </a:solidFill>
                <a:latin typeface="FS Lola Medium"/>
              </a:endParaRPr>
            </a:p>
          </p:txBody>
        </p:sp>
        <p:sp>
          <p:nvSpPr>
            <p:cNvPr id="27657" name="TextBox 17"/>
            <p:cNvSpPr txBox="1">
              <a:spLocks noChangeArrowheads="1"/>
            </p:cNvSpPr>
            <p:nvPr/>
          </p:nvSpPr>
          <p:spPr bwMode="auto">
            <a:xfrm>
              <a:off x="6248400" y="4714875"/>
              <a:ext cx="23622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chemeClr val="bg1"/>
                  </a:solidFill>
                  <a:latin typeface="FS Lola Medium"/>
                </a:rPr>
                <a:t>BENAR</a:t>
              </a:r>
            </a:p>
            <a:p>
              <a:pPr algn="r"/>
              <a:endParaRPr lang="en-US">
                <a:solidFill>
                  <a:schemeClr val="bg1"/>
                </a:solidFill>
                <a:latin typeface="FS Lola Medium"/>
              </a:endParaRPr>
            </a:p>
            <a:p>
              <a:pPr algn="r"/>
              <a:r>
                <a:rPr lang="en-US">
                  <a:solidFill>
                    <a:schemeClr val="bg1"/>
                  </a:solidFill>
                  <a:latin typeface="FS Lola Medium"/>
                </a:rPr>
                <a:t>CANCEL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0" y="4724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703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622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6172200" y="4572000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BENAR</a:t>
            </a:r>
          </a:p>
          <a:p>
            <a:pPr algn="r"/>
            <a:endParaRPr lang="en-US" dirty="0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FS Lola Medium"/>
              </a:rPr>
              <a:t>CANCEL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3800" y="45720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4876800" y="2590800"/>
            <a:ext cx="3810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S Lola Medium"/>
              </a:rPr>
              <a:t>KONFIRMASI TRANSFER ANTAR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FS Lola Medium"/>
              </a:rPr>
              <a:t>BANK LAIN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953000" y="3340100"/>
            <a:ext cx="381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S Lola Medium"/>
              </a:rPr>
              <a:t>NAMA BANK 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: </a:t>
            </a:r>
            <a:r>
              <a:rPr lang="en-US" sz="1400" dirty="0">
                <a:solidFill>
                  <a:schemeClr val="bg1"/>
                </a:solidFill>
                <a:latin typeface="FS Lola Medium"/>
              </a:rPr>
              <a:t>BANK MUAMALAT </a:t>
            </a:r>
          </a:p>
          <a:p>
            <a:r>
              <a:rPr lang="en-US" sz="1400" dirty="0">
                <a:solidFill>
                  <a:schemeClr val="bg1"/>
                </a:solidFill>
                <a:latin typeface="FS Lola Medium"/>
              </a:rPr>
              <a:t>NO. REK	 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  : </a:t>
            </a:r>
            <a:r>
              <a:rPr lang="en-US" sz="1400" dirty="0" smtClean="0">
                <a:solidFill>
                  <a:schemeClr val="bg1"/>
                </a:solidFill>
              </a:rPr>
              <a:t>7696010000000001</a:t>
            </a:r>
            <a:endParaRPr lang="en-US" sz="1400" dirty="0">
              <a:solidFill>
                <a:schemeClr val="bg1"/>
              </a:solidFill>
              <a:latin typeface="FS Lola Medium"/>
            </a:endParaRPr>
          </a:p>
          <a:p>
            <a:r>
              <a:rPr lang="en-US" sz="1400" dirty="0">
                <a:solidFill>
                  <a:schemeClr val="bg1"/>
                </a:solidFill>
                <a:latin typeface="FS Lola Medium"/>
              </a:rPr>
              <a:t>NAMA	 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  : </a:t>
            </a:r>
            <a:r>
              <a:rPr lang="en-US" sz="1400" dirty="0" err="1" smtClean="0">
                <a:solidFill>
                  <a:schemeClr val="bg1"/>
                </a:solidFill>
                <a:latin typeface="FS Lola Medium"/>
              </a:rPr>
              <a:t>Siswa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FS Lola Medium"/>
              </a:rPr>
              <a:t>Baru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01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JUMLAH</a:t>
            </a:r>
            <a:r>
              <a:rPr lang="en-US" sz="1400" dirty="0">
                <a:solidFill>
                  <a:schemeClr val="bg1"/>
                </a:solidFill>
                <a:latin typeface="FS Lola Medium"/>
              </a:rPr>
              <a:t>	 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   : </a:t>
            </a:r>
            <a:r>
              <a:rPr lang="en-US" sz="1400" dirty="0">
                <a:solidFill>
                  <a:schemeClr val="bg1"/>
                </a:solidFill>
                <a:latin typeface="FS Lola Medium"/>
              </a:rPr>
              <a:t>RP </a:t>
            </a:r>
            <a:r>
              <a:rPr lang="en-US" sz="1400" dirty="0" smtClean="0">
                <a:solidFill>
                  <a:schemeClr val="bg1"/>
                </a:solidFill>
                <a:latin typeface="FS Lola Medium"/>
              </a:rPr>
              <a:t>200.000</a:t>
            </a:r>
            <a:endParaRPr lang="en-US" sz="1400" dirty="0">
              <a:solidFill>
                <a:schemeClr val="bg1"/>
              </a:solidFill>
              <a:latin typeface="FS Lola Medium"/>
            </a:endParaRPr>
          </a:p>
          <a:p>
            <a:endParaRPr lang="en-US" sz="1400" dirty="0">
              <a:solidFill>
                <a:schemeClr val="bg1"/>
              </a:solidFill>
              <a:latin typeface="FS Lola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4384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3911600" y="4714875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YA</a:t>
            </a:r>
          </a:p>
          <a:p>
            <a:pPr algn="r"/>
            <a:endParaRPr lang="en-US">
              <a:solidFill>
                <a:schemeClr val="bg1"/>
              </a:solidFill>
              <a:latin typeface="FS Lola Medium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FS Lola Medium"/>
              </a:rPr>
              <a:t>TIDAK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83200" y="47244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82" name="TextBox 20"/>
          <p:cNvSpPr txBox="1">
            <a:spLocks noChangeArrowheads="1"/>
          </p:cNvSpPr>
          <p:nvPr/>
        </p:nvSpPr>
        <p:spPr bwMode="auto">
          <a:xfrm>
            <a:off x="2540000" y="2743200"/>
            <a:ext cx="3810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FS Lola Medium"/>
              </a:rPr>
              <a:t>TRANSAKSI ANDA TELAH SELESAI</a:t>
            </a:r>
          </a:p>
          <a:p>
            <a:pPr algn="ctr"/>
            <a:endParaRPr lang="en-US" sz="1600">
              <a:solidFill>
                <a:schemeClr val="bg1"/>
              </a:solidFill>
              <a:latin typeface="FS Lola Medium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FS Lola Medium"/>
              </a:rPr>
              <a:t>APAKAH ANDA INGIN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FS Lola Medium"/>
              </a:rPr>
              <a:t>TANDA BUKTI TRANSAKSI 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703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FS Lola" pitchFamily="34" charset="0"/>
              </a:rPr>
              <a:t>Struk Atm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762000" y="2286000"/>
            <a:ext cx="3276600" cy="3477875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FS Lola Medium"/>
              </a:rPr>
              <a:t>      BANK DANAMON</a:t>
            </a:r>
          </a:p>
          <a:p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TANGGAL : 31/01/2012       WAKTU :  11 : 10</a:t>
            </a:r>
          </a:p>
          <a:p>
            <a:r>
              <a:rPr lang="en-US" sz="1100" b="1" dirty="0">
                <a:latin typeface="FS Lola Medium"/>
              </a:rPr>
              <a:t>ATM ID : 00001002               NO. REF : 6</a:t>
            </a:r>
          </a:p>
          <a:p>
            <a:r>
              <a:rPr lang="en-US" sz="1100" b="1" dirty="0">
                <a:latin typeface="FS Lola Medium"/>
              </a:rPr>
              <a:t>LOKASI : SENAYAN CITY</a:t>
            </a:r>
          </a:p>
          <a:p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TRANSAKSI : TRANSFER ATM BERSAMA</a:t>
            </a:r>
          </a:p>
          <a:p>
            <a:r>
              <a:rPr lang="en-US" sz="1100" b="1" dirty="0">
                <a:latin typeface="FS Lola Medium"/>
              </a:rPr>
              <a:t>NO KARTU : 409766216999755</a:t>
            </a:r>
          </a:p>
          <a:p>
            <a:r>
              <a:rPr lang="en-US" sz="1100" b="1" dirty="0">
                <a:latin typeface="FS Lola Medium"/>
              </a:rPr>
              <a:t>DARI : BANK MANDIRI</a:t>
            </a:r>
          </a:p>
          <a:p>
            <a:r>
              <a:rPr lang="en-US" sz="1100" b="1" dirty="0">
                <a:latin typeface="FS Lola Medium"/>
              </a:rPr>
              <a:t>REKENING : ## ACCOUNT ##</a:t>
            </a:r>
          </a:p>
          <a:p>
            <a:r>
              <a:rPr lang="en-US" sz="1100" b="1" dirty="0">
                <a:latin typeface="FS Lola Medium"/>
              </a:rPr>
              <a:t>PEMILIK : </a:t>
            </a:r>
          </a:p>
          <a:p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TUJUAN : BANK MUAMALAT INDONESIA</a:t>
            </a:r>
          </a:p>
          <a:p>
            <a:r>
              <a:rPr lang="en-US" sz="1100" b="1" dirty="0">
                <a:latin typeface="FS Lola Medium"/>
              </a:rPr>
              <a:t>REK TUJUAN : </a:t>
            </a:r>
            <a:r>
              <a:rPr lang="en-US" sz="1100" b="1" dirty="0" smtClean="0"/>
              <a:t>7696010000000001</a:t>
            </a:r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NAMA : </a:t>
            </a:r>
            <a:r>
              <a:rPr lang="en-US" sz="1100" b="1" dirty="0" smtClean="0">
                <a:latin typeface="FS Lola Medium"/>
              </a:rPr>
              <a:t>SISWA BARU 01</a:t>
            </a:r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JUMLAH : RP.      </a:t>
            </a:r>
            <a:r>
              <a:rPr lang="en-US" sz="1100" b="1" dirty="0" smtClean="0">
                <a:latin typeface="FS Lola Medium"/>
              </a:rPr>
              <a:t>250.000,00</a:t>
            </a:r>
            <a:endParaRPr lang="en-US" sz="1100" b="1" dirty="0" smtClean="0">
              <a:latin typeface="FS Lola Medium"/>
            </a:endParaRPr>
          </a:p>
          <a:p>
            <a:endParaRPr lang="en-US" sz="1100" b="1" dirty="0">
              <a:latin typeface="FS Lola Medium"/>
            </a:endParaRPr>
          </a:p>
          <a:p>
            <a:r>
              <a:rPr lang="en-US" sz="1100" b="1" dirty="0">
                <a:latin typeface="FS Lola Medium"/>
              </a:rPr>
              <a:t>TRANSAKSI SUKSES</a:t>
            </a:r>
          </a:p>
          <a:p>
            <a:r>
              <a:rPr lang="en-US" sz="1100" b="1" dirty="0">
                <a:latin typeface="FS Lola Medium"/>
              </a:rPr>
              <a:t>RESI INI DIGUNAKAN SEBAGAI BUKTI YANG SAH 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4495800" y="2655888"/>
            <a:ext cx="40386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latin typeface="FS Lola" pitchFamily="34" charset="0"/>
              </a:rPr>
              <a:t>Keterangan</a:t>
            </a:r>
            <a:r>
              <a:rPr lang="en-US" sz="1400" b="1" dirty="0">
                <a:latin typeface="FS Lola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latin typeface="FS Lola" pitchFamily="34" charset="0"/>
              </a:rPr>
              <a:t>Transaksi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Pembayaran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Uang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 smtClean="0">
                <a:latin typeface="FS Lola" pitchFamily="34" charset="0"/>
              </a:rPr>
              <a:t>Formulir</a:t>
            </a:r>
            <a:r>
              <a:rPr lang="en-US" sz="1400" dirty="0" smtClean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Atas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Nama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 smtClean="0">
                <a:latin typeface="FS Lola" pitchFamily="34" charset="0"/>
              </a:rPr>
              <a:t>Siswa</a:t>
            </a:r>
            <a:r>
              <a:rPr lang="en-US" sz="1400" dirty="0" smtClean="0">
                <a:latin typeface="FS Lola" pitchFamily="34" charset="0"/>
              </a:rPr>
              <a:t> </a:t>
            </a:r>
            <a:r>
              <a:rPr lang="en-US" sz="1400" dirty="0" err="1" smtClean="0">
                <a:latin typeface="FS Lola" pitchFamily="34" charset="0"/>
              </a:rPr>
              <a:t>Baru</a:t>
            </a:r>
            <a:r>
              <a:rPr lang="en-US" sz="1400" dirty="0" smtClean="0">
                <a:latin typeface="FS Lola" pitchFamily="34" charset="0"/>
              </a:rPr>
              <a:t> 01, </a:t>
            </a:r>
            <a:r>
              <a:rPr lang="en-US" sz="1400" dirty="0" err="1">
                <a:latin typeface="FS Lola" pitchFamily="34" charset="0"/>
              </a:rPr>
              <a:t>Tagihan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Sebesar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Rp</a:t>
            </a:r>
            <a:r>
              <a:rPr lang="en-US" sz="1400" dirty="0">
                <a:latin typeface="FS Lola" pitchFamily="34" charset="0"/>
              </a:rPr>
              <a:t>. </a:t>
            </a:r>
            <a:r>
              <a:rPr lang="en-US" sz="1400" dirty="0" smtClean="0">
                <a:latin typeface="FS Lola" pitchFamily="34" charset="0"/>
              </a:rPr>
              <a:t>250.000 </a:t>
            </a:r>
            <a:r>
              <a:rPr lang="en-US" sz="1400" dirty="0" err="1">
                <a:latin typeface="FS Lola" pitchFamily="34" charset="0"/>
              </a:rPr>
              <a:t>Dengan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Jenis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Pembayaran</a:t>
            </a:r>
            <a:r>
              <a:rPr lang="en-US" sz="1400" dirty="0">
                <a:latin typeface="FS Lola" pitchFamily="34" charset="0"/>
              </a:rPr>
              <a:t> Full </a:t>
            </a:r>
            <a:r>
              <a:rPr lang="en-US" sz="1400" dirty="0" err="1">
                <a:latin typeface="FS Lola" pitchFamily="34" charset="0"/>
              </a:rPr>
              <a:t>Dibayar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Melalui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Atm</a:t>
            </a:r>
            <a:r>
              <a:rPr lang="en-US" sz="1400" dirty="0">
                <a:latin typeface="FS Lola" pitchFamily="34" charset="0"/>
              </a:rPr>
              <a:t> Bank </a:t>
            </a:r>
            <a:r>
              <a:rPr lang="en-US" sz="1400" dirty="0" err="1">
                <a:latin typeface="FS Lola" pitchFamily="34" charset="0"/>
              </a:rPr>
              <a:t>Danamon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Menggunakan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Kartu</a:t>
            </a:r>
            <a:r>
              <a:rPr lang="en-US" sz="1400" dirty="0">
                <a:latin typeface="FS Lola" pitchFamily="34" charset="0"/>
              </a:rPr>
              <a:t> Bank </a:t>
            </a:r>
            <a:r>
              <a:rPr lang="en-US" sz="1400" dirty="0" err="1">
                <a:latin typeface="FS Lola" pitchFamily="34" charset="0"/>
              </a:rPr>
              <a:t>Mandiri</a:t>
            </a:r>
            <a:r>
              <a:rPr lang="en-US" sz="1400" dirty="0">
                <a:latin typeface="FS Lola" pitchFamily="34" charset="0"/>
              </a:rPr>
              <a:t> Yang </a:t>
            </a:r>
            <a:r>
              <a:rPr lang="en-US" sz="1400" dirty="0" err="1">
                <a:latin typeface="FS Lola" pitchFamily="34" charset="0"/>
              </a:rPr>
              <a:t>Ditujukan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Ke</a:t>
            </a:r>
            <a:r>
              <a:rPr lang="en-US" sz="1400" dirty="0">
                <a:latin typeface="FS Lola" pitchFamily="34" charset="0"/>
              </a:rPr>
              <a:t> No Virtual Account </a:t>
            </a:r>
            <a:r>
              <a:rPr lang="en-US" sz="1400" dirty="0" err="1">
                <a:latin typeface="FS Lola" pitchFamily="34" charset="0"/>
              </a:rPr>
              <a:t>Milik</a:t>
            </a:r>
            <a:r>
              <a:rPr lang="en-US" sz="1400" dirty="0">
                <a:latin typeface="FS Lola" pitchFamily="34" charset="0"/>
              </a:rPr>
              <a:t> </a:t>
            </a:r>
            <a:r>
              <a:rPr lang="en-US" sz="1400" dirty="0" err="1">
                <a:latin typeface="FS Lola" pitchFamily="34" charset="0"/>
              </a:rPr>
              <a:t>Ybs</a:t>
            </a:r>
            <a:r>
              <a:rPr lang="en-US" sz="1400" dirty="0">
                <a:latin typeface="FS Lola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FS Lol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FS Lola" pitchFamily="34" charset="0"/>
              </a:rPr>
              <a:t>Pembayaran</a:t>
            </a:r>
            <a:r>
              <a:rPr lang="en-US" sz="3200" dirty="0" smtClean="0">
                <a:latin typeface="FS Lola" pitchFamily="34" charset="0"/>
              </a:rPr>
              <a:t> Via ATM MUAMALAT</a:t>
            </a:r>
          </a:p>
        </p:txBody>
      </p:sp>
      <p:pic>
        <p:nvPicPr>
          <p:cNvPr id="15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2672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8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2672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3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2672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905000"/>
            <a:ext cx="281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43625" y="1905000"/>
            <a:ext cx="2771775" cy="2247900"/>
            <a:chOff x="3124200" y="1905000"/>
            <a:chExt cx="2771775" cy="2247900"/>
          </a:xfrm>
        </p:grpSpPr>
        <p:pic>
          <p:nvPicPr>
            <p:cNvPr id="21" name="Picture 16" descr="C:\Documents and Settings\siskohat\My Documents\Downloads\Layar ATM cop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1905000"/>
              <a:ext cx="27717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505200" y="1981200"/>
              <a:ext cx="2124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BANK MUAMALAT INDONESIA</a:t>
              </a:r>
              <a:endParaRPr 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505200" y="2362200"/>
              <a:ext cx="2124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PILIH PAKET TUNAI</a:t>
              </a:r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48050" y="2800350"/>
              <a:ext cx="80010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100.000</a:t>
              </a:r>
            </a:p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200.000</a:t>
              </a:r>
            </a:p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300.000</a:t>
              </a:r>
            </a:p>
            <a:p>
              <a:pPr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latin typeface="Calibri" pitchFamily="34" charset="0"/>
                </a:rPr>
                <a:t>500.000</a:t>
              </a:r>
            </a:p>
            <a:p>
              <a:endParaRPr lang="en-US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4495800" y="2800350"/>
              <a:ext cx="1133475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Calibri" pitchFamily="34" charset="0"/>
                </a:rPr>
                <a:t>1.000.000</a:t>
              </a:r>
            </a:p>
            <a:p>
              <a:pPr algn="r"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Calibri" pitchFamily="34" charset="0"/>
                </a:rPr>
                <a:t>1.500.000</a:t>
              </a:r>
            </a:p>
            <a:p>
              <a:pPr algn="r"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Calibri" pitchFamily="34" charset="0"/>
                </a:rPr>
                <a:t>2.000.000</a:t>
              </a:r>
            </a:p>
            <a:p>
              <a:pPr algn="r"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Calibri" pitchFamily="34" charset="0"/>
                </a:rPr>
                <a:t>TRANSAKSI LAIN</a:t>
              </a:r>
            </a:p>
            <a:p>
              <a:endParaRPr lang="en-US" dirty="0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508500" y="3695700"/>
              <a:ext cx="1133475" cy="228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52450" y="4495800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PILIH JENIS REKENING ANDA</a:t>
            </a:r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81000" y="5124450"/>
            <a:ext cx="1343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PENARIKAN</a:t>
            </a:r>
          </a:p>
          <a:p>
            <a:pPr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TRANSFER</a:t>
            </a:r>
          </a:p>
          <a:p>
            <a:pPr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PULSA PRABAYAR</a:t>
            </a:r>
          </a:p>
          <a:p>
            <a:pPr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REGISTRASI</a:t>
            </a:r>
          </a:p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371600" y="5105400"/>
            <a:ext cx="1343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INFO SALDO</a:t>
            </a:r>
          </a:p>
          <a:p>
            <a:pPr algn="r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PEMBAYARAN</a:t>
            </a:r>
          </a:p>
          <a:p>
            <a:pPr algn="r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UBAH PIN</a:t>
            </a:r>
          </a:p>
          <a:p>
            <a:pPr algn="r"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5 TRX TERAKHIR</a:t>
            </a:r>
          </a:p>
          <a:p>
            <a:endParaRPr lang="en-US" dirty="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676400" y="5410200"/>
            <a:ext cx="100965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514725" y="4486275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>
                <a:solidFill>
                  <a:srgbClr val="FFFFFF"/>
                </a:solidFill>
                <a:latin typeface="Calibri" pitchFamily="34" charset="0"/>
              </a:rPr>
              <a:t>PILIH TRANSAKSI PEMBAYARAN</a:t>
            </a:r>
            <a:endParaRPr lang="en-US"/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3352800" y="5048250"/>
            <a:ext cx="1343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SELULAR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latin typeface="Calibri" pitchFamily="34" charset="0"/>
              </a:rPr>
              <a:t>PLN</a:t>
            </a:r>
          </a:p>
          <a:p>
            <a:pPr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T</a:t>
            </a: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IKET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pPr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LAINNYA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343400" y="5029200"/>
            <a:ext cx="1343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TELKOM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SPEEDY/T.VISION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ZIS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TAKAFUL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3183211" y="5928767"/>
            <a:ext cx="1028750" cy="257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486525" y="4572000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PEMBAYARAN LAINNYA</a:t>
            </a:r>
            <a:endParaRPr lang="en-US" dirty="0"/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7333431" y="5105400"/>
            <a:ext cx="1327969" cy="25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VIRTUAL ACCOUNT</a:t>
            </a:r>
            <a:endParaRPr lang="en-US" dirty="0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7362424" y="5104140"/>
            <a:ext cx="1298976" cy="2542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048000" y="3657600"/>
            <a:ext cx="457200" cy="533400"/>
            <a:chOff x="228600" y="1828800"/>
            <a:chExt cx="457200" cy="533400"/>
          </a:xfrm>
        </p:grpSpPr>
        <p:sp>
          <p:nvSpPr>
            <p:cNvPr id="28" name="Oval 27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9800" y="3657600"/>
            <a:ext cx="457200" cy="533400"/>
            <a:chOff x="228600" y="1828800"/>
            <a:chExt cx="457200" cy="533400"/>
          </a:xfrm>
        </p:grpSpPr>
        <p:sp>
          <p:nvSpPr>
            <p:cNvPr id="42" name="Oval 41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5867400"/>
            <a:ext cx="457200" cy="533400"/>
            <a:chOff x="228600" y="1828800"/>
            <a:chExt cx="457200" cy="533400"/>
          </a:xfrm>
        </p:grpSpPr>
        <p:sp>
          <p:nvSpPr>
            <p:cNvPr id="45" name="Oval 44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971800" y="5867400"/>
            <a:ext cx="457200" cy="533400"/>
            <a:chOff x="228600" y="1828800"/>
            <a:chExt cx="457200" cy="533400"/>
          </a:xfrm>
        </p:grpSpPr>
        <p:sp>
          <p:nvSpPr>
            <p:cNvPr id="48" name="Oval 47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6000" y="5943600"/>
            <a:ext cx="457200" cy="533400"/>
            <a:chOff x="228600" y="1828800"/>
            <a:chExt cx="457200" cy="533400"/>
          </a:xfrm>
        </p:grpSpPr>
        <p:sp>
          <p:nvSpPr>
            <p:cNvPr id="51" name="Oval 50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3675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FS Lola" pitchFamily="34" charset="0"/>
              </a:rPr>
              <a:t>Pembayaran</a:t>
            </a:r>
            <a:r>
              <a:rPr lang="en-US" sz="3200" dirty="0" smtClean="0">
                <a:latin typeface="FS Lola" pitchFamily="34" charset="0"/>
              </a:rPr>
              <a:t> Via ATM MUAMALAT</a:t>
            </a:r>
          </a:p>
        </p:txBody>
      </p:sp>
      <p:pic>
        <p:nvPicPr>
          <p:cNvPr id="13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0574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85240" y="2319139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MASUKKAN ID PELANGGAN</a:t>
            </a:r>
            <a:endParaRPr lang="en-US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80607" y="2705472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7696</a:t>
            </a: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0</a:t>
            </a: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10000000001</a:t>
            </a:r>
            <a:endParaRPr lang="en-US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75347" y="2823195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--------------------------</a:t>
            </a:r>
            <a:endParaRPr lang="en-US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476389" y="3169052"/>
            <a:ext cx="1343025" cy="9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BENAR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ULANGI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DAFTAR MITRA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147901" y="3146464"/>
            <a:ext cx="904980" cy="2542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658" y="20574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565560" y="2345432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PILIH JENIS REKENING ANDA</a:t>
            </a:r>
            <a:endParaRPr lang="en-US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09257" y="3137520"/>
            <a:ext cx="1343025" cy="6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TABUNGAN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GIRO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913313" y="3121754"/>
            <a:ext cx="1033230" cy="2789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3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7449" y="20574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461646" y="2345432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INFORMASI TAGIHAN</a:t>
            </a:r>
            <a:endParaRPr lang="en-US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377062" y="2578968"/>
            <a:ext cx="27669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NAMA	: </a:t>
            </a:r>
            <a:r>
              <a:rPr lang="en-US" sz="900" dirty="0" smtClean="0">
                <a:solidFill>
                  <a:schemeClr val="bg1"/>
                </a:solidFill>
              </a:rPr>
              <a:t>SISWA BARU 01</a:t>
            </a:r>
            <a:endParaRPr lang="id-ID" sz="900" dirty="0" smtClean="0">
              <a:solidFill>
                <a:schemeClr val="bg1"/>
              </a:solidFill>
            </a:endParaRPr>
          </a:p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ID PEL	: </a:t>
            </a:r>
            <a:r>
              <a:rPr lang="en-US" sz="900" dirty="0" smtClean="0">
                <a:solidFill>
                  <a:srgbClr val="FFFFFF"/>
                </a:solidFill>
                <a:latin typeface="Calibri" pitchFamily="34" charset="0"/>
              </a:rPr>
              <a:t>7696</a:t>
            </a:r>
            <a:r>
              <a:rPr lang="id-ID" sz="900" dirty="0" smtClean="0">
                <a:solidFill>
                  <a:srgbClr val="FFFFFF"/>
                </a:solidFill>
                <a:latin typeface="Calibri" pitchFamily="34" charset="0"/>
              </a:rPr>
              <a:t>0</a:t>
            </a:r>
            <a:r>
              <a:rPr lang="en-US" sz="900" dirty="0" smtClean="0">
                <a:solidFill>
                  <a:srgbClr val="FFFFFF"/>
                </a:solidFill>
                <a:latin typeface="Calibri" pitchFamily="34" charset="0"/>
              </a:rPr>
              <a:t>10000000001</a:t>
            </a:r>
            <a:endParaRPr lang="id-ID" sz="900" dirty="0" smtClean="0">
              <a:solidFill>
                <a:schemeClr val="bg1"/>
              </a:solidFill>
            </a:endParaRPr>
          </a:p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MITRA	: </a:t>
            </a:r>
            <a:r>
              <a:rPr lang="en-US" sz="900" dirty="0" smtClean="0">
                <a:solidFill>
                  <a:schemeClr val="bg1"/>
                </a:solidFill>
              </a:rPr>
              <a:t>SMA MUHAMMADIYAH 1 </a:t>
            </a:r>
            <a:endParaRPr lang="id-ID" sz="900" dirty="0" smtClean="0">
              <a:solidFill>
                <a:schemeClr val="bg1"/>
              </a:solidFill>
            </a:endParaRPr>
          </a:p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KETERANGAN	: UANG </a:t>
            </a:r>
            <a:r>
              <a:rPr lang="en-US" sz="900" dirty="0" smtClean="0">
                <a:solidFill>
                  <a:schemeClr val="bg1"/>
                </a:solidFill>
              </a:rPr>
              <a:t>FORMULIR</a:t>
            </a:r>
            <a:endParaRPr lang="id-ID" sz="900" dirty="0" smtClean="0">
              <a:solidFill>
                <a:schemeClr val="bg1"/>
              </a:solidFill>
            </a:endParaRPr>
          </a:p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JUMLAH	: </a:t>
            </a:r>
            <a:r>
              <a:rPr lang="en-US" sz="900" dirty="0" smtClean="0">
                <a:solidFill>
                  <a:schemeClr val="bg1"/>
                </a:solidFill>
              </a:rPr>
              <a:t>250.000</a:t>
            </a:r>
            <a:endParaRPr lang="id-ID" sz="900" dirty="0" smtClean="0">
              <a:solidFill>
                <a:schemeClr val="bg1"/>
              </a:solidFill>
            </a:endParaRPr>
          </a:p>
          <a:p>
            <a:pPr marL="808038" indent="-808038"/>
            <a:r>
              <a:rPr lang="id-ID" sz="900" dirty="0" smtClean="0">
                <a:solidFill>
                  <a:schemeClr val="bg1"/>
                </a:solidFill>
              </a:rPr>
              <a:t>JENIS	: PARTIAL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7375595" y="3468045"/>
            <a:ext cx="1343025" cy="6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BAYAR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BATALKAN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047107" y="3459114"/>
            <a:ext cx="802138" cy="2789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8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361656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8591" y="4551387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MASUKKAN NOMINAL TAGIHAN</a:t>
            </a:r>
            <a:endParaRPr lang="en-US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736849" y="4983435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RP	</a:t>
            </a: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250.000</a:t>
            </a:r>
            <a:endParaRPr lang="en-US" dirty="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1517681" y="5750223"/>
            <a:ext cx="1343025" cy="6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BENAR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SALAH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36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709" y="4361656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594345" y="4551387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KONFIRMASI PEMBAYARAN</a:t>
            </a:r>
            <a:endParaRPr lang="en-US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525085" y="4911427"/>
            <a:ext cx="2108308" cy="5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ID PEL	: </a:t>
            </a: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7696</a:t>
            </a: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0</a:t>
            </a: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10000000001</a:t>
            </a:r>
            <a:endParaRPr lang="id-ID" sz="11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marL="628650" indent="-628650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JUMLAH	: </a:t>
            </a:r>
            <a:r>
              <a:rPr lang="en-US" sz="1100" dirty="0" smtClean="0">
                <a:solidFill>
                  <a:srgbClr val="FFFFFF"/>
                </a:solidFill>
                <a:latin typeface="Calibri" pitchFamily="34" charset="0"/>
              </a:rPr>
              <a:t>250.000</a:t>
            </a:r>
            <a:endParaRPr lang="en-US" dirty="0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469390" y="5761340"/>
            <a:ext cx="1343025" cy="6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BAYAR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BATALKAN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211197" y="5737590"/>
            <a:ext cx="802138" cy="2789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119287" y="5751860"/>
            <a:ext cx="802138" cy="2789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2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3986" y="4361656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233046" y="4553930"/>
            <a:ext cx="271271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SILAHKAN TUNGGU </a:t>
            </a: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TRANSAKSI ANDA SEDANG DIPROSES</a:t>
            </a:r>
            <a:endParaRPr lang="en-US" sz="1600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33046" y="5873066"/>
            <a:ext cx="271271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HUBUNGI SALAMUAMALAT 500016</a:t>
            </a: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UNTUK KETERANGAN LEBIH LANJUT</a:t>
            </a:r>
            <a:endParaRPr lang="en-US" sz="1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" y="3657600"/>
            <a:ext cx="457200" cy="533400"/>
            <a:chOff x="228600" y="1828800"/>
            <a:chExt cx="457200" cy="533400"/>
          </a:xfrm>
        </p:grpSpPr>
        <p:sp>
          <p:nvSpPr>
            <p:cNvPr id="45" name="Oval 44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00400" y="3657600"/>
            <a:ext cx="457200" cy="533400"/>
            <a:chOff x="228600" y="1828800"/>
            <a:chExt cx="457200" cy="533400"/>
          </a:xfrm>
        </p:grpSpPr>
        <p:sp>
          <p:nvSpPr>
            <p:cNvPr id="48" name="Oval 47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72200" y="3733800"/>
            <a:ext cx="457200" cy="360000"/>
            <a:chOff x="228600" y="1905000"/>
            <a:chExt cx="457200" cy="360000"/>
          </a:xfrm>
        </p:grpSpPr>
        <p:sp>
          <p:nvSpPr>
            <p:cNvPr id="51" name="Oval 50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8600" y="1926223"/>
              <a:ext cx="4572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16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en-US" sz="1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8600" y="5943600"/>
            <a:ext cx="457200" cy="533400"/>
            <a:chOff x="228600" y="1828800"/>
            <a:chExt cx="457200" cy="533400"/>
          </a:xfrm>
        </p:grpSpPr>
        <p:sp>
          <p:nvSpPr>
            <p:cNvPr id="54" name="Oval 53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00400" y="5943600"/>
            <a:ext cx="457200" cy="533400"/>
            <a:chOff x="228600" y="1828800"/>
            <a:chExt cx="457200" cy="533400"/>
          </a:xfrm>
        </p:grpSpPr>
        <p:sp>
          <p:nvSpPr>
            <p:cNvPr id="57" name="Oval 56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8600" y="1828800"/>
              <a:ext cx="457200" cy="5334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72200" y="6010245"/>
            <a:ext cx="457200" cy="400110"/>
            <a:chOff x="228600" y="1895445"/>
            <a:chExt cx="457200" cy="400110"/>
          </a:xfrm>
        </p:grpSpPr>
        <p:sp>
          <p:nvSpPr>
            <p:cNvPr id="60" name="Oval 59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8600" y="1895445"/>
              <a:ext cx="4572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20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11</a:t>
              </a:r>
              <a:endParaRPr lang="en-US" sz="20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5783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FS Lola" pitchFamily="34" charset="0"/>
              </a:rPr>
              <a:t>Pembayaran</a:t>
            </a:r>
            <a:r>
              <a:rPr lang="en-US" sz="3200" dirty="0" smtClean="0">
                <a:latin typeface="FS Lola" pitchFamily="34" charset="0"/>
              </a:rPr>
              <a:t> Via ATM MUAMALAT</a:t>
            </a:r>
          </a:p>
        </p:txBody>
      </p:sp>
      <p:pic>
        <p:nvPicPr>
          <p:cNvPr id="32" name="Picture 32" descr="C:\Documents and Settings\siskohat\My Documents\Downloads\Layar ATM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2771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46017" y="2251323"/>
            <a:ext cx="271271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TRANSAKSI ANDA </a:t>
            </a: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BERHASIL DILAKUKAN</a:t>
            </a:r>
          </a:p>
          <a:p>
            <a:pPr algn="ctr"/>
            <a:endParaRPr lang="id-ID" sz="1050" dirty="0">
              <a:solidFill>
                <a:srgbClr val="FFFFFF"/>
              </a:solidFill>
              <a:latin typeface="Calibri" pitchFamily="34" charset="0"/>
            </a:endParaRP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TERIMA KASIH </a:t>
            </a: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ATAS KEPERCAYAAN ANDA</a:t>
            </a:r>
          </a:p>
          <a:p>
            <a:pPr algn="ctr"/>
            <a:endParaRPr lang="id-ID" sz="1050" dirty="0">
              <a:solidFill>
                <a:srgbClr val="FFFFFF"/>
              </a:solidFill>
              <a:latin typeface="Calibri" pitchFamily="34" charset="0"/>
            </a:endParaRP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APAKAH ANDA</a:t>
            </a:r>
          </a:p>
          <a:p>
            <a:pPr algn="ctr"/>
            <a:r>
              <a:rPr lang="id-ID" sz="1050" dirty="0" smtClean="0">
                <a:solidFill>
                  <a:srgbClr val="FFFFFF"/>
                </a:solidFill>
                <a:latin typeface="Calibri" pitchFamily="34" charset="0"/>
              </a:rPr>
              <a:t>INGIN BERTRANSAKSI LAGI ?</a:t>
            </a:r>
            <a:endParaRPr lang="en-US" sz="1400" dirty="0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1592503" y="3521423"/>
            <a:ext cx="1343025" cy="6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YA</a:t>
            </a:r>
          </a:p>
          <a:p>
            <a:pPr algn="r">
              <a:spcAft>
                <a:spcPts val="1000"/>
              </a:spcAft>
            </a:pPr>
            <a:r>
              <a:rPr lang="id-ID" sz="1100" dirty="0" smtClean="0">
                <a:solidFill>
                  <a:srgbClr val="FFFFFF"/>
                </a:solidFill>
                <a:latin typeface="Calibri" pitchFamily="34" charset="0"/>
              </a:rPr>
              <a:t>TIDAK</a:t>
            </a:r>
            <a:endParaRPr lang="en-US" sz="1100" dirty="0">
              <a:solidFill>
                <a:srgbClr val="FFFFFF"/>
              </a:solidFill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5" name="Picture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9352" y="2133600"/>
            <a:ext cx="2031952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75556" y="3808526"/>
            <a:ext cx="802138" cy="2789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886200"/>
            <a:ext cx="457200" cy="360000"/>
            <a:chOff x="228600" y="1905000"/>
            <a:chExt cx="457200" cy="360000"/>
          </a:xfrm>
        </p:grpSpPr>
        <p:sp>
          <p:nvSpPr>
            <p:cNvPr id="9" name="Oval 8"/>
            <p:cNvSpPr/>
            <p:nvPr/>
          </p:nvSpPr>
          <p:spPr>
            <a:xfrm>
              <a:off x="277200" y="190500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1926223"/>
              <a:ext cx="4572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16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12</a:t>
              </a:r>
              <a:endParaRPr lang="en-US" sz="1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14800" y="3276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038600" y="3276600"/>
            <a:ext cx="1343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sz="800" dirty="0" smtClean="0">
                <a:latin typeface="OCR-B 10 BT" pitchFamily="34" charset="0"/>
              </a:rPr>
              <a:t>SMA MUHAMMADIYAH 1</a:t>
            </a:r>
          </a:p>
          <a:p>
            <a:pPr>
              <a:spcAft>
                <a:spcPts val="200"/>
              </a:spcAft>
            </a:pPr>
            <a:r>
              <a:rPr lang="en-US" sz="800" dirty="0" smtClean="0">
                <a:latin typeface="OCR-B 10 BT" pitchFamily="34" charset="0"/>
              </a:rPr>
              <a:t>7696010000000001</a:t>
            </a:r>
          </a:p>
          <a:p>
            <a:pPr>
              <a:spcAft>
                <a:spcPts val="200"/>
              </a:spcAft>
            </a:pPr>
            <a:r>
              <a:rPr lang="en-US" sz="800" dirty="0" smtClean="0">
                <a:latin typeface="OCR-B 10 BT" pitchFamily="34" charset="0"/>
              </a:rPr>
              <a:t>SISWA BARU 01</a:t>
            </a:r>
          </a:p>
          <a:p>
            <a:pPr>
              <a:spcAft>
                <a:spcPts val="200"/>
              </a:spcAft>
            </a:pPr>
            <a:r>
              <a:rPr lang="en-US" sz="800" dirty="0" smtClean="0">
                <a:latin typeface="OCR-B 10 BT" pitchFamily="34" charset="0"/>
              </a:rPr>
              <a:t>FULL</a:t>
            </a:r>
          </a:p>
          <a:p>
            <a:pPr>
              <a:spcAft>
                <a:spcPts val="200"/>
              </a:spcAft>
            </a:pPr>
            <a:r>
              <a:rPr lang="en-US" sz="800" dirty="0" smtClean="0">
                <a:latin typeface="OCR-B 10 BT" pitchFamily="34" charset="0"/>
              </a:rPr>
              <a:t>UANG FORMULIR</a:t>
            </a:r>
          </a:p>
          <a:p>
            <a:pPr>
              <a:spcAft>
                <a:spcPts val="200"/>
              </a:spcAft>
            </a:pPr>
            <a:r>
              <a:rPr lang="en-US" sz="800" dirty="0" err="1" smtClean="0">
                <a:latin typeface="OCR-B 10 BT" pitchFamily="34" charset="0"/>
              </a:rPr>
              <a:t>Rp</a:t>
            </a:r>
            <a:r>
              <a:rPr lang="en-US" sz="800" dirty="0" smtClean="0">
                <a:latin typeface="OCR-B 10 BT" pitchFamily="34" charset="0"/>
              </a:rPr>
              <a:t>    </a:t>
            </a:r>
            <a:r>
              <a:rPr lang="en-US" sz="800" dirty="0" smtClean="0">
                <a:latin typeface="OCR-B 10 BT" pitchFamily="34" charset="0"/>
              </a:rPr>
              <a:t>250,000</a:t>
            </a:r>
            <a:endParaRPr lang="en-US" sz="800" dirty="0">
              <a:latin typeface="OCR-B 10 BT" pitchFamily="34" charset="0"/>
            </a:endParaRPr>
          </a:p>
          <a:p>
            <a:endParaRPr lang="en-US" sz="800" dirty="0">
              <a:latin typeface="OCR-B 10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361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S Lola Light"/>
        <a:ea typeface=""/>
        <a:cs typeface=""/>
      </a:majorFont>
      <a:minorFont>
        <a:latin typeface="FS Lol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381</Words>
  <Application>Microsoft Office PowerPoint</Application>
  <PresentationFormat>On-screen Show (4:3)</PresentationFormat>
  <Paragraphs>178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Panduan Pembayaran VA melalui ATM JARINGAN BERSAMA &amp; PRIMA </vt:lpstr>
      <vt:lpstr>Pembayaran Via Atm Bersama/Prima</vt:lpstr>
      <vt:lpstr>PowerPoint Presentation</vt:lpstr>
      <vt:lpstr>PowerPoint Presentation</vt:lpstr>
      <vt:lpstr>PowerPoint Presentation</vt:lpstr>
      <vt:lpstr>Struk Atm</vt:lpstr>
      <vt:lpstr>Pembayaran Via ATM MUAMALAT</vt:lpstr>
      <vt:lpstr>Pembayaran Via ATM MUAMALAT</vt:lpstr>
      <vt:lpstr>Pembayaran Via ATM MUAMALAT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20131550</dc:creator>
  <cp:lastModifiedBy>Windows User</cp:lastModifiedBy>
  <cp:revision>19</cp:revision>
  <dcterms:created xsi:type="dcterms:W3CDTF">2017-09-27T00:52:42Z</dcterms:created>
  <dcterms:modified xsi:type="dcterms:W3CDTF">2018-11-28T04:17:36Z</dcterms:modified>
</cp:coreProperties>
</file>