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5959FF"/>
    <a:srgbClr val="40404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209E0-3109-411C-A9D7-D154D405458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8328AB-1E35-471A-8238-D01C299F5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Skiable terrain area: </a:t>
          </a:r>
          <a:r>
            <a:rPr lang="en-US" dirty="0">
              <a:solidFill>
                <a:srgbClr val="FF0000"/>
              </a:solidFill>
            </a:rPr>
            <a:t>98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D79ED31B-CED7-45AB-96A6-7CA932A59C58}" type="parTrans" cxnId="{854F5A97-E554-456D-B3F6-9EAA565BC6D1}">
      <dgm:prSet/>
      <dgm:spPr/>
      <dgm:t>
        <a:bodyPr/>
        <a:lstStyle/>
        <a:p>
          <a:endParaRPr lang="en-US"/>
        </a:p>
      </dgm:t>
    </dgm:pt>
    <dgm:pt modelId="{7EFAB58C-9F01-43A1-8428-08F9B330F90C}" type="sibTrans" cxnId="{854F5A97-E554-456D-B3F6-9EAA565BC6D1}">
      <dgm:prSet/>
      <dgm:spPr/>
      <dgm:t>
        <a:bodyPr/>
        <a:lstStyle/>
        <a:p>
          <a:endParaRPr lang="en-US"/>
        </a:p>
      </dgm:t>
    </dgm:pt>
    <dgm:pt modelId="{02656CEF-988C-43C9-AF74-399073255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Snow making area: </a:t>
          </a:r>
          <a:r>
            <a:rPr lang="en-US" dirty="0">
              <a:solidFill>
                <a:srgbClr val="FF0000"/>
              </a:solidFill>
            </a:rPr>
            <a:t>97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6E810F56-3827-497A-9344-C77A7AC92613}" type="parTrans" cxnId="{E1E3516D-5310-4644-8E39-B93B04521FF7}">
      <dgm:prSet/>
      <dgm:spPr/>
      <dgm:t>
        <a:bodyPr/>
        <a:lstStyle/>
        <a:p>
          <a:endParaRPr lang="en-US"/>
        </a:p>
      </dgm:t>
    </dgm:pt>
    <dgm:pt modelId="{A060BB47-ED4C-4658-A24A-14498F081D6D}" type="sibTrans" cxnId="{E1E3516D-5310-4644-8E39-B93B04521FF7}">
      <dgm:prSet/>
      <dgm:spPr/>
      <dgm:t>
        <a:bodyPr/>
        <a:lstStyle/>
        <a:p>
          <a:endParaRPr lang="en-US"/>
        </a:p>
      </dgm:t>
    </dgm:pt>
    <dgm:pt modelId="{1C51A3C0-079F-4B95-9102-178C7DAAF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Longest run: </a:t>
          </a:r>
          <a:r>
            <a:rPr lang="en-US" dirty="0">
              <a:solidFill>
                <a:srgbClr val="FF0000"/>
              </a:solidFill>
            </a:rPr>
            <a:t>96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03D7899B-0BD7-4265-A666-4F21C9C911DB}" type="parTrans" cxnId="{B2304EF1-2763-4885-A369-3FB95467847A}">
      <dgm:prSet/>
      <dgm:spPr/>
      <dgm:t>
        <a:bodyPr/>
        <a:lstStyle/>
        <a:p>
          <a:endParaRPr lang="en-US"/>
        </a:p>
      </dgm:t>
    </dgm:pt>
    <dgm:pt modelId="{ABD4A060-1214-4E41-B879-B7FB0A124C35}" type="sibTrans" cxnId="{B2304EF1-2763-4885-A369-3FB95467847A}">
      <dgm:prSet/>
      <dgm:spPr/>
      <dgm:t>
        <a:bodyPr/>
        <a:lstStyle/>
        <a:p>
          <a:endParaRPr lang="en-US"/>
        </a:p>
      </dgm:t>
    </dgm:pt>
    <dgm:pt modelId="{0ECDE679-91D9-4D91-9391-BB38C39D8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lifts: </a:t>
          </a:r>
          <a:r>
            <a:rPr lang="en-US" dirty="0">
              <a:solidFill>
                <a:srgbClr val="FF0000"/>
              </a:solidFill>
            </a:rPr>
            <a:t>94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4AB3D3BE-8D29-4823-ADCD-CDA10B0D1D67}" type="parTrans" cxnId="{40693C45-642C-4FA5-90A3-7CF1CD7EB280}">
      <dgm:prSet/>
      <dgm:spPr/>
      <dgm:t>
        <a:bodyPr/>
        <a:lstStyle/>
        <a:p>
          <a:endParaRPr lang="en-US"/>
        </a:p>
      </dgm:t>
    </dgm:pt>
    <dgm:pt modelId="{5B18205E-CE11-4D97-BF6F-5E704521CF55}" type="sibTrans" cxnId="{40693C45-642C-4FA5-90A3-7CF1CD7EB280}">
      <dgm:prSet/>
      <dgm:spPr/>
      <dgm:t>
        <a:bodyPr/>
        <a:lstStyle/>
        <a:p>
          <a:endParaRPr lang="en-US"/>
        </a:p>
      </dgm:t>
    </dgm:pt>
    <dgm:pt modelId="{FB83E902-974F-4525-A66B-70249A343E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fast quad lifts: </a:t>
          </a:r>
          <a:r>
            <a:rPr lang="en-US" dirty="0">
              <a:solidFill>
                <a:srgbClr val="FF0000"/>
              </a:solidFill>
            </a:rPr>
            <a:t>93</a:t>
          </a:r>
          <a:r>
            <a:rPr lang="en-US" baseline="30000" dirty="0">
              <a:solidFill>
                <a:srgbClr val="FF0000"/>
              </a:solidFill>
            </a:rPr>
            <a:t>rd</a:t>
          </a:r>
          <a:r>
            <a:rPr lang="en-US" dirty="0"/>
            <a:t> percentile</a:t>
          </a:r>
        </a:p>
      </dgm:t>
    </dgm:pt>
    <dgm:pt modelId="{637492AA-D112-4BFE-B7A1-209959DD7BD4}" type="parTrans" cxnId="{099CE13F-4A5C-4610-8AF0-552929B7220C}">
      <dgm:prSet/>
      <dgm:spPr/>
      <dgm:t>
        <a:bodyPr/>
        <a:lstStyle/>
        <a:p>
          <a:endParaRPr lang="en-US"/>
        </a:p>
      </dgm:t>
    </dgm:pt>
    <dgm:pt modelId="{8453295F-56BE-4122-AE57-5DD81DFE1C5E}" type="sibTrans" cxnId="{099CE13F-4A5C-4610-8AF0-552929B7220C}">
      <dgm:prSet/>
      <dgm:spPr/>
      <dgm:t>
        <a:bodyPr/>
        <a:lstStyle/>
        <a:p>
          <a:endParaRPr lang="en-US"/>
        </a:p>
      </dgm:t>
    </dgm:pt>
    <dgm:pt modelId="{7649D75A-A726-42F4-B0A7-A9E88DEB5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Vertical drop: </a:t>
          </a:r>
          <a:r>
            <a:rPr lang="en-US" dirty="0">
              <a:solidFill>
                <a:srgbClr val="FF0000"/>
              </a:solidFill>
            </a:rPr>
            <a:t>90</a:t>
          </a:r>
          <a:r>
            <a:rPr lang="en-US" baseline="30000" dirty="0">
              <a:solidFill>
                <a:srgbClr val="FF0000"/>
              </a:solidFill>
            </a:rPr>
            <a:t>th</a:t>
          </a:r>
          <a:r>
            <a:rPr lang="en-US" dirty="0"/>
            <a:t> percentile</a:t>
          </a:r>
        </a:p>
      </dgm:t>
    </dgm:pt>
    <dgm:pt modelId="{F16CDE73-1535-4525-B794-F632E9A9D08D}" type="parTrans" cxnId="{B07DDC04-5DD7-4170-8C7E-263C10CE1E10}">
      <dgm:prSet/>
      <dgm:spPr/>
      <dgm:t>
        <a:bodyPr/>
        <a:lstStyle/>
        <a:p>
          <a:endParaRPr lang="en-US"/>
        </a:p>
      </dgm:t>
    </dgm:pt>
    <dgm:pt modelId="{7AE2E8A6-5000-461E-AE52-F707CFAFEC8C}" type="sibTrans" cxnId="{B07DDC04-5DD7-4170-8C7E-263C10CE1E10}">
      <dgm:prSet/>
      <dgm:spPr/>
      <dgm:t>
        <a:bodyPr/>
        <a:lstStyle/>
        <a:p>
          <a:endParaRPr lang="en-US"/>
        </a:p>
      </dgm:t>
    </dgm:pt>
    <dgm:pt modelId="{2100A979-AA0A-43BA-8EA1-F88455EC60FB}" type="pres">
      <dgm:prSet presAssocID="{A7B209E0-3109-411C-A9D7-D154D405458C}" presName="root" presStyleCnt="0">
        <dgm:presLayoutVars>
          <dgm:dir/>
          <dgm:resizeHandles val="exact"/>
        </dgm:presLayoutVars>
      </dgm:prSet>
      <dgm:spPr/>
    </dgm:pt>
    <dgm:pt modelId="{9ED67648-E6B0-4CF8-B23D-74A277D6BBA8}" type="pres">
      <dgm:prSet presAssocID="{998328AB-1E35-471A-8238-D01C299F5EF7}" presName="compNode" presStyleCnt="0"/>
      <dgm:spPr/>
    </dgm:pt>
    <dgm:pt modelId="{40B3AA83-14E1-4F03-BC04-578A313DEE99}" type="pres">
      <dgm:prSet presAssocID="{998328AB-1E35-471A-8238-D01C299F5EF7}" presName="bgRect" presStyleLbl="bgShp" presStyleIdx="0" presStyleCnt="6"/>
      <dgm:spPr/>
    </dgm:pt>
    <dgm:pt modelId="{9E7D506D-82AC-45B6-A2FB-A22FFAAF5BBB}" type="pres">
      <dgm:prSet presAssocID="{998328AB-1E35-471A-8238-D01C299F5E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hill skiing"/>
        </a:ext>
      </dgm:extLst>
    </dgm:pt>
    <dgm:pt modelId="{C0952DB2-41EE-4B98-8902-920AF3246ECB}" type="pres">
      <dgm:prSet presAssocID="{998328AB-1E35-471A-8238-D01C299F5EF7}" presName="spaceRect" presStyleCnt="0"/>
      <dgm:spPr/>
    </dgm:pt>
    <dgm:pt modelId="{2B0060A6-E493-4D06-8B8B-DA3BAB1D6F65}" type="pres">
      <dgm:prSet presAssocID="{998328AB-1E35-471A-8238-D01C299F5EF7}" presName="parTx" presStyleLbl="revTx" presStyleIdx="0" presStyleCnt="6">
        <dgm:presLayoutVars>
          <dgm:chMax val="0"/>
          <dgm:chPref val="0"/>
        </dgm:presLayoutVars>
      </dgm:prSet>
      <dgm:spPr/>
    </dgm:pt>
    <dgm:pt modelId="{2D41EB6B-0849-4521-B63A-334A075E4D66}" type="pres">
      <dgm:prSet presAssocID="{7EFAB58C-9F01-43A1-8428-08F9B330F90C}" presName="sibTrans" presStyleCnt="0"/>
      <dgm:spPr/>
    </dgm:pt>
    <dgm:pt modelId="{64D6B215-5821-490A-BE16-84E8ED0CFF28}" type="pres">
      <dgm:prSet presAssocID="{02656CEF-988C-43C9-AF74-3990732559A0}" presName="compNode" presStyleCnt="0"/>
      <dgm:spPr/>
    </dgm:pt>
    <dgm:pt modelId="{D94DCCA8-3ED8-4CB4-95DF-41F0155070CC}" type="pres">
      <dgm:prSet presAssocID="{02656CEF-988C-43C9-AF74-3990732559A0}" presName="bgRect" presStyleLbl="bgShp" presStyleIdx="1" presStyleCnt="6"/>
      <dgm:spPr/>
    </dgm:pt>
    <dgm:pt modelId="{7B86F3EC-7106-4843-AA25-4FF6356CA1BC}" type="pres">
      <dgm:prSet presAssocID="{02656CEF-988C-43C9-AF74-3990732559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2908C1C4-4EAA-46AB-94AE-C95381F20F37}" type="pres">
      <dgm:prSet presAssocID="{02656CEF-988C-43C9-AF74-3990732559A0}" presName="spaceRect" presStyleCnt="0"/>
      <dgm:spPr/>
    </dgm:pt>
    <dgm:pt modelId="{2C764654-3ED7-4EC3-AFDA-62117EDF3BC2}" type="pres">
      <dgm:prSet presAssocID="{02656CEF-988C-43C9-AF74-3990732559A0}" presName="parTx" presStyleLbl="revTx" presStyleIdx="1" presStyleCnt="6">
        <dgm:presLayoutVars>
          <dgm:chMax val="0"/>
          <dgm:chPref val="0"/>
        </dgm:presLayoutVars>
      </dgm:prSet>
      <dgm:spPr/>
    </dgm:pt>
    <dgm:pt modelId="{FA737602-7DA3-432D-9B86-3D3F392AA546}" type="pres">
      <dgm:prSet presAssocID="{A060BB47-ED4C-4658-A24A-14498F081D6D}" presName="sibTrans" presStyleCnt="0"/>
      <dgm:spPr/>
    </dgm:pt>
    <dgm:pt modelId="{5C9217F5-6FC6-4560-8427-DFAA0D9C1A60}" type="pres">
      <dgm:prSet presAssocID="{1C51A3C0-079F-4B95-9102-178C7DAAF071}" presName="compNode" presStyleCnt="0"/>
      <dgm:spPr/>
    </dgm:pt>
    <dgm:pt modelId="{A67A0982-2DEB-45D1-BB51-558F7D1F2054}" type="pres">
      <dgm:prSet presAssocID="{1C51A3C0-079F-4B95-9102-178C7DAAF071}" presName="bgRect" presStyleLbl="bgShp" presStyleIdx="2" presStyleCnt="6"/>
      <dgm:spPr/>
    </dgm:pt>
    <dgm:pt modelId="{B378442C-8565-4EB4-B2ED-EF95BC01639F}" type="pres">
      <dgm:prSet presAssocID="{1C51A3C0-079F-4B95-9102-178C7DAAF0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 with solid fill"/>
        </a:ext>
      </dgm:extLst>
    </dgm:pt>
    <dgm:pt modelId="{D7924C1A-4451-48E7-9868-063B9DFB7B6D}" type="pres">
      <dgm:prSet presAssocID="{1C51A3C0-079F-4B95-9102-178C7DAAF071}" presName="spaceRect" presStyleCnt="0"/>
      <dgm:spPr/>
    </dgm:pt>
    <dgm:pt modelId="{F984DE3D-C8B0-43B2-A181-CB97C0B76D59}" type="pres">
      <dgm:prSet presAssocID="{1C51A3C0-079F-4B95-9102-178C7DAAF071}" presName="parTx" presStyleLbl="revTx" presStyleIdx="2" presStyleCnt="6">
        <dgm:presLayoutVars>
          <dgm:chMax val="0"/>
          <dgm:chPref val="0"/>
        </dgm:presLayoutVars>
      </dgm:prSet>
      <dgm:spPr/>
    </dgm:pt>
    <dgm:pt modelId="{D1F9B65C-98BA-494C-9945-F9D32B66BD5D}" type="pres">
      <dgm:prSet presAssocID="{ABD4A060-1214-4E41-B879-B7FB0A124C35}" presName="sibTrans" presStyleCnt="0"/>
      <dgm:spPr/>
    </dgm:pt>
    <dgm:pt modelId="{E9D9F537-B76C-4BD6-93E7-1E72142F65AE}" type="pres">
      <dgm:prSet presAssocID="{0ECDE679-91D9-4D91-9391-BB38C39D8663}" presName="compNode" presStyleCnt="0"/>
      <dgm:spPr/>
    </dgm:pt>
    <dgm:pt modelId="{1CA173DD-916A-49ED-9818-B3AF41DD0D26}" type="pres">
      <dgm:prSet presAssocID="{0ECDE679-91D9-4D91-9391-BB38C39D8663}" presName="bgRect" presStyleLbl="bgShp" presStyleIdx="3" presStyleCnt="6"/>
      <dgm:spPr/>
    </dgm:pt>
    <dgm:pt modelId="{2C70D388-2AB6-4225-97BB-9ED540A0B03C}" type="pres">
      <dgm:prSet presAssocID="{0ECDE679-91D9-4D91-9391-BB38C39D86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outline"/>
        </a:ext>
      </dgm:extLst>
    </dgm:pt>
    <dgm:pt modelId="{92F998EB-380E-4226-B9D6-02C23C233A05}" type="pres">
      <dgm:prSet presAssocID="{0ECDE679-91D9-4D91-9391-BB38C39D8663}" presName="spaceRect" presStyleCnt="0"/>
      <dgm:spPr/>
    </dgm:pt>
    <dgm:pt modelId="{FE20A95F-C765-4D1D-925C-6A6402E55029}" type="pres">
      <dgm:prSet presAssocID="{0ECDE679-91D9-4D91-9391-BB38C39D8663}" presName="parTx" presStyleLbl="revTx" presStyleIdx="3" presStyleCnt="6">
        <dgm:presLayoutVars>
          <dgm:chMax val="0"/>
          <dgm:chPref val="0"/>
        </dgm:presLayoutVars>
      </dgm:prSet>
      <dgm:spPr/>
    </dgm:pt>
    <dgm:pt modelId="{8F4B9EED-2061-4A02-9A82-C66B0FFCAC2E}" type="pres">
      <dgm:prSet presAssocID="{5B18205E-CE11-4D97-BF6F-5E704521CF55}" presName="sibTrans" presStyleCnt="0"/>
      <dgm:spPr/>
    </dgm:pt>
    <dgm:pt modelId="{765DADE4-1307-4636-9867-3F7D4B96FBD5}" type="pres">
      <dgm:prSet presAssocID="{FB83E902-974F-4525-A66B-70249A343E2A}" presName="compNode" presStyleCnt="0"/>
      <dgm:spPr/>
    </dgm:pt>
    <dgm:pt modelId="{DD17C2C4-09CE-4CD5-9656-807F3F66C9B7}" type="pres">
      <dgm:prSet presAssocID="{FB83E902-974F-4525-A66B-70249A343E2A}" presName="bgRect" presStyleLbl="bgShp" presStyleIdx="4" presStyleCnt="6"/>
      <dgm:spPr/>
    </dgm:pt>
    <dgm:pt modelId="{7B0BB5EA-0E29-4ECB-9DA2-2DC7F02D6439}" type="pres">
      <dgm:prSet presAssocID="{FB83E902-974F-4525-A66B-70249A343E2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 Gondola with solid fill"/>
        </a:ext>
      </dgm:extLst>
    </dgm:pt>
    <dgm:pt modelId="{37ADC14C-87B8-4D92-8E91-DD1DAC598C66}" type="pres">
      <dgm:prSet presAssocID="{FB83E902-974F-4525-A66B-70249A343E2A}" presName="spaceRect" presStyleCnt="0"/>
      <dgm:spPr/>
    </dgm:pt>
    <dgm:pt modelId="{991B1995-32EE-4C96-91B0-D6D67183597A}" type="pres">
      <dgm:prSet presAssocID="{FB83E902-974F-4525-A66B-70249A343E2A}" presName="parTx" presStyleLbl="revTx" presStyleIdx="4" presStyleCnt="6">
        <dgm:presLayoutVars>
          <dgm:chMax val="0"/>
          <dgm:chPref val="0"/>
        </dgm:presLayoutVars>
      </dgm:prSet>
      <dgm:spPr/>
    </dgm:pt>
    <dgm:pt modelId="{362000E1-A7E9-4945-AE0E-CE42AB5C24A6}" type="pres">
      <dgm:prSet presAssocID="{8453295F-56BE-4122-AE57-5DD81DFE1C5E}" presName="sibTrans" presStyleCnt="0"/>
      <dgm:spPr/>
    </dgm:pt>
    <dgm:pt modelId="{C1021E63-AEA4-4829-9B3B-A9ED285F707C}" type="pres">
      <dgm:prSet presAssocID="{7649D75A-A726-42F4-B0A7-A9E88DEB5C47}" presName="compNode" presStyleCnt="0"/>
      <dgm:spPr/>
    </dgm:pt>
    <dgm:pt modelId="{C12141D7-00A3-49DC-8DB0-7CAD0A203FCA}" type="pres">
      <dgm:prSet presAssocID="{7649D75A-A726-42F4-B0A7-A9E88DEB5C47}" presName="bgRect" presStyleLbl="bgShp" presStyleIdx="5" presStyleCnt="6"/>
      <dgm:spPr/>
    </dgm:pt>
    <dgm:pt modelId="{93A535A6-274F-4A7F-B16C-758EC6EBF59A}" type="pres">
      <dgm:prSet presAssocID="{7649D75A-A726-42F4-B0A7-A9E88DEB5C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0244263F-71E2-4AD8-B3FE-4FA76F84F1E3}" type="pres">
      <dgm:prSet presAssocID="{7649D75A-A726-42F4-B0A7-A9E88DEB5C47}" presName="spaceRect" presStyleCnt="0"/>
      <dgm:spPr/>
    </dgm:pt>
    <dgm:pt modelId="{48E0C4B6-8CEA-4A1E-B7C6-745560497C21}" type="pres">
      <dgm:prSet presAssocID="{7649D75A-A726-42F4-B0A7-A9E88DEB5C4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7DDC04-5DD7-4170-8C7E-263C10CE1E10}" srcId="{A7B209E0-3109-411C-A9D7-D154D405458C}" destId="{7649D75A-A726-42F4-B0A7-A9E88DEB5C47}" srcOrd="5" destOrd="0" parTransId="{F16CDE73-1535-4525-B794-F632E9A9D08D}" sibTransId="{7AE2E8A6-5000-461E-AE52-F707CFAFEC8C}"/>
    <dgm:cxn modelId="{AA40660E-698A-4969-9C00-5C8BB2370FD5}" type="presOf" srcId="{7649D75A-A726-42F4-B0A7-A9E88DEB5C47}" destId="{48E0C4B6-8CEA-4A1E-B7C6-745560497C21}" srcOrd="0" destOrd="0" presId="urn:microsoft.com/office/officeart/2018/2/layout/IconVerticalSolidList"/>
    <dgm:cxn modelId="{FA7A3716-9A9C-43AA-86CA-1A239EDE64C3}" type="presOf" srcId="{FB83E902-974F-4525-A66B-70249A343E2A}" destId="{991B1995-32EE-4C96-91B0-D6D67183597A}" srcOrd="0" destOrd="0" presId="urn:microsoft.com/office/officeart/2018/2/layout/IconVerticalSolidList"/>
    <dgm:cxn modelId="{00CE772C-DD06-480E-986F-8D6EEB800239}" type="presOf" srcId="{02656CEF-988C-43C9-AF74-3990732559A0}" destId="{2C764654-3ED7-4EC3-AFDA-62117EDF3BC2}" srcOrd="0" destOrd="0" presId="urn:microsoft.com/office/officeart/2018/2/layout/IconVerticalSolidList"/>
    <dgm:cxn modelId="{099CE13F-4A5C-4610-8AF0-552929B7220C}" srcId="{A7B209E0-3109-411C-A9D7-D154D405458C}" destId="{FB83E902-974F-4525-A66B-70249A343E2A}" srcOrd="4" destOrd="0" parTransId="{637492AA-D112-4BFE-B7A1-209959DD7BD4}" sibTransId="{8453295F-56BE-4122-AE57-5DD81DFE1C5E}"/>
    <dgm:cxn modelId="{40693C45-642C-4FA5-90A3-7CF1CD7EB280}" srcId="{A7B209E0-3109-411C-A9D7-D154D405458C}" destId="{0ECDE679-91D9-4D91-9391-BB38C39D8663}" srcOrd="3" destOrd="0" parTransId="{4AB3D3BE-8D29-4823-ADCD-CDA10B0D1D67}" sibTransId="{5B18205E-CE11-4D97-BF6F-5E704521CF55}"/>
    <dgm:cxn modelId="{E1E3516D-5310-4644-8E39-B93B04521FF7}" srcId="{A7B209E0-3109-411C-A9D7-D154D405458C}" destId="{02656CEF-988C-43C9-AF74-3990732559A0}" srcOrd="1" destOrd="0" parTransId="{6E810F56-3827-497A-9344-C77A7AC92613}" sibTransId="{A060BB47-ED4C-4658-A24A-14498F081D6D}"/>
    <dgm:cxn modelId="{854F5A97-E554-456D-B3F6-9EAA565BC6D1}" srcId="{A7B209E0-3109-411C-A9D7-D154D405458C}" destId="{998328AB-1E35-471A-8238-D01C299F5EF7}" srcOrd="0" destOrd="0" parTransId="{D79ED31B-CED7-45AB-96A6-7CA932A59C58}" sibTransId="{7EFAB58C-9F01-43A1-8428-08F9B330F90C}"/>
    <dgm:cxn modelId="{2224DFA2-364F-4A7F-AAE6-DCA0702AA42E}" type="presOf" srcId="{0ECDE679-91D9-4D91-9391-BB38C39D8663}" destId="{FE20A95F-C765-4D1D-925C-6A6402E55029}" srcOrd="0" destOrd="0" presId="urn:microsoft.com/office/officeart/2018/2/layout/IconVerticalSolidList"/>
    <dgm:cxn modelId="{B2695AB1-986F-4A6C-9FD3-4C18A00D9528}" type="presOf" srcId="{998328AB-1E35-471A-8238-D01C299F5EF7}" destId="{2B0060A6-E493-4D06-8B8B-DA3BAB1D6F65}" srcOrd="0" destOrd="0" presId="urn:microsoft.com/office/officeart/2018/2/layout/IconVerticalSolidList"/>
    <dgm:cxn modelId="{B2304EF1-2763-4885-A369-3FB95467847A}" srcId="{A7B209E0-3109-411C-A9D7-D154D405458C}" destId="{1C51A3C0-079F-4B95-9102-178C7DAAF071}" srcOrd="2" destOrd="0" parTransId="{03D7899B-0BD7-4265-A666-4F21C9C911DB}" sibTransId="{ABD4A060-1214-4E41-B879-B7FB0A124C35}"/>
    <dgm:cxn modelId="{8A3FBDF1-F24A-4802-80D4-7C272E72CC93}" type="presOf" srcId="{A7B209E0-3109-411C-A9D7-D154D405458C}" destId="{2100A979-AA0A-43BA-8EA1-F88455EC60FB}" srcOrd="0" destOrd="0" presId="urn:microsoft.com/office/officeart/2018/2/layout/IconVerticalSolidList"/>
    <dgm:cxn modelId="{B1D928FA-B22B-4134-9817-7C91B1FAB83A}" type="presOf" srcId="{1C51A3C0-079F-4B95-9102-178C7DAAF071}" destId="{F984DE3D-C8B0-43B2-A181-CB97C0B76D59}" srcOrd="0" destOrd="0" presId="urn:microsoft.com/office/officeart/2018/2/layout/IconVerticalSolidList"/>
    <dgm:cxn modelId="{34A1DF05-19F9-4941-9F5D-F86CB30E6887}" type="presParOf" srcId="{2100A979-AA0A-43BA-8EA1-F88455EC60FB}" destId="{9ED67648-E6B0-4CF8-B23D-74A277D6BBA8}" srcOrd="0" destOrd="0" presId="urn:microsoft.com/office/officeart/2018/2/layout/IconVerticalSolidList"/>
    <dgm:cxn modelId="{CFB8B91B-C972-4D90-B123-4C163307C2FD}" type="presParOf" srcId="{9ED67648-E6B0-4CF8-B23D-74A277D6BBA8}" destId="{40B3AA83-14E1-4F03-BC04-578A313DEE99}" srcOrd="0" destOrd="0" presId="urn:microsoft.com/office/officeart/2018/2/layout/IconVerticalSolidList"/>
    <dgm:cxn modelId="{80EC5C5E-6EFE-4D48-9798-BAE5208559DD}" type="presParOf" srcId="{9ED67648-E6B0-4CF8-B23D-74A277D6BBA8}" destId="{9E7D506D-82AC-45B6-A2FB-A22FFAAF5BBB}" srcOrd="1" destOrd="0" presId="urn:microsoft.com/office/officeart/2018/2/layout/IconVerticalSolidList"/>
    <dgm:cxn modelId="{4C810C39-D241-43B8-9B5B-D31DFB027F4F}" type="presParOf" srcId="{9ED67648-E6B0-4CF8-B23D-74A277D6BBA8}" destId="{C0952DB2-41EE-4B98-8902-920AF3246ECB}" srcOrd="2" destOrd="0" presId="urn:microsoft.com/office/officeart/2018/2/layout/IconVerticalSolidList"/>
    <dgm:cxn modelId="{851BDFB2-24C6-47CC-913E-BF33FA8E2513}" type="presParOf" srcId="{9ED67648-E6B0-4CF8-B23D-74A277D6BBA8}" destId="{2B0060A6-E493-4D06-8B8B-DA3BAB1D6F65}" srcOrd="3" destOrd="0" presId="urn:microsoft.com/office/officeart/2018/2/layout/IconVerticalSolidList"/>
    <dgm:cxn modelId="{7B56F61D-8BBB-47AB-83E7-34F915B6A5D0}" type="presParOf" srcId="{2100A979-AA0A-43BA-8EA1-F88455EC60FB}" destId="{2D41EB6B-0849-4521-B63A-334A075E4D66}" srcOrd="1" destOrd="0" presId="urn:microsoft.com/office/officeart/2018/2/layout/IconVerticalSolidList"/>
    <dgm:cxn modelId="{F86DD052-8B2B-4A10-A4E9-8B6111B04E84}" type="presParOf" srcId="{2100A979-AA0A-43BA-8EA1-F88455EC60FB}" destId="{64D6B215-5821-490A-BE16-84E8ED0CFF28}" srcOrd="2" destOrd="0" presId="urn:microsoft.com/office/officeart/2018/2/layout/IconVerticalSolidList"/>
    <dgm:cxn modelId="{46D9D508-A110-422F-B574-7F829223D016}" type="presParOf" srcId="{64D6B215-5821-490A-BE16-84E8ED0CFF28}" destId="{D94DCCA8-3ED8-4CB4-95DF-41F0155070CC}" srcOrd="0" destOrd="0" presId="urn:microsoft.com/office/officeart/2018/2/layout/IconVerticalSolidList"/>
    <dgm:cxn modelId="{6EED9CE8-781F-4D3A-AA7C-7C1B2A625B22}" type="presParOf" srcId="{64D6B215-5821-490A-BE16-84E8ED0CFF28}" destId="{7B86F3EC-7106-4843-AA25-4FF6356CA1BC}" srcOrd="1" destOrd="0" presId="urn:microsoft.com/office/officeart/2018/2/layout/IconVerticalSolidList"/>
    <dgm:cxn modelId="{D71FB41F-6CE7-4C8B-93CA-D0C2435C8B2B}" type="presParOf" srcId="{64D6B215-5821-490A-BE16-84E8ED0CFF28}" destId="{2908C1C4-4EAA-46AB-94AE-C95381F20F37}" srcOrd="2" destOrd="0" presId="urn:microsoft.com/office/officeart/2018/2/layout/IconVerticalSolidList"/>
    <dgm:cxn modelId="{EB9A70F6-2592-4FAC-902B-0E673F3D0EE7}" type="presParOf" srcId="{64D6B215-5821-490A-BE16-84E8ED0CFF28}" destId="{2C764654-3ED7-4EC3-AFDA-62117EDF3BC2}" srcOrd="3" destOrd="0" presId="urn:microsoft.com/office/officeart/2018/2/layout/IconVerticalSolidList"/>
    <dgm:cxn modelId="{A47A1597-E076-4DE2-B8E7-4F2B37F51B69}" type="presParOf" srcId="{2100A979-AA0A-43BA-8EA1-F88455EC60FB}" destId="{FA737602-7DA3-432D-9B86-3D3F392AA546}" srcOrd="3" destOrd="0" presId="urn:microsoft.com/office/officeart/2018/2/layout/IconVerticalSolidList"/>
    <dgm:cxn modelId="{11457F04-4072-476E-BFCF-8ABBE32DDBAE}" type="presParOf" srcId="{2100A979-AA0A-43BA-8EA1-F88455EC60FB}" destId="{5C9217F5-6FC6-4560-8427-DFAA0D9C1A60}" srcOrd="4" destOrd="0" presId="urn:microsoft.com/office/officeart/2018/2/layout/IconVerticalSolidList"/>
    <dgm:cxn modelId="{79A41EA7-7C39-4901-89F7-FF0B781090F7}" type="presParOf" srcId="{5C9217F5-6FC6-4560-8427-DFAA0D9C1A60}" destId="{A67A0982-2DEB-45D1-BB51-558F7D1F2054}" srcOrd="0" destOrd="0" presId="urn:microsoft.com/office/officeart/2018/2/layout/IconVerticalSolidList"/>
    <dgm:cxn modelId="{7B21CAE6-C878-4AE5-9273-D46460C9E183}" type="presParOf" srcId="{5C9217F5-6FC6-4560-8427-DFAA0D9C1A60}" destId="{B378442C-8565-4EB4-B2ED-EF95BC01639F}" srcOrd="1" destOrd="0" presId="urn:microsoft.com/office/officeart/2018/2/layout/IconVerticalSolidList"/>
    <dgm:cxn modelId="{48EE92ED-92A9-42D6-A092-3ACC8F06891F}" type="presParOf" srcId="{5C9217F5-6FC6-4560-8427-DFAA0D9C1A60}" destId="{D7924C1A-4451-48E7-9868-063B9DFB7B6D}" srcOrd="2" destOrd="0" presId="urn:microsoft.com/office/officeart/2018/2/layout/IconVerticalSolidList"/>
    <dgm:cxn modelId="{1CC064BA-DA0D-4F49-B38A-242F6620C316}" type="presParOf" srcId="{5C9217F5-6FC6-4560-8427-DFAA0D9C1A60}" destId="{F984DE3D-C8B0-43B2-A181-CB97C0B76D59}" srcOrd="3" destOrd="0" presId="urn:microsoft.com/office/officeart/2018/2/layout/IconVerticalSolidList"/>
    <dgm:cxn modelId="{0F1D5E18-3208-423E-82FE-F2C53A24D385}" type="presParOf" srcId="{2100A979-AA0A-43BA-8EA1-F88455EC60FB}" destId="{D1F9B65C-98BA-494C-9945-F9D32B66BD5D}" srcOrd="5" destOrd="0" presId="urn:microsoft.com/office/officeart/2018/2/layout/IconVerticalSolidList"/>
    <dgm:cxn modelId="{3439DE85-A31D-4B8D-805E-425C8B57A1B2}" type="presParOf" srcId="{2100A979-AA0A-43BA-8EA1-F88455EC60FB}" destId="{E9D9F537-B76C-4BD6-93E7-1E72142F65AE}" srcOrd="6" destOrd="0" presId="urn:microsoft.com/office/officeart/2018/2/layout/IconVerticalSolidList"/>
    <dgm:cxn modelId="{9DE3E75B-EF59-486A-A4FD-EE58B746C111}" type="presParOf" srcId="{E9D9F537-B76C-4BD6-93E7-1E72142F65AE}" destId="{1CA173DD-916A-49ED-9818-B3AF41DD0D26}" srcOrd="0" destOrd="0" presId="urn:microsoft.com/office/officeart/2018/2/layout/IconVerticalSolidList"/>
    <dgm:cxn modelId="{1C0B1C61-E524-49C4-A598-29A1FD67410E}" type="presParOf" srcId="{E9D9F537-B76C-4BD6-93E7-1E72142F65AE}" destId="{2C70D388-2AB6-4225-97BB-9ED540A0B03C}" srcOrd="1" destOrd="0" presId="urn:microsoft.com/office/officeart/2018/2/layout/IconVerticalSolidList"/>
    <dgm:cxn modelId="{0F843E27-21DD-4633-BD37-EBB0776C1995}" type="presParOf" srcId="{E9D9F537-B76C-4BD6-93E7-1E72142F65AE}" destId="{92F998EB-380E-4226-B9D6-02C23C233A05}" srcOrd="2" destOrd="0" presId="urn:microsoft.com/office/officeart/2018/2/layout/IconVerticalSolidList"/>
    <dgm:cxn modelId="{5163171A-F9F9-44C2-9932-3AB776AB7C50}" type="presParOf" srcId="{E9D9F537-B76C-4BD6-93E7-1E72142F65AE}" destId="{FE20A95F-C765-4D1D-925C-6A6402E55029}" srcOrd="3" destOrd="0" presId="urn:microsoft.com/office/officeart/2018/2/layout/IconVerticalSolidList"/>
    <dgm:cxn modelId="{FB7654DC-ADCB-48A3-AB7A-C7F4A07FE3E8}" type="presParOf" srcId="{2100A979-AA0A-43BA-8EA1-F88455EC60FB}" destId="{8F4B9EED-2061-4A02-9A82-C66B0FFCAC2E}" srcOrd="7" destOrd="0" presId="urn:microsoft.com/office/officeart/2018/2/layout/IconVerticalSolidList"/>
    <dgm:cxn modelId="{A5CC88C7-549A-4846-8851-3C535B046BFC}" type="presParOf" srcId="{2100A979-AA0A-43BA-8EA1-F88455EC60FB}" destId="{765DADE4-1307-4636-9867-3F7D4B96FBD5}" srcOrd="8" destOrd="0" presId="urn:microsoft.com/office/officeart/2018/2/layout/IconVerticalSolidList"/>
    <dgm:cxn modelId="{CCF2487E-440B-4841-9496-EDE7E801E65B}" type="presParOf" srcId="{765DADE4-1307-4636-9867-3F7D4B96FBD5}" destId="{DD17C2C4-09CE-4CD5-9656-807F3F66C9B7}" srcOrd="0" destOrd="0" presId="urn:microsoft.com/office/officeart/2018/2/layout/IconVerticalSolidList"/>
    <dgm:cxn modelId="{4A5FDE51-D211-4912-9AFB-9E9C26F107C4}" type="presParOf" srcId="{765DADE4-1307-4636-9867-3F7D4B96FBD5}" destId="{7B0BB5EA-0E29-4ECB-9DA2-2DC7F02D6439}" srcOrd="1" destOrd="0" presId="urn:microsoft.com/office/officeart/2018/2/layout/IconVerticalSolidList"/>
    <dgm:cxn modelId="{7D81F547-B26E-4317-A513-406ED84014D9}" type="presParOf" srcId="{765DADE4-1307-4636-9867-3F7D4B96FBD5}" destId="{37ADC14C-87B8-4D92-8E91-DD1DAC598C66}" srcOrd="2" destOrd="0" presId="urn:microsoft.com/office/officeart/2018/2/layout/IconVerticalSolidList"/>
    <dgm:cxn modelId="{540AB855-BDCC-48CC-8E5D-8A890821D32F}" type="presParOf" srcId="{765DADE4-1307-4636-9867-3F7D4B96FBD5}" destId="{991B1995-32EE-4C96-91B0-D6D67183597A}" srcOrd="3" destOrd="0" presId="urn:microsoft.com/office/officeart/2018/2/layout/IconVerticalSolidList"/>
    <dgm:cxn modelId="{808D716C-377D-4042-B158-16AD2AF5345C}" type="presParOf" srcId="{2100A979-AA0A-43BA-8EA1-F88455EC60FB}" destId="{362000E1-A7E9-4945-AE0E-CE42AB5C24A6}" srcOrd="9" destOrd="0" presId="urn:microsoft.com/office/officeart/2018/2/layout/IconVerticalSolidList"/>
    <dgm:cxn modelId="{5CCCA5DB-3E60-4F77-83E6-BE379BFB8BFB}" type="presParOf" srcId="{2100A979-AA0A-43BA-8EA1-F88455EC60FB}" destId="{C1021E63-AEA4-4829-9B3B-A9ED285F707C}" srcOrd="10" destOrd="0" presId="urn:microsoft.com/office/officeart/2018/2/layout/IconVerticalSolidList"/>
    <dgm:cxn modelId="{1B31D2A2-68F9-4775-8622-E53C987A0A29}" type="presParOf" srcId="{C1021E63-AEA4-4829-9B3B-A9ED285F707C}" destId="{C12141D7-00A3-49DC-8DB0-7CAD0A203FCA}" srcOrd="0" destOrd="0" presId="urn:microsoft.com/office/officeart/2018/2/layout/IconVerticalSolidList"/>
    <dgm:cxn modelId="{760AC249-F84D-40DD-82A9-4CC6B7EC3590}" type="presParOf" srcId="{C1021E63-AEA4-4829-9B3B-A9ED285F707C}" destId="{93A535A6-274F-4A7F-B16C-758EC6EBF59A}" srcOrd="1" destOrd="0" presId="urn:microsoft.com/office/officeart/2018/2/layout/IconVerticalSolidList"/>
    <dgm:cxn modelId="{FFB99875-BD01-416D-AA92-626061E7D30D}" type="presParOf" srcId="{C1021E63-AEA4-4829-9B3B-A9ED285F707C}" destId="{0244263F-71E2-4AD8-B3FE-4FA76F84F1E3}" srcOrd="2" destOrd="0" presId="urn:microsoft.com/office/officeart/2018/2/layout/IconVerticalSolidList"/>
    <dgm:cxn modelId="{4A7A0521-E816-4220-848C-F728E0027216}" type="presParOf" srcId="{C1021E63-AEA4-4829-9B3B-A9ED285F707C}" destId="{48E0C4B6-8CEA-4A1E-B7C6-745560497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42486-5FE8-4837-929C-8CCBEC0AE1B9}" type="doc">
      <dgm:prSet loTypeId="urn:microsoft.com/office/officeart/2005/8/layout/hList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407DA2B-1F11-4DE9-AD93-E95A4734E04D}">
      <dgm:prSet phldrT="[Text]" custT="1"/>
      <dgm:spPr/>
      <dgm:t>
        <a:bodyPr/>
        <a:lstStyle/>
        <a:p>
          <a:r>
            <a:rPr lang="en-US" sz="3500" dirty="0"/>
            <a:t>Decrease</a:t>
          </a:r>
        </a:p>
      </dgm:t>
    </dgm:pt>
    <dgm:pt modelId="{97A94397-DD65-46A9-A392-B161A681369A}" type="parTrans" cxnId="{D6C9228A-D7C3-4602-8866-CF99EC21AB27}">
      <dgm:prSet/>
      <dgm:spPr/>
      <dgm:t>
        <a:bodyPr/>
        <a:lstStyle/>
        <a:p>
          <a:endParaRPr lang="en-US"/>
        </a:p>
      </dgm:t>
    </dgm:pt>
    <dgm:pt modelId="{2D4E7D4B-ED0B-433A-A7B7-AAE7ED269CC3}" type="sibTrans" cxnId="{D6C9228A-D7C3-4602-8866-CF99EC21AB27}">
      <dgm:prSet/>
      <dgm:spPr/>
      <dgm:t>
        <a:bodyPr/>
        <a:lstStyle/>
        <a:p>
          <a:endParaRPr lang="en-US"/>
        </a:p>
      </dgm:t>
    </dgm:pt>
    <dgm:pt modelId="{323889D9-EAF8-4EA3-A499-F16B62CB1AF2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Close one run without a reduction in ticket price.</a:t>
          </a:r>
        </a:p>
      </dgm:t>
    </dgm:pt>
    <dgm:pt modelId="{AEFC1A00-D6A4-4A77-AE5F-5D645625A4BF}" type="parTrans" cxnId="{A75F868A-F796-4D27-A35F-65ECE919C6BD}">
      <dgm:prSet/>
      <dgm:spPr/>
      <dgm:t>
        <a:bodyPr/>
        <a:lstStyle/>
        <a:p>
          <a:endParaRPr lang="en-US"/>
        </a:p>
      </dgm:t>
    </dgm:pt>
    <dgm:pt modelId="{1C3F3A3B-D2A1-4B88-886C-23086D2D7D7C}" type="sibTrans" cxnId="{A75F868A-F796-4D27-A35F-65ECE919C6BD}">
      <dgm:prSet/>
      <dgm:spPr/>
      <dgm:t>
        <a:bodyPr/>
        <a:lstStyle/>
        <a:p>
          <a:endParaRPr lang="en-US"/>
        </a:p>
      </dgm:t>
    </dgm:pt>
    <dgm:pt modelId="{9FE97F5C-B7AE-4046-9EA8-73D4BC1115C0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Close up to 5 runs with approx. reduction in ticket price of 67¢.</a:t>
          </a:r>
        </a:p>
      </dgm:t>
    </dgm:pt>
    <dgm:pt modelId="{2A01780B-F3A8-4154-88BE-CCB5070E07FF}" type="parTrans" cxnId="{89A9C99E-A5CC-4085-84E6-A22F05E662B4}">
      <dgm:prSet/>
      <dgm:spPr/>
      <dgm:t>
        <a:bodyPr/>
        <a:lstStyle/>
        <a:p>
          <a:endParaRPr lang="en-US"/>
        </a:p>
      </dgm:t>
    </dgm:pt>
    <dgm:pt modelId="{9E3667CB-9AC7-4094-ACF4-ED657A11B10A}" type="sibTrans" cxnId="{89A9C99E-A5CC-4085-84E6-A22F05E662B4}">
      <dgm:prSet/>
      <dgm:spPr/>
      <dgm:t>
        <a:bodyPr/>
        <a:lstStyle/>
        <a:p>
          <a:endParaRPr lang="en-US"/>
        </a:p>
      </dgm:t>
    </dgm:pt>
    <dgm:pt modelId="{CF12B7AA-C052-4922-B011-2E75C37B3251}">
      <dgm:prSet phldrT="[Text]" custT="1"/>
      <dgm:spPr/>
      <dgm:t>
        <a:bodyPr/>
        <a:lstStyle/>
        <a:p>
          <a:r>
            <a:rPr lang="en-US" sz="3500" dirty="0"/>
            <a:t>Increase</a:t>
          </a:r>
        </a:p>
      </dgm:t>
    </dgm:pt>
    <dgm:pt modelId="{CC508D77-91AB-40E5-A811-75FE56475569}" type="parTrans" cxnId="{5A6CDFB0-CD7B-475E-92C5-36CD812A0B2A}">
      <dgm:prSet/>
      <dgm:spPr/>
      <dgm:t>
        <a:bodyPr/>
        <a:lstStyle/>
        <a:p>
          <a:endParaRPr lang="en-US"/>
        </a:p>
      </dgm:t>
    </dgm:pt>
    <dgm:pt modelId="{5AF34DB9-7620-429D-A3FD-AB3C55FDDF3F}" type="sibTrans" cxnId="{5A6CDFB0-CD7B-475E-92C5-36CD812A0B2A}">
      <dgm:prSet/>
      <dgm:spPr/>
      <dgm:t>
        <a:bodyPr/>
        <a:lstStyle/>
        <a:p>
          <a:endParaRPr lang="en-US"/>
        </a:p>
      </dgm:t>
    </dgm:pt>
    <dgm:pt modelId="{FD10B985-755F-4E6F-BE9D-314601B27991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Add one run and lift, increasing our vertical drop, for ticket price increase of $1.99.</a:t>
          </a:r>
        </a:p>
      </dgm:t>
    </dgm:pt>
    <dgm:pt modelId="{5689127B-B1B7-4343-8DD8-35891A2F28F2}" type="parTrans" cxnId="{133730BD-17D5-438E-8BDE-6975CA680BEC}">
      <dgm:prSet/>
      <dgm:spPr/>
      <dgm:t>
        <a:bodyPr/>
        <a:lstStyle/>
        <a:p>
          <a:endParaRPr lang="en-US"/>
        </a:p>
      </dgm:t>
    </dgm:pt>
    <dgm:pt modelId="{63AF6A4E-43CD-407C-9D34-1FA5025F6C5B}" type="sibTrans" cxnId="{133730BD-17D5-438E-8BDE-6975CA680BEC}">
      <dgm:prSet/>
      <dgm:spPr/>
      <dgm:t>
        <a:bodyPr/>
        <a:lstStyle/>
        <a:p>
          <a:endParaRPr lang="en-US"/>
        </a:p>
      </dgm:t>
    </dgm:pt>
    <dgm:pt modelId="{93BB7354-425C-407E-A180-0C9BB7ABB694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Consider instead making new lift a fast quad for potential ticket price increase of $23.87.</a:t>
          </a:r>
        </a:p>
      </dgm:t>
    </dgm:pt>
    <dgm:pt modelId="{82089D34-FBCD-4855-A4CE-DC962D2FC3EE}" type="parTrans" cxnId="{5D7992E9-5C6A-4077-BEA3-158203E44F0B}">
      <dgm:prSet/>
      <dgm:spPr/>
      <dgm:t>
        <a:bodyPr/>
        <a:lstStyle/>
        <a:p>
          <a:endParaRPr lang="en-US"/>
        </a:p>
      </dgm:t>
    </dgm:pt>
    <dgm:pt modelId="{0591AF79-11AB-4275-BA35-87C2C8CBB769}" type="sibTrans" cxnId="{5D7992E9-5C6A-4077-BEA3-158203E44F0B}">
      <dgm:prSet/>
      <dgm:spPr/>
      <dgm:t>
        <a:bodyPr/>
        <a:lstStyle/>
        <a:p>
          <a:endParaRPr lang="en-US"/>
        </a:p>
      </dgm:t>
    </dgm:pt>
    <dgm:pt modelId="{EFBFDE8E-9DA6-4153-98BF-72A35EA5B15E}">
      <dgm:prSet phldrT="[Text]" custT="1"/>
      <dgm:spPr/>
      <dgm:t>
        <a:bodyPr/>
        <a:lstStyle/>
        <a:p>
          <a:r>
            <a:rPr lang="en-US" sz="3500" dirty="0"/>
            <a:t>No change</a:t>
          </a:r>
        </a:p>
      </dgm:t>
    </dgm:pt>
    <dgm:pt modelId="{0BAA1230-4FF9-45E0-96EE-407D092D04AD}" type="parTrans" cxnId="{F9A1B9C5-5BCC-42E3-AB42-278271380791}">
      <dgm:prSet/>
      <dgm:spPr/>
      <dgm:t>
        <a:bodyPr/>
        <a:lstStyle/>
        <a:p>
          <a:endParaRPr lang="en-US"/>
        </a:p>
      </dgm:t>
    </dgm:pt>
    <dgm:pt modelId="{99EC130A-80F9-43CD-B117-36C17041E1BF}" type="sibTrans" cxnId="{F9A1B9C5-5BCC-42E3-AB42-278271380791}">
      <dgm:prSet/>
      <dgm:spPr/>
      <dgm:t>
        <a:bodyPr/>
        <a:lstStyle/>
        <a:p>
          <a:endParaRPr lang="en-US"/>
        </a:p>
      </dgm:t>
    </dgm:pt>
    <dgm:pt modelId="{0AF5D69D-8278-47E9-A35D-DD3E190A7358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We are under-charging for our current facilities.</a:t>
          </a:r>
        </a:p>
      </dgm:t>
    </dgm:pt>
    <dgm:pt modelId="{88365D57-8249-4F54-90E3-8B3A81BAD5DB}" type="parTrans" cxnId="{87213C87-1ABD-49E0-822B-87281CBEE413}">
      <dgm:prSet/>
      <dgm:spPr/>
      <dgm:t>
        <a:bodyPr/>
        <a:lstStyle/>
        <a:p>
          <a:endParaRPr lang="en-US"/>
        </a:p>
      </dgm:t>
    </dgm:pt>
    <dgm:pt modelId="{C7C9047E-4E32-4641-A4DD-1EDB4BDB389F}" type="sibTrans" cxnId="{87213C87-1ABD-49E0-822B-87281CBEE413}">
      <dgm:prSet/>
      <dgm:spPr/>
      <dgm:t>
        <a:bodyPr/>
        <a:lstStyle/>
        <a:p>
          <a:endParaRPr lang="en-US"/>
        </a:p>
      </dgm:t>
    </dgm:pt>
    <dgm:pt modelId="{701AE0D4-A71A-4904-8EF7-444D499D093D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Even changing nothing, we can increase ticket price by up to $14.87.</a:t>
          </a:r>
        </a:p>
      </dgm:t>
    </dgm:pt>
    <dgm:pt modelId="{8876ADD4-CA2D-4CD3-B92D-8156A2110524}" type="parTrans" cxnId="{73790088-E6E5-482F-BC05-DF34E2E882FA}">
      <dgm:prSet/>
      <dgm:spPr/>
      <dgm:t>
        <a:bodyPr/>
        <a:lstStyle/>
        <a:p>
          <a:endParaRPr lang="en-US"/>
        </a:p>
      </dgm:t>
    </dgm:pt>
    <dgm:pt modelId="{E6E4B81F-58CB-4FDC-B97F-3754358934ED}" type="sibTrans" cxnId="{73790088-E6E5-482F-BC05-DF34E2E882FA}">
      <dgm:prSet/>
      <dgm:spPr/>
      <dgm:t>
        <a:bodyPr/>
        <a:lstStyle/>
        <a:p>
          <a:endParaRPr lang="en-US"/>
        </a:p>
      </dgm:t>
    </dgm:pt>
    <dgm:pt modelId="{15030B6A-068F-4205-A575-A764BA095E17}" type="pres">
      <dgm:prSet presAssocID="{D8542486-5FE8-4837-929C-8CCBEC0AE1B9}" presName="Name0" presStyleCnt="0">
        <dgm:presLayoutVars>
          <dgm:dir/>
          <dgm:animLvl val="lvl"/>
          <dgm:resizeHandles val="exact"/>
        </dgm:presLayoutVars>
      </dgm:prSet>
      <dgm:spPr/>
    </dgm:pt>
    <dgm:pt modelId="{53EBA97D-3387-4AC1-9B0C-FCA6F056ACB6}" type="pres">
      <dgm:prSet presAssocID="{5407DA2B-1F11-4DE9-AD93-E95A4734E04D}" presName="composite" presStyleCnt="0"/>
      <dgm:spPr/>
    </dgm:pt>
    <dgm:pt modelId="{E7F4C3F5-93E9-4FBC-B7B5-B2E1EAB227E6}" type="pres">
      <dgm:prSet presAssocID="{5407DA2B-1F11-4DE9-AD93-E95A4734E04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3F39EB4-4780-47F5-AF1A-E9113B9EB734}" type="pres">
      <dgm:prSet presAssocID="{5407DA2B-1F11-4DE9-AD93-E95A4734E04D}" presName="desTx" presStyleLbl="alignAccFollowNode1" presStyleIdx="0" presStyleCnt="3">
        <dgm:presLayoutVars>
          <dgm:bulletEnabled val="1"/>
        </dgm:presLayoutVars>
      </dgm:prSet>
      <dgm:spPr/>
    </dgm:pt>
    <dgm:pt modelId="{445AFBA3-06C7-46AA-8C7A-D80B3BC97053}" type="pres">
      <dgm:prSet presAssocID="{2D4E7D4B-ED0B-433A-A7B7-AAE7ED269CC3}" presName="space" presStyleCnt="0"/>
      <dgm:spPr/>
    </dgm:pt>
    <dgm:pt modelId="{7A1B20A4-60EA-4B67-AC60-B2AFCC3407BF}" type="pres">
      <dgm:prSet presAssocID="{EFBFDE8E-9DA6-4153-98BF-72A35EA5B15E}" presName="composite" presStyleCnt="0"/>
      <dgm:spPr/>
    </dgm:pt>
    <dgm:pt modelId="{BF7206CF-797D-4D57-B3AA-625B9C87EAF0}" type="pres">
      <dgm:prSet presAssocID="{EFBFDE8E-9DA6-4153-98BF-72A35EA5B1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0805E1-9190-40F9-8777-28D961DA496D}" type="pres">
      <dgm:prSet presAssocID="{EFBFDE8E-9DA6-4153-98BF-72A35EA5B15E}" presName="desTx" presStyleLbl="alignAccFollowNode1" presStyleIdx="1" presStyleCnt="3">
        <dgm:presLayoutVars>
          <dgm:bulletEnabled val="1"/>
        </dgm:presLayoutVars>
      </dgm:prSet>
      <dgm:spPr/>
    </dgm:pt>
    <dgm:pt modelId="{930F4440-4270-4907-B3B7-6AD07C78A457}" type="pres">
      <dgm:prSet presAssocID="{99EC130A-80F9-43CD-B117-36C17041E1BF}" presName="space" presStyleCnt="0"/>
      <dgm:spPr/>
    </dgm:pt>
    <dgm:pt modelId="{523EA581-E2D6-4951-B956-0F121A25193D}" type="pres">
      <dgm:prSet presAssocID="{CF12B7AA-C052-4922-B011-2E75C37B3251}" presName="composite" presStyleCnt="0"/>
      <dgm:spPr/>
    </dgm:pt>
    <dgm:pt modelId="{2A9A7539-587A-4665-870A-E25C38ED4F13}" type="pres">
      <dgm:prSet presAssocID="{CF12B7AA-C052-4922-B011-2E75C37B32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B0B00AF-E4F4-438C-8883-CB28AE02BC9E}" type="pres">
      <dgm:prSet presAssocID="{CF12B7AA-C052-4922-B011-2E75C37B32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1FFA04-14AC-4781-BCC3-508F9EF0B2B6}" type="presOf" srcId="{D8542486-5FE8-4837-929C-8CCBEC0AE1B9}" destId="{15030B6A-068F-4205-A575-A764BA095E17}" srcOrd="0" destOrd="0" presId="urn:microsoft.com/office/officeart/2005/8/layout/hList1"/>
    <dgm:cxn modelId="{8EFEF905-A358-4233-955B-873F92BE3918}" type="presOf" srcId="{0AF5D69D-8278-47E9-A35D-DD3E190A7358}" destId="{C50805E1-9190-40F9-8777-28D961DA496D}" srcOrd="0" destOrd="0" presId="urn:microsoft.com/office/officeart/2005/8/layout/hList1"/>
    <dgm:cxn modelId="{12A1E51B-46FF-42DB-8410-E69A3D762FA6}" type="presOf" srcId="{EFBFDE8E-9DA6-4153-98BF-72A35EA5B15E}" destId="{BF7206CF-797D-4D57-B3AA-625B9C87EAF0}" srcOrd="0" destOrd="0" presId="urn:microsoft.com/office/officeart/2005/8/layout/hList1"/>
    <dgm:cxn modelId="{E03FF86A-F886-4074-8012-C293BFB4D6AA}" type="presOf" srcId="{CF12B7AA-C052-4922-B011-2E75C37B3251}" destId="{2A9A7539-587A-4665-870A-E25C38ED4F13}" srcOrd="0" destOrd="0" presId="urn:microsoft.com/office/officeart/2005/8/layout/hList1"/>
    <dgm:cxn modelId="{467B0E59-75B1-4EC9-A897-1CF1E926721C}" type="presOf" srcId="{323889D9-EAF8-4EA3-A499-F16B62CB1AF2}" destId="{63F39EB4-4780-47F5-AF1A-E9113B9EB734}" srcOrd="0" destOrd="0" presId="urn:microsoft.com/office/officeart/2005/8/layout/hList1"/>
    <dgm:cxn modelId="{87213C87-1ABD-49E0-822B-87281CBEE413}" srcId="{EFBFDE8E-9DA6-4153-98BF-72A35EA5B15E}" destId="{0AF5D69D-8278-47E9-A35D-DD3E190A7358}" srcOrd="0" destOrd="0" parTransId="{88365D57-8249-4F54-90E3-8B3A81BAD5DB}" sibTransId="{C7C9047E-4E32-4641-A4DD-1EDB4BDB389F}"/>
    <dgm:cxn modelId="{DB458887-6106-45E5-8B63-AFDFE71618E9}" type="presOf" srcId="{9FE97F5C-B7AE-4046-9EA8-73D4BC1115C0}" destId="{63F39EB4-4780-47F5-AF1A-E9113B9EB734}" srcOrd="0" destOrd="1" presId="urn:microsoft.com/office/officeart/2005/8/layout/hList1"/>
    <dgm:cxn modelId="{73790088-E6E5-482F-BC05-DF34E2E882FA}" srcId="{EFBFDE8E-9DA6-4153-98BF-72A35EA5B15E}" destId="{701AE0D4-A71A-4904-8EF7-444D499D093D}" srcOrd="1" destOrd="0" parTransId="{8876ADD4-CA2D-4CD3-B92D-8156A2110524}" sibTransId="{E6E4B81F-58CB-4FDC-B97F-3754358934ED}"/>
    <dgm:cxn modelId="{D6C9228A-D7C3-4602-8866-CF99EC21AB27}" srcId="{D8542486-5FE8-4837-929C-8CCBEC0AE1B9}" destId="{5407DA2B-1F11-4DE9-AD93-E95A4734E04D}" srcOrd="0" destOrd="0" parTransId="{97A94397-DD65-46A9-A392-B161A681369A}" sibTransId="{2D4E7D4B-ED0B-433A-A7B7-AAE7ED269CC3}"/>
    <dgm:cxn modelId="{A75F868A-F796-4D27-A35F-65ECE919C6BD}" srcId="{5407DA2B-1F11-4DE9-AD93-E95A4734E04D}" destId="{323889D9-EAF8-4EA3-A499-F16B62CB1AF2}" srcOrd="0" destOrd="0" parTransId="{AEFC1A00-D6A4-4A77-AE5F-5D645625A4BF}" sibTransId="{1C3F3A3B-D2A1-4B88-886C-23086D2D7D7C}"/>
    <dgm:cxn modelId="{89A9C99E-A5CC-4085-84E6-A22F05E662B4}" srcId="{5407DA2B-1F11-4DE9-AD93-E95A4734E04D}" destId="{9FE97F5C-B7AE-4046-9EA8-73D4BC1115C0}" srcOrd="1" destOrd="0" parTransId="{2A01780B-F3A8-4154-88BE-CCB5070E07FF}" sibTransId="{9E3667CB-9AC7-4094-ACF4-ED657A11B10A}"/>
    <dgm:cxn modelId="{5A6CDFB0-CD7B-475E-92C5-36CD812A0B2A}" srcId="{D8542486-5FE8-4837-929C-8CCBEC0AE1B9}" destId="{CF12B7AA-C052-4922-B011-2E75C37B3251}" srcOrd="2" destOrd="0" parTransId="{CC508D77-91AB-40E5-A811-75FE56475569}" sibTransId="{5AF34DB9-7620-429D-A3FD-AB3C55FDDF3F}"/>
    <dgm:cxn modelId="{133730BD-17D5-438E-8BDE-6975CA680BEC}" srcId="{CF12B7AA-C052-4922-B011-2E75C37B3251}" destId="{FD10B985-755F-4E6F-BE9D-314601B27991}" srcOrd="0" destOrd="0" parTransId="{5689127B-B1B7-4343-8DD8-35891A2F28F2}" sibTransId="{63AF6A4E-43CD-407C-9D34-1FA5025F6C5B}"/>
    <dgm:cxn modelId="{06B730C0-5697-423E-A5A7-CCC53F92BA14}" type="presOf" srcId="{5407DA2B-1F11-4DE9-AD93-E95A4734E04D}" destId="{E7F4C3F5-93E9-4FBC-B7B5-B2E1EAB227E6}" srcOrd="0" destOrd="0" presId="urn:microsoft.com/office/officeart/2005/8/layout/hList1"/>
    <dgm:cxn modelId="{F9A1B9C5-5BCC-42E3-AB42-278271380791}" srcId="{D8542486-5FE8-4837-929C-8CCBEC0AE1B9}" destId="{EFBFDE8E-9DA6-4153-98BF-72A35EA5B15E}" srcOrd="1" destOrd="0" parTransId="{0BAA1230-4FF9-45E0-96EE-407D092D04AD}" sibTransId="{99EC130A-80F9-43CD-B117-36C17041E1BF}"/>
    <dgm:cxn modelId="{0FA3EBD8-D4F5-46C7-BF88-3BEBD931A05F}" type="presOf" srcId="{701AE0D4-A71A-4904-8EF7-444D499D093D}" destId="{C50805E1-9190-40F9-8777-28D961DA496D}" srcOrd="0" destOrd="1" presId="urn:microsoft.com/office/officeart/2005/8/layout/hList1"/>
    <dgm:cxn modelId="{5D7992E9-5C6A-4077-BEA3-158203E44F0B}" srcId="{CF12B7AA-C052-4922-B011-2E75C37B3251}" destId="{93BB7354-425C-407E-A180-0C9BB7ABB694}" srcOrd="1" destOrd="0" parTransId="{82089D34-FBCD-4855-A4CE-DC962D2FC3EE}" sibTransId="{0591AF79-11AB-4275-BA35-87C2C8CBB769}"/>
    <dgm:cxn modelId="{218704F2-7AE8-4E1E-BD32-52DD3C615044}" type="presOf" srcId="{FD10B985-755F-4E6F-BE9D-314601B27991}" destId="{7B0B00AF-E4F4-438C-8883-CB28AE02BC9E}" srcOrd="0" destOrd="0" presId="urn:microsoft.com/office/officeart/2005/8/layout/hList1"/>
    <dgm:cxn modelId="{B4FFEFF4-1B84-4FE5-A216-FA9D5A7ED14F}" type="presOf" srcId="{93BB7354-425C-407E-A180-0C9BB7ABB694}" destId="{7B0B00AF-E4F4-438C-8883-CB28AE02BC9E}" srcOrd="0" destOrd="1" presId="urn:microsoft.com/office/officeart/2005/8/layout/hList1"/>
    <dgm:cxn modelId="{07C9D921-70B1-4DB5-BFFA-FD925FCEDDBA}" type="presParOf" srcId="{15030B6A-068F-4205-A575-A764BA095E17}" destId="{53EBA97D-3387-4AC1-9B0C-FCA6F056ACB6}" srcOrd="0" destOrd="0" presId="urn:microsoft.com/office/officeart/2005/8/layout/hList1"/>
    <dgm:cxn modelId="{EBD7BF5C-2F44-46AE-826E-D8D0CD85763D}" type="presParOf" srcId="{53EBA97D-3387-4AC1-9B0C-FCA6F056ACB6}" destId="{E7F4C3F5-93E9-4FBC-B7B5-B2E1EAB227E6}" srcOrd="0" destOrd="0" presId="urn:microsoft.com/office/officeart/2005/8/layout/hList1"/>
    <dgm:cxn modelId="{9D9E7F32-60E0-44B5-BD0B-A9EDE1BDBF21}" type="presParOf" srcId="{53EBA97D-3387-4AC1-9B0C-FCA6F056ACB6}" destId="{63F39EB4-4780-47F5-AF1A-E9113B9EB734}" srcOrd="1" destOrd="0" presId="urn:microsoft.com/office/officeart/2005/8/layout/hList1"/>
    <dgm:cxn modelId="{2C61D61A-EB77-4AEF-A3BA-0757DC427177}" type="presParOf" srcId="{15030B6A-068F-4205-A575-A764BA095E17}" destId="{445AFBA3-06C7-46AA-8C7A-D80B3BC97053}" srcOrd="1" destOrd="0" presId="urn:microsoft.com/office/officeart/2005/8/layout/hList1"/>
    <dgm:cxn modelId="{EF5C0BC4-281A-47C4-BD32-F2ADAF7FAD01}" type="presParOf" srcId="{15030B6A-068F-4205-A575-A764BA095E17}" destId="{7A1B20A4-60EA-4B67-AC60-B2AFCC3407BF}" srcOrd="2" destOrd="0" presId="urn:microsoft.com/office/officeart/2005/8/layout/hList1"/>
    <dgm:cxn modelId="{B4F166F3-B1BB-42F8-8F8E-467850B85D59}" type="presParOf" srcId="{7A1B20A4-60EA-4B67-AC60-B2AFCC3407BF}" destId="{BF7206CF-797D-4D57-B3AA-625B9C87EAF0}" srcOrd="0" destOrd="0" presId="urn:microsoft.com/office/officeart/2005/8/layout/hList1"/>
    <dgm:cxn modelId="{BBC6C4AC-798F-4E01-82C4-3F87265125D5}" type="presParOf" srcId="{7A1B20A4-60EA-4B67-AC60-B2AFCC3407BF}" destId="{C50805E1-9190-40F9-8777-28D961DA496D}" srcOrd="1" destOrd="0" presId="urn:microsoft.com/office/officeart/2005/8/layout/hList1"/>
    <dgm:cxn modelId="{A9F6029E-16A1-4543-A22D-9C5FA644CDA4}" type="presParOf" srcId="{15030B6A-068F-4205-A575-A764BA095E17}" destId="{930F4440-4270-4907-B3B7-6AD07C78A457}" srcOrd="3" destOrd="0" presId="urn:microsoft.com/office/officeart/2005/8/layout/hList1"/>
    <dgm:cxn modelId="{53FC2E1E-CA5D-41DF-AD87-3C3ECDB07340}" type="presParOf" srcId="{15030B6A-068F-4205-A575-A764BA095E17}" destId="{523EA581-E2D6-4951-B956-0F121A25193D}" srcOrd="4" destOrd="0" presId="urn:microsoft.com/office/officeart/2005/8/layout/hList1"/>
    <dgm:cxn modelId="{842C7FD2-755A-4A85-AE4F-64A6DB61346B}" type="presParOf" srcId="{523EA581-E2D6-4951-B956-0F121A25193D}" destId="{2A9A7539-587A-4665-870A-E25C38ED4F13}" srcOrd="0" destOrd="0" presId="urn:microsoft.com/office/officeart/2005/8/layout/hList1"/>
    <dgm:cxn modelId="{CBAD0422-B77F-46E0-AD1F-64A8CE856745}" type="presParOf" srcId="{523EA581-E2D6-4951-B956-0F121A25193D}" destId="{7B0B00AF-E4F4-438C-8883-CB28AE02BC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3AA83-14E1-4F03-BC04-578A313DEE99}">
      <dsp:nvSpPr>
        <dsp:cNvPr id="0" name=""/>
        <dsp:cNvSpPr/>
      </dsp:nvSpPr>
      <dsp:spPr>
        <a:xfrm>
          <a:off x="0" y="1607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7D506D-82AC-45B6-A2FB-A22FFAAF5BBB}">
      <dsp:nvSpPr>
        <dsp:cNvPr id="0" name=""/>
        <dsp:cNvSpPr/>
      </dsp:nvSpPr>
      <dsp:spPr>
        <a:xfrm>
          <a:off x="207187" y="155714"/>
          <a:ext cx="376705" cy="376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0060A6-E493-4D06-8B8B-DA3BAB1D6F65}">
      <dsp:nvSpPr>
        <dsp:cNvPr id="0" name=""/>
        <dsp:cNvSpPr/>
      </dsp:nvSpPr>
      <dsp:spPr>
        <a:xfrm>
          <a:off x="791081" y="1607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Skiable terrain area: </a:t>
          </a:r>
          <a:r>
            <a:rPr lang="en-US" sz="1900" kern="1200" dirty="0">
              <a:solidFill>
                <a:srgbClr val="FF0000"/>
              </a:solidFill>
            </a:rPr>
            <a:t>98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607"/>
        <a:ext cx="4860418" cy="684918"/>
      </dsp:txXfrm>
    </dsp:sp>
    <dsp:sp modelId="{D94DCCA8-3ED8-4CB4-95DF-41F0155070CC}">
      <dsp:nvSpPr>
        <dsp:cNvPr id="0" name=""/>
        <dsp:cNvSpPr/>
      </dsp:nvSpPr>
      <dsp:spPr>
        <a:xfrm>
          <a:off x="0" y="857755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86F3EC-7106-4843-AA25-4FF6356CA1BC}">
      <dsp:nvSpPr>
        <dsp:cNvPr id="0" name=""/>
        <dsp:cNvSpPr/>
      </dsp:nvSpPr>
      <dsp:spPr>
        <a:xfrm>
          <a:off x="207187" y="1011862"/>
          <a:ext cx="376705" cy="376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764654-3ED7-4EC3-AFDA-62117EDF3BC2}">
      <dsp:nvSpPr>
        <dsp:cNvPr id="0" name=""/>
        <dsp:cNvSpPr/>
      </dsp:nvSpPr>
      <dsp:spPr>
        <a:xfrm>
          <a:off x="791081" y="857755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Snow making area: </a:t>
          </a:r>
          <a:r>
            <a:rPr lang="en-US" sz="1900" kern="1200" dirty="0">
              <a:solidFill>
                <a:srgbClr val="FF0000"/>
              </a:solidFill>
            </a:rPr>
            <a:t>97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857755"/>
        <a:ext cx="4860418" cy="684918"/>
      </dsp:txXfrm>
    </dsp:sp>
    <dsp:sp modelId="{A67A0982-2DEB-45D1-BB51-558F7D1F2054}">
      <dsp:nvSpPr>
        <dsp:cNvPr id="0" name=""/>
        <dsp:cNvSpPr/>
      </dsp:nvSpPr>
      <dsp:spPr>
        <a:xfrm>
          <a:off x="0" y="1713904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78442C-8565-4EB4-B2ED-EF95BC01639F}">
      <dsp:nvSpPr>
        <dsp:cNvPr id="0" name=""/>
        <dsp:cNvSpPr/>
      </dsp:nvSpPr>
      <dsp:spPr>
        <a:xfrm>
          <a:off x="207187" y="1868010"/>
          <a:ext cx="376705" cy="376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4DE3D-C8B0-43B2-A181-CB97C0B76D59}">
      <dsp:nvSpPr>
        <dsp:cNvPr id="0" name=""/>
        <dsp:cNvSpPr/>
      </dsp:nvSpPr>
      <dsp:spPr>
        <a:xfrm>
          <a:off x="791081" y="1713904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Longest run: </a:t>
          </a:r>
          <a:r>
            <a:rPr lang="en-US" sz="1900" kern="1200" dirty="0">
              <a:solidFill>
                <a:srgbClr val="FF0000"/>
              </a:solidFill>
            </a:rPr>
            <a:t>96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1713904"/>
        <a:ext cx="4860418" cy="684918"/>
      </dsp:txXfrm>
    </dsp:sp>
    <dsp:sp modelId="{1CA173DD-916A-49ED-9818-B3AF41DD0D26}">
      <dsp:nvSpPr>
        <dsp:cNvPr id="0" name=""/>
        <dsp:cNvSpPr/>
      </dsp:nvSpPr>
      <dsp:spPr>
        <a:xfrm>
          <a:off x="0" y="2570052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0D388-2AB6-4225-97BB-9ED540A0B03C}">
      <dsp:nvSpPr>
        <dsp:cNvPr id="0" name=""/>
        <dsp:cNvSpPr/>
      </dsp:nvSpPr>
      <dsp:spPr>
        <a:xfrm>
          <a:off x="207187" y="2724159"/>
          <a:ext cx="376705" cy="376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0A95F-C765-4D1D-925C-6A6402E55029}">
      <dsp:nvSpPr>
        <dsp:cNvPr id="0" name=""/>
        <dsp:cNvSpPr/>
      </dsp:nvSpPr>
      <dsp:spPr>
        <a:xfrm>
          <a:off x="791081" y="2570052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lifts: </a:t>
          </a:r>
          <a:r>
            <a:rPr lang="en-US" sz="1900" kern="1200" dirty="0">
              <a:solidFill>
                <a:srgbClr val="FF0000"/>
              </a:solidFill>
            </a:rPr>
            <a:t>94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2570052"/>
        <a:ext cx="4860418" cy="684918"/>
      </dsp:txXfrm>
    </dsp:sp>
    <dsp:sp modelId="{DD17C2C4-09CE-4CD5-9656-807F3F66C9B7}">
      <dsp:nvSpPr>
        <dsp:cNvPr id="0" name=""/>
        <dsp:cNvSpPr/>
      </dsp:nvSpPr>
      <dsp:spPr>
        <a:xfrm>
          <a:off x="0" y="3426200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0BB5EA-0E29-4ECB-9DA2-2DC7F02D6439}">
      <dsp:nvSpPr>
        <dsp:cNvPr id="0" name=""/>
        <dsp:cNvSpPr/>
      </dsp:nvSpPr>
      <dsp:spPr>
        <a:xfrm>
          <a:off x="207187" y="3580307"/>
          <a:ext cx="376705" cy="3767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B1995-32EE-4C96-91B0-D6D67183597A}">
      <dsp:nvSpPr>
        <dsp:cNvPr id="0" name=""/>
        <dsp:cNvSpPr/>
      </dsp:nvSpPr>
      <dsp:spPr>
        <a:xfrm>
          <a:off x="791081" y="3426200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Number of fast quad lifts: </a:t>
          </a:r>
          <a:r>
            <a:rPr lang="en-US" sz="1900" kern="1200" dirty="0">
              <a:solidFill>
                <a:srgbClr val="FF0000"/>
              </a:solidFill>
            </a:rPr>
            <a:t>93</a:t>
          </a:r>
          <a:r>
            <a:rPr lang="en-US" sz="1900" kern="1200" baseline="30000" dirty="0">
              <a:solidFill>
                <a:srgbClr val="FF0000"/>
              </a:solidFill>
            </a:rPr>
            <a:t>rd</a:t>
          </a:r>
          <a:r>
            <a:rPr lang="en-US" sz="1900" kern="1200" dirty="0"/>
            <a:t> percentile</a:t>
          </a:r>
        </a:p>
      </dsp:txBody>
      <dsp:txXfrm>
        <a:off x="791081" y="3426200"/>
        <a:ext cx="4860418" cy="684918"/>
      </dsp:txXfrm>
    </dsp:sp>
    <dsp:sp modelId="{C12141D7-00A3-49DC-8DB0-7CAD0A203FCA}">
      <dsp:nvSpPr>
        <dsp:cNvPr id="0" name=""/>
        <dsp:cNvSpPr/>
      </dsp:nvSpPr>
      <dsp:spPr>
        <a:xfrm>
          <a:off x="0" y="4282348"/>
          <a:ext cx="5651500" cy="6849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A535A6-274F-4A7F-B16C-758EC6EBF59A}">
      <dsp:nvSpPr>
        <dsp:cNvPr id="0" name=""/>
        <dsp:cNvSpPr/>
      </dsp:nvSpPr>
      <dsp:spPr>
        <a:xfrm>
          <a:off x="207187" y="4436455"/>
          <a:ext cx="376705" cy="3767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E0C4B6-8CEA-4A1E-B7C6-745560497C21}">
      <dsp:nvSpPr>
        <dsp:cNvPr id="0" name=""/>
        <dsp:cNvSpPr/>
      </dsp:nvSpPr>
      <dsp:spPr>
        <a:xfrm>
          <a:off x="791081" y="4282348"/>
          <a:ext cx="4860418" cy="68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87" tIns="72487" rIns="72487" bIns="724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Vertical drop: </a:t>
          </a:r>
          <a:r>
            <a:rPr lang="en-US" sz="1900" kern="1200" dirty="0">
              <a:solidFill>
                <a:srgbClr val="FF0000"/>
              </a:solidFill>
            </a:rPr>
            <a:t>90</a:t>
          </a:r>
          <a:r>
            <a:rPr lang="en-US" sz="1900" kern="1200" baseline="30000" dirty="0">
              <a:solidFill>
                <a:srgbClr val="FF0000"/>
              </a:solidFill>
            </a:rPr>
            <a:t>th</a:t>
          </a:r>
          <a:r>
            <a:rPr lang="en-US" sz="1900" kern="1200" dirty="0"/>
            <a:t> percentile</a:t>
          </a:r>
        </a:p>
      </dsp:txBody>
      <dsp:txXfrm>
        <a:off x="791081" y="4282348"/>
        <a:ext cx="4860418" cy="68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4C3F5-93E9-4FBC-B7B5-B2E1EAB227E6}">
      <dsp:nvSpPr>
        <dsp:cNvPr id="0" name=""/>
        <dsp:cNvSpPr/>
      </dsp:nvSpPr>
      <dsp:spPr>
        <a:xfrm>
          <a:off x="3132" y="2421"/>
          <a:ext cx="3054537" cy="12096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Decrease</a:t>
          </a:r>
        </a:p>
      </dsp:txBody>
      <dsp:txXfrm>
        <a:off x="3132" y="2421"/>
        <a:ext cx="3054537" cy="1209600"/>
      </dsp:txXfrm>
    </dsp:sp>
    <dsp:sp modelId="{63F39EB4-4780-47F5-AF1A-E9113B9EB734}">
      <dsp:nvSpPr>
        <dsp:cNvPr id="0" name=""/>
        <dsp:cNvSpPr/>
      </dsp:nvSpPr>
      <dsp:spPr>
        <a:xfrm>
          <a:off x="3132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Close one run without a reduction in ticket price.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Close up to 5 runs with approx. reduction in ticket price of 67¢.</a:t>
          </a:r>
        </a:p>
      </dsp:txBody>
      <dsp:txXfrm>
        <a:off x="3132" y="1212021"/>
        <a:ext cx="3054537" cy="1844640"/>
      </dsp:txXfrm>
    </dsp:sp>
    <dsp:sp modelId="{BF7206CF-797D-4D57-B3AA-625B9C87EAF0}">
      <dsp:nvSpPr>
        <dsp:cNvPr id="0" name=""/>
        <dsp:cNvSpPr/>
      </dsp:nvSpPr>
      <dsp:spPr>
        <a:xfrm>
          <a:off x="3485305" y="2421"/>
          <a:ext cx="3054537" cy="1209600"/>
        </a:xfrm>
        <a:prstGeom prst="rect">
          <a:avLst/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accent2">
              <a:shade val="80000"/>
              <a:hueOff val="16578"/>
              <a:satOff val="829"/>
              <a:lumOff val="93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 change</a:t>
          </a:r>
        </a:p>
      </dsp:txBody>
      <dsp:txXfrm>
        <a:off x="3485305" y="2421"/>
        <a:ext cx="3054537" cy="1209600"/>
      </dsp:txXfrm>
    </dsp:sp>
    <dsp:sp modelId="{C50805E1-9190-40F9-8777-28D961DA496D}">
      <dsp:nvSpPr>
        <dsp:cNvPr id="0" name=""/>
        <dsp:cNvSpPr/>
      </dsp:nvSpPr>
      <dsp:spPr>
        <a:xfrm>
          <a:off x="3485305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We are under-charging for our current facilities.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Even changing nothing, we can increase ticket price by up to $14.87.</a:t>
          </a:r>
        </a:p>
      </dsp:txBody>
      <dsp:txXfrm>
        <a:off x="3485305" y="1212021"/>
        <a:ext cx="3054537" cy="1844640"/>
      </dsp:txXfrm>
    </dsp:sp>
    <dsp:sp modelId="{2A9A7539-587A-4665-870A-E25C38ED4F13}">
      <dsp:nvSpPr>
        <dsp:cNvPr id="0" name=""/>
        <dsp:cNvSpPr/>
      </dsp:nvSpPr>
      <dsp:spPr>
        <a:xfrm>
          <a:off x="6967478" y="2421"/>
          <a:ext cx="3054537" cy="1209600"/>
        </a:xfrm>
        <a:prstGeom prst="rect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accent2">
              <a:shade val="80000"/>
              <a:hueOff val="33157"/>
              <a:satOff val="1658"/>
              <a:lumOff val="18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Increase</a:t>
          </a:r>
        </a:p>
      </dsp:txBody>
      <dsp:txXfrm>
        <a:off x="6967478" y="2421"/>
        <a:ext cx="3054537" cy="1209600"/>
      </dsp:txXfrm>
    </dsp:sp>
    <dsp:sp modelId="{7B0B00AF-E4F4-438C-8883-CB28AE02BC9E}">
      <dsp:nvSpPr>
        <dsp:cNvPr id="0" name=""/>
        <dsp:cNvSpPr/>
      </dsp:nvSpPr>
      <dsp:spPr>
        <a:xfrm>
          <a:off x="6967478" y="1212021"/>
          <a:ext cx="3054537" cy="18446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Add one run and lift, increasing our vertical drop, for ticket price increase of $1.99.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Consider instead making new lift a fast quad for potential ticket price increase of $23.87.</a:t>
          </a:r>
        </a:p>
      </dsp:txBody>
      <dsp:txXfrm>
        <a:off x="6967478" y="1212021"/>
        <a:ext cx="3054537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31BD16-DD67-462E-913C-BB7C6394805F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120A26-6DE5-4096-B7E8-81BBAF58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C59-B68A-4D18-9024-CE720B2B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Big mountain:</a:t>
            </a:r>
            <a:br>
              <a:rPr lang="en-US" sz="5000" dirty="0"/>
            </a:br>
            <a:r>
              <a:rPr lang="en-US" sz="5000" dirty="0"/>
              <a:t> ticket pricing and facilities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9054-D485-4734-9072-5CEDEE58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Sahar Manavi – January 2021</a:t>
            </a:r>
          </a:p>
        </p:txBody>
      </p:sp>
    </p:spTree>
    <p:extLst>
      <p:ext uri="{BB962C8B-B14F-4D97-AF65-F5344CB8AC3E}">
        <p14:creationId xmlns:p14="http://schemas.microsoft.com/office/powerpoint/2010/main" val="42360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D821C50-E8C1-4972-A077-64A1F02FC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669462-180B-4F44-BE20-8A2BB047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61095"/>
            <a:ext cx="7915425" cy="41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C25D72C-CBD6-4479-9043-6B4FB2A5B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DCE9D-670E-446D-8EE3-40CD9D27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solidFill>
            <a:srgbClr val="404040"/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9FADD-B459-4674-92D5-B71F0261FDDA}"/>
              </a:ext>
            </a:extLst>
          </p:cNvPr>
          <p:cNvSpPr txBox="1"/>
          <p:nvPr/>
        </p:nvSpPr>
        <p:spPr>
          <a:xfrm>
            <a:off x="3534913" y="991763"/>
            <a:ext cx="5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Ticket price distributions for resorts in market share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E6495-6046-49E3-886C-9B58DA6D4403}"/>
              </a:ext>
            </a:extLst>
          </p:cNvPr>
          <p:cNvSpPr txBox="1"/>
          <p:nvPr/>
        </p:nvSpPr>
        <p:spPr>
          <a:xfrm>
            <a:off x="5047956" y="5496904"/>
            <a:ext cx="209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Adult weekend ticket price ($)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B3F3B-9851-457D-930A-13534BE8F052}"/>
              </a:ext>
            </a:extLst>
          </p:cNvPr>
          <p:cNvSpPr txBox="1"/>
          <p:nvPr/>
        </p:nvSpPr>
        <p:spPr>
          <a:xfrm>
            <a:off x="5535404" y="181870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565"/>
                </a:solidFill>
              </a:rPr>
              <a:t>Big Mountain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A98EF-6C5B-4DC3-A303-6E38CFF3FE2D}"/>
              </a:ext>
            </a:extLst>
          </p:cNvPr>
          <p:cNvSpPr txBox="1"/>
          <p:nvPr/>
        </p:nvSpPr>
        <p:spPr>
          <a:xfrm>
            <a:off x="4812186" y="2372698"/>
            <a:ext cx="90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959FF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338F8-DABC-480B-9FFD-8EB74705AD25}"/>
              </a:ext>
            </a:extLst>
          </p:cNvPr>
          <p:cNvSpPr txBox="1"/>
          <p:nvPr/>
        </p:nvSpPr>
        <p:spPr>
          <a:xfrm>
            <a:off x="969490" y="1103345"/>
            <a:ext cx="14525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cap="all" dirty="0">
                <a:solidFill>
                  <a:srgbClr val="FFFFFF"/>
                </a:solidFill>
              </a:rPr>
              <a:t>Currently We set </a:t>
            </a:r>
            <a:r>
              <a:rPr lang="en-US" sz="1300" cap="all" dirty="0">
                <a:solidFill>
                  <a:srgbClr val="FF6565"/>
                </a:solidFill>
              </a:rPr>
              <a:t>our ticket prices </a:t>
            </a:r>
            <a:r>
              <a:rPr lang="en-US" sz="1300" cap="all" dirty="0">
                <a:solidFill>
                  <a:srgbClr val="FFFFFF"/>
                </a:solidFill>
              </a:rPr>
              <a:t>to be slightly above the </a:t>
            </a:r>
            <a:r>
              <a:rPr lang="en-US" sz="1300" cap="all" dirty="0">
                <a:solidFill>
                  <a:srgbClr val="5959FF"/>
                </a:solidFill>
              </a:rPr>
              <a:t>market average</a:t>
            </a:r>
            <a:r>
              <a:rPr lang="en-US" sz="1300" cap="all" dirty="0">
                <a:solidFill>
                  <a:srgbClr val="FFFFFF"/>
                </a:solidFill>
              </a:rPr>
              <a:t>.</a:t>
            </a:r>
            <a:endParaRPr lang="en-US" sz="1300" cap="all" dirty="0"/>
          </a:p>
        </p:txBody>
      </p:sp>
    </p:spTree>
    <p:extLst>
      <p:ext uri="{BB962C8B-B14F-4D97-AF65-F5344CB8AC3E}">
        <p14:creationId xmlns:p14="http://schemas.microsoft.com/office/powerpoint/2010/main" val="42087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4C544CD-28EA-45FC-B2DC-74480CFF9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85B29C-E5D0-4F2C-B5BD-13B39F11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extBox 63">
            <a:extLst>
              <a:ext uri="{FF2B5EF4-FFF2-40B4-BE49-F238E27FC236}">
                <a16:creationId xmlns:a16="http://schemas.microsoft.com/office/drawing/2014/main" id="{C93475C4-3B69-4A41-B42C-2578909AB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18594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Title 1">
            <a:extLst>
              <a:ext uri="{FF2B5EF4-FFF2-40B4-BE49-F238E27FC236}">
                <a16:creationId xmlns:a16="http://schemas.microsoft.com/office/drawing/2014/main" id="{A6408A48-C022-45BB-96A7-ACB9F641D03B}"/>
              </a:ext>
            </a:extLst>
          </p:cNvPr>
          <p:cNvSpPr txBox="1">
            <a:spLocks/>
          </p:cNvSpPr>
          <p:nvPr/>
        </p:nvSpPr>
        <p:spPr>
          <a:xfrm>
            <a:off x="8721852" y="2306637"/>
            <a:ext cx="2286000" cy="2286000"/>
          </a:xfrm>
          <a:prstGeom prst="ellipse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5010A-0B68-474C-9CFD-4A938088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252" y="2057400"/>
            <a:ext cx="2743200" cy="27432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However, we are much more than  “slightly” above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E53E-388F-4658-B350-5B7ABC47F3E6}"/>
              </a:ext>
            </a:extLst>
          </p:cNvPr>
          <p:cNvSpPr txBox="1"/>
          <p:nvPr/>
        </p:nvSpPr>
        <p:spPr>
          <a:xfrm>
            <a:off x="390699" y="221333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Big Mountain ranks:</a:t>
            </a:r>
          </a:p>
        </p:txBody>
      </p:sp>
    </p:spTree>
    <p:extLst>
      <p:ext uri="{BB962C8B-B14F-4D97-AF65-F5344CB8AC3E}">
        <p14:creationId xmlns:p14="http://schemas.microsoft.com/office/powerpoint/2010/main" val="43967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84D8-D654-45E0-B491-4184875D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5928"/>
            <a:ext cx="7729728" cy="1188720"/>
          </a:xfrm>
        </p:spPr>
        <p:txBody>
          <a:bodyPr/>
          <a:lstStyle/>
          <a:p>
            <a:r>
              <a:rPr lang="en-US" dirty="0"/>
              <a:t>How can we better leverage our </a:t>
            </a:r>
            <a:r>
              <a:rPr lang="en-US" dirty="0">
                <a:solidFill>
                  <a:srgbClr val="FF0000"/>
                </a:solidFill>
              </a:rPr>
              <a:t>top tier </a:t>
            </a:r>
            <a:r>
              <a:rPr lang="en-US" dirty="0"/>
              <a:t>resort?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79140C-2C93-45CD-B08C-E43B91681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468475"/>
              </p:ext>
            </p:extLst>
          </p:nvPr>
        </p:nvGraphicFramePr>
        <p:xfrm>
          <a:off x="1083425" y="3175047"/>
          <a:ext cx="10025149" cy="3059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7CDCF4-4370-43E1-8B13-3947C62607BE}"/>
              </a:ext>
            </a:extLst>
          </p:cNvPr>
          <p:cNvSpPr txBox="1"/>
          <p:nvPr/>
        </p:nvSpPr>
        <p:spPr>
          <a:xfrm>
            <a:off x="3051768" y="2230181"/>
            <a:ext cx="608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 options based on what we would like to do with our facilities:</a:t>
            </a:r>
          </a:p>
        </p:txBody>
      </p:sp>
    </p:spTree>
    <p:extLst>
      <p:ext uri="{BB962C8B-B14F-4D97-AF65-F5344CB8AC3E}">
        <p14:creationId xmlns:p14="http://schemas.microsoft.com/office/powerpoint/2010/main" val="3484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EE99CA9E-E89F-4609-BDAA-A16CCA5D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DD3C4-CCBB-448C-BF13-4F325E2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There are </a:t>
            </a:r>
            <a:r>
              <a:rPr lang="en-US" sz="3200" dirty="0">
                <a:solidFill>
                  <a:schemeClr val="accent1"/>
                </a:solidFill>
              </a:rPr>
              <a:t>four</a:t>
            </a:r>
            <a:r>
              <a:rPr lang="en-US" sz="3200" dirty="0">
                <a:solidFill>
                  <a:srgbClr val="262626"/>
                </a:solidFill>
              </a:rPr>
              <a:t> key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86183E-4849-4095-8C6D-EBB9DEEEC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71809" y="587857"/>
            <a:ext cx="2723578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4DF6153-4407-44B0-AF61-0A32E919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77" y="587857"/>
            <a:ext cx="63912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518C9-4483-4B7D-9479-F838DEF8A368}"/>
              </a:ext>
            </a:extLst>
          </p:cNvPr>
          <p:cNvSpPr txBox="1"/>
          <p:nvPr/>
        </p:nvSpPr>
        <p:spPr>
          <a:xfrm>
            <a:off x="1893651" y="5769726"/>
            <a:ext cx="840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Our model found 4 features across all resorts that had the largest impact on ticket price. These are the features that customers are most willing to pay more for.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7784A3-9E12-4759-908F-F0939715504C}"/>
              </a:ext>
            </a:extLst>
          </p:cNvPr>
          <p:cNvSpPr/>
          <p:nvPr/>
        </p:nvSpPr>
        <p:spPr>
          <a:xfrm>
            <a:off x="1600201" y="352174"/>
            <a:ext cx="2723578" cy="971781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1F3-787F-4D19-869E-4008B55D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55" y="376808"/>
            <a:ext cx="7413290" cy="897359"/>
          </a:xfrm>
        </p:spPr>
        <p:txBody>
          <a:bodyPr>
            <a:normAutofit/>
          </a:bodyPr>
          <a:lstStyle/>
          <a:p>
            <a:r>
              <a:rPr lang="en-US" dirty="0"/>
              <a:t>Scenario 1: Decrease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22FB-32F6-4860-80CD-FDB1232F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74" y="2235369"/>
            <a:ext cx="5741836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Proposal:</a:t>
            </a:r>
          </a:p>
          <a:p>
            <a:r>
              <a:rPr lang="en-US" dirty="0">
                <a:solidFill>
                  <a:schemeClr val="tx2"/>
                </a:solidFill>
              </a:rPr>
              <a:t>Close up to 10 of the least used runs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Outcome:</a:t>
            </a:r>
          </a:p>
          <a:p>
            <a:r>
              <a:rPr lang="en-US" dirty="0">
                <a:solidFill>
                  <a:schemeClr val="tx2"/>
                </a:solidFill>
              </a:rPr>
              <a:t>Closing 1 run requires no change to ticket price</a:t>
            </a:r>
          </a:p>
          <a:p>
            <a:r>
              <a:rPr lang="en-US" dirty="0">
                <a:solidFill>
                  <a:schemeClr val="tx2"/>
                </a:solidFill>
              </a:rPr>
              <a:t>Closing 2 runs requires a ticket reduction of 41¢</a:t>
            </a:r>
          </a:p>
          <a:p>
            <a:r>
              <a:rPr lang="en-US" dirty="0">
                <a:solidFill>
                  <a:schemeClr val="tx2"/>
                </a:solidFill>
              </a:rPr>
              <a:t>Closing 3, 4, or 5 runs requires a ticket reduction of 67¢</a:t>
            </a:r>
          </a:p>
          <a:p>
            <a:r>
              <a:rPr lang="en-US" dirty="0">
                <a:solidFill>
                  <a:schemeClr val="tx2"/>
                </a:solidFill>
              </a:rPr>
              <a:t>Closing 6+ runs reduces ticket price by $1.26 or more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6D9C-71A4-427E-99FC-348907A627A0}"/>
              </a:ext>
            </a:extLst>
          </p:cNvPr>
          <p:cNvSpPr txBox="1"/>
          <p:nvPr/>
        </p:nvSpPr>
        <p:spPr>
          <a:xfrm>
            <a:off x="6276110" y="223536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scenario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68980-261F-40EC-87E1-70DA7A506CC7}"/>
              </a:ext>
            </a:extLst>
          </p:cNvPr>
          <p:cNvSpPr txBox="1"/>
          <p:nvPr/>
        </p:nvSpPr>
        <p:spPr>
          <a:xfrm>
            <a:off x="6575356" y="2637953"/>
            <a:ext cx="493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is an easy solution to save on operation costs over the course of a season. While number of runs is a </a:t>
            </a:r>
            <a:r>
              <a:rPr lang="en-US" dirty="0">
                <a:solidFill>
                  <a:schemeClr val="accent1"/>
                </a:solidFill>
              </a:rPr>
              <a:t>key feature </a:t>
            </a:r>
            <a:r>
              <a:rPr lang="en-US" dirty="0">
                <a:solidFill>
                  <a:schemeClr val="tx2"/>
                </a:solidFill>
              </a:rPr>
              <a:t>when determining ticket price, our model suggests we have some leeway. </a:t>
            </a:r>
          </a:p>
        </p:txBody>
      </p:sp>
    </p:spTree>
    <p:extLst>
      <p:ext uri="{BB962C8B-B14F-4D97-AF65-F5344CB8AC3E}">
        <p14:creationId xmlns:p14="http://schemas.microsoft.com/office/powerpoint/2010/main" val="364534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1F3-787F-4D19-869E-4008B55D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55" y="376808"/>
            <a:ext cx="7413290" cy="897359"/>
          </a:xfrm>
        </p:spPr>
        <p:txBody>
          <a:bodyPr>
            <a:normAutofit/>
          </a:bodyPr>
          <a:lstStyle/>
          <a:p>
            <a:r>
              <a:rPr lang="en-US" dirty="0"/>
              <a:t>Scenario 2: Increase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22FB-32F6-4860-80CD-FDB1232F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73" y="2235369"/>
            <a:ext cx="4774789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Proposal:</a:t>
            </a:r>
          </a:p>
          <a:p>
            <a:r>
              <a:rPr lang="en-US" dirty="0">
                <a:solidFill>
                  <a:schemeClr val="tx2"/>
                </a:solidFill>
              </a:rPr>
              <a:t>Add a run</a:t>
            </a:r>
          </a:p>
          <a:p>
            <a:r>
              <a:rPr lang="en-US" dirty="0">
                <a:solidFill>
                  <a:schemeClr val="tx2"/>
                </a:solidFill>
              </a:rPr>
              <a:t>Increase vertical drop by 150 ft</a:t>
            </a:r>
          </a:p>
          <a:p>
            <a:r>
              <a:rPr lang="en-US" dirty="0">
                <a:solidFill>
                  <a:schemeClr val="tx2"/>
                </a:solidFill>
              </a:rPr>
              <a:t>Add a chair lift for new run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Outcome:</a:t>
            </a:r>
          </a:p>
          <a:p>
            <a:r>
              <a:rPr lang="en-US" dirty="0">
                <a:solidFill>
                  <a:schemeClr val="tx2"/>
                </a:solidFill>
              </a:rPr>
              <a:t>Increased ticket price: $1.99</a:t>
            </a:r>
          </a:p>
          <a:p>
            <a:r>
              <a:rPr lang="en-US" dirty="0">
                <a:solidFill>
                  <a:schemeClr val="tx2"/>
                </a:solidFill>
              </a:rPr>
              <a:t>Projected additional revenue: $3,474,638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44DFD08-EAFD-4902-B066-75AC4C9A0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r="50008"/>
          <a:stretch/>
        </p:blipFill>
        <p:spPr bwMode="auto">
          <a:xfrm>
            <a:off x="8679717" y="3577092"/>
            <a:ext cx="2687065" cy="27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708FC66-7193-4DF0-91A8-92D0FB055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3"/>
          <a:stretch/>
        </p:blipFill>
        <p:spPr bwMode="auto">
          <a:xfrm>
            <a:off x="6012970" y="3577091"/>
            <a:ext cx="2652794" cy="274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77953-0F90-4808-94DE-7E6D73F87B84}"/>
              </a:ext>
            </a:extLst>
          </p:cNvPr>
          <p:cNvSpPr txBox="1"/>
          <p:nvPr/>
        </p:nvSpPr>
        <p:spPr>
          <a:xfrm>
            <a:off x="5922564" y="223536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scenario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4B42E-BABD-4CCC-A398-D73B6C074E76}"/>
              </a:ext>
            </a:extLst>
          </p:cNvPr>
          <p:cNvSpPr txBox="1"/>
          <p:nvPr/>
        </p:nvSpPr>
        <p:spPr>
          <a:xfrm>
            <a:off x="6304936" y="2629231"/>
            <a:ext cx="50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Compared to other top resorts, </a:t>
            </a:r>
            <a:r>
              <a:rPr lang="en-US" dirty="0">
                <a:solidFill>
                  <a:srgbClr val="FF6565"/>
                </a:solidFill>
              </a:rPr>
              <a:t>Big Mountain </a:t>
            </a:r>
            <a:r>
              <a:rPr lang="en-US" dirty="0">
                <a:solidFill>
                  <a:schemeClr val="tx2"/>
                </a:solidFill>
              </a:rPr>
              <a:t>is below average on two</a:t>
            </a:r>
            <a:r>
              <a:rPr lang="en-US" dirty="0">
                <a:solidFill>
                  <a:schemeClr val="accent1"/>
                </a:solidFill>
              </a:rPr>
              <a:t> key features </a:t>
            </a:r>
            <a:r>
              <a:rPr lang="en-US" dirty="0">
                <a:solidFill>
                  <a:schemeClr val="tx2"/>
                </a:solidFill>
              </a:rPr>
              <a:t>that this proposal addresses. </a:t>
            </a:r>
          </a:p>
        </p:txBody>
      </p:sp>
    </p:spTree>
    <p:extLst>
      <p:ext uri="{BB962C8B-B14F-4D97-AF65-F5344CB8AC3E}">
        <p14:creationId xmlns:p14="http://schemas.microsoft.com/office/powerpoint/2010/main" val="334483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1F3-787F-4D19-869E-4008B55D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55" y="376808"/>
            <a:ext cx="7413290" cy="897359"/>
          </a:xfrm>
        </p:spPr>
        <p:txBody>
          <a:bodyPr>
            <a:normAutofit/>
          </a:bodyPr>
          <a:lstStyle/>
          <a:p>
            <a:r>
              <a:rPr lang="en-US" dirty="0"/>
              <a:t>Scenario 2B: Increase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22FB-32F6-4860-80CD-FDB1232F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73" y="2235369"/>
            <a:ext cx="4774789" cy="34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Proposal:</a:t>
            </a:r>
          </a:p>
          <a:p>
            <a:r>
              <a:rPr lang="en-US" dirty="0">
                <a:solidFill>
                  <a:schemeClr val="tx2"/>
                </a:solidFill>
              </a:rPr>
              <a:t>Add a run</a:t>
            </a:r>
          </a:p>
          <a:p>
            <a:r>
              <a:rPr lang="en-US" dirty="0">
                <a:solidFill>
                  <a:schemeClr val="tx2"/>
                </a:solidFill>
              </a:rPr>
              <a:t>Increase vertical drop by 150 ft</a:t>
            </a:r>
          </a:p>
          <a:p>
            <a:r>
              <a:rPr lang="en-US" i="1" dirty="0">
                <a:solidFill>
                  <a:schemeClr val="accent3"/>
                </a:solidFill>
              </a:rPr>
              <a:t>Add a fast quad lift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Outcome:</a:t>
            </a:r>
          </a:p>
          <a:p>
            <a:r>
              <a:rPr lang="en-US" dirty="0">
                <a:solidFill>
                  <a:schemeClr val="tx2"/>
                </a:solidFill>
              </a:rPr>
              <a:t>Increased ticket price: </a:t>
            </a:r>
            <a:r>
              <a:rPr lang="en-US" dirty="0">
                <a:solidFill>
                  <a:schemeClr val="accent3"/>
                </a:solidFill>
              </a:rPr>
              <a:t>$23.87</a:t>
            </a:r>
          </a:p>
          <a:p>
            <a:r>
              <a:rPr lang="en-US" dirty="0">
                <a:solidFill>
                  <a:schemeClr val="tx2"/>
                </a:solidFill>
              </a:rPr>
              <a:t>Projected additional revenue: </a:t>
            </a:r>
            <a:r>
              <a:rPr lang="en-US" dirty="0">
                <a:solidFill>
                  <a:schemeClr val="accent3"/>
                </a:solidFill>
              </a:rPr>
              <a:t>$41,771,993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77953-0F90-4808-94DE-7E6D73F87B84}"/>
              </a:ext>
            </a:extLst>
          </p:cNvPr>
          <p:cNvSpPr txBox="1"/>
          <p:nvPr/>
        </p:nvSpPr>
        <p:spPr>
          <a:xfrm>
            <a:off x="5922564" y="223536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scenario 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7217F-7576-4A1C-8AF0-867CCEC7C675}"/>
              </a:ext>
            </a:extLst>
          </p:cNvPr>
          <p:cNvSpPr txBox="1"/>
          <p:nvPr/>
        </p:nvSpPr>
        <p:spPr>
          <a:xfrm>
            <a:off x="6304936" y="2629231"/>
            <a:ext cx="50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Recall fast quad lifts are the number one </a:t>
            </a:r>
            <a:r>
              <a:rPr lang="en-US" dirty="0">
                <a:solidFill>
                  <a:schemeClr val="accent1"/>
                </a:solidFill>
              </a:rPr>
              <a:t>key feature </a:t>
            </a:r>
            <a:r>
              <a:rPr lang="en-US" dirty="0">
                <a:solidFill>
                  <a:schemeClr val="tx2"/>
                </a:solidFill>
              </a:rPr>
              <a:t>customers are willing to pay more for.  Adding one more fast quad puts </a:t>
            </a:r>
            <a:r>
              <a:rPr lang="en-US" dirty="0">
                <a:solidFill>
                  <a:srgbClr val="FF6565"/>
                </a:solidFill>
              </a:rPr>
              <a:t>Big Mountain </a:t>
            </a:r>
            <a:r>
              <a:rPr lang="en-US" dirty="0">
                <a:solidFill>
                  <a:schemeClr val="tx2"/>
                </a:solidFill>
              </a:rPr>
              <a:t>at the median compared to other top resorts.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B80CDB5-799D-42B7-A931-EAFCA6562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6"/>
          <a:stretch/>
        </p:blipFill>
        <p:spPr bwMode="auto">
          <a:xfrm>
            <a:off x="7633546" y="3854090"/>
            <a:ext cx="2169099" cy="229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3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7144-8955-4F01-9A1E-99DA5E1D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7916-59F0-453A-B1F6-BC86D200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 can increase our ticket price for this coming season without making any changes whatsoever. </a:t>
            </a:r>
          </a:p>
          <a:p>
            <a:r>
              <a:rPr lang="en-US" dirty="0">
                <a:solidFill>
                  <a:schemeClr val="tx2"/>
                </a:solidFill>
              </a:rPr>
              <a:t>We have options to either increase or decrease the number of features and facilities we have available, to either reduce operation costs or increase income. </a:t>
            </a:r>
          </a:p>
          <a:p>
            <a:r>
              <a:rPr lang="en-US" dirty="0">
                <a:solidFill>
                  <a:schemeClr val="tx2"/>
                </a:solidFill>
              </a:rPr>
              <a:t>For any options requiring changes to facilities, further analysis will need to be done that takes operation cost changes into account to get a more accurate picture of revenue changes. </a:t>
            </a:r>
          </a:p>
        </p:txBody>
      </p:sp>
    </p:spTree>
    <p:extLst>
      <p:ext uri="{BB962C8B-B14F-4D97-AF65-F5344CB8AC3E}">
        <p14:creationId xmlns:p14="http://schemas.microsoft.com/office/powerpoint/2010/main" val="178153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Big mountain:  ticket pricing and facilities</vt:lpstr>
      <vt:lpstr> </vt:lpstr>
      <vt:lpstr>However, we are much more than  “slightly” above Average</vt:lpstr>
      <vt:lpstr>How can we better leverage our top tier resort?</vt:lpstr>
      <vt:lpstr>There are four key features</vt:lpstr>
      <vt:lpstr>Scenario 1: Decrease facilities</vt:lpstr>
      <vt:lpstr>Scenario 2: Increase facilities</vt:lpstr>
      <vt:lpstr>Scenario 2B: Increase facilities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mountain:  ticket pricing and facilities</dc:title>
  <dc:creator>Sahar Manavi</dc:creator>
  <cp:lastModifiedBy>Sahar Manavi</cp:lastModifiedBy>
  <cp:revision>5</cp:revision>
  <dcterms:created xsi:type="dcterms:W3CDTF">2021-01-02T04:01:29Z</dcterms:created>
  <dcterms:modified xsi:type="dcterms:W3CDTF">2021-01-02T04:34:58Z</dcterms:modified>
</cp:coreProperties>
</file>