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1" r:id="rId4"/>
    <p:sldId id="265" r:id="rId5"/>
    <p:sldId id="258" r:id="rId6"/>
    <p:sldId id="259" r:id="rId7"/>
    <p:sldId id="257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70FA-266D-419D-8BB3-5BCA7F1B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1EF8F-0D80-4828-B10E-83520527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9846-AFF7-45FA-A4F4-ED25A8BC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24B7-5317-4511-891F-7ED7F5C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55B5-2AB1-4186-83CD-53A0585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3E69-048C-46EB-B9EE-966B461D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3655-FE21-48E3-A0F5-AFCB6B7F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9566-A952-497A-AC2E-B698228D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3570-7005-4B3E-9C12-6845A632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DDB8-7408-4413-86C7-99C9634A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6D3E5-BB93-4BC0-80E4-0019467F3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CD97-FE4F-4AA4-A743-25DCC533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A9A-A264-404F-B22C-632A3328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6658-92EE-46D2-A95D-C36A5AF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EFC4-A44A-418B-84EA-F34B207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630E-F20D-4CD8-8D85-D2C8B086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CA13-2AD4-4928-B13A-5D2EB0E1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123B-EE07-4CCC-AF98-E2E41D79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D433-542D-4169-8F18-01BE2AA9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7250-B789-403B-A4C4-74280627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FCDA-E43B-4945-9B09-4B985EF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3AC7-7E71-496D-AA0B-9EC20D0F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331B-FC58-4F46-AE32-C40243B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309C-77F9-443B-A06B-3C228B3F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BB45-226D-4BDC-AB3C-D2626D2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5D1D-351A-49F4-A78A-7449ADF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39B5-C88E-4B6F-B724-85AEF561C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A09FD-DF21-4119-B2E0-83EDD01B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09E6-B2B7-4B2B-A3A9-4D52AA72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C565B-2327-4C09-83BB-EB74F384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AD8A-ABE1-497C-96C8-9CC48FC6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BC15-CDD2-4B7A-BA47-5A67A89F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1EE3-2A68-4434-8FC0-85503475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92E8-601F-4EDE-956F-FE463983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FA6FC-3BF6-4613-A470-2CD3D76B9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0D9A3-7DB4-4CC2-B573-774147D88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5357A-A62B-4C9F-9707-67290322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E0B96-22A3-4D14-8020-857D0A82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0FCA-F6EC-4DC1-AF37-A42E843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2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2A71-57E1-41F4-837D-4E874505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D8B4C-FD4C-4E92-8075-64D8FC7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91BFC-D1E2-4677-AE50-9F84C2E6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77E5-FDCA-44A1-961B-456668A8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7889-B5D9-4635-8FB6-5690E7BC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0C2DF-E462-4ED3-80C3-D039A335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72129-1CE4-4BA5-83DE-0FD00B2E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1111-2D0C-41A2-9FB0-27543560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EDD9-D630-40F5-AAEB-ACC2A83F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C72BB-3C79-4B6A-9D6A-BC379A6B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FC7B-01E1-4ABF-962A-A37246F2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A0B8-1C52-4F06-AEC5-F09A2B73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6012-C685-46D3-9662-0D57372E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55CC-17D7-4ADE-AC7E-06E391C6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9625C-7827-4AF9-9371-EAC75E27B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46E3-0F1D-46F1-8DFE-5B5AAE51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096F-D911-4C72-A456-402B42EF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5DD8-8DCA-41A1-BB3F-698A5D27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E7C-4042-49E5-AB30-6F21B401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3DE46-CFEA-4FE2-9162-A9CC427D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C7F39-3EAC-4DBF-9E88-AB673C7A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944E-BDD9-4242-8BB6-3D3847DA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7F1E-6CC6-4EF5-963D-A5C8B24F1D8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BF32-58DE-4FA4-A652-ED76B2945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572A-6AF0-4112-97BA-16EF4504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2F6F-F19C-4632-9141-7AF3F83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16E-B2B2-42DA-A374-81861410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33" y="1083733"/>
            <a:ext cx="9762067" cy="3045522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Optimizing Tweets for Engagement on the Topic of HIV and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2B5DA-54B2-4773-845B-9356C9D7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98954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Sahar Manavi</a:t>
            </a:r>
          </a:p>
          <a:p>
            <a:r>
              <a:rPr lang="en-US" dirty="0">
                <a:solidFill>
                  <a:schemeClr val="tx2"/>
                </a:solidFill>
              </a:rPr>
              <a:t>Springboard</a:t>
            </a:r>
          </a:p>
          <a:p>
            <a:r>
              <a:rPr lang="en-US" dirty="0">
                <a:solidFill>
                  <a:schemeClr val="tx2"/>
                </a:solidFill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306751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37AD-D811-46AA-9DF4-0B79EF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236-D93C-4673-8683-DF2DBE2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network/deep learning.</a:t>
            </a:r>
          </a:p>
          <a:p>
            <a:r>
              <a:rPr lang="en-US" dirty="0"/>
              <a:t>Try resampling to even out classes.</a:t>
            </a:r>
          </a:p>
          <a:p>
            <a:r>
              <a:rPr lang="en-US" dirty="0"/>
              <a:t>Change categories to </a:t>
            </a:r>
            <a:r>
              <a:rPr lang="en-US"/>
              <a:t>be binary.</a:t>
            </a:r>
            <a:endParaRPr lang="en-US" dirty="0"/>
          </a:p>
          <a:p>
            <a:r>
              <a:rPr lang="en-US" dirty="0"/>
              <a:t>Different features that aren’t all text dependent.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F43-982E-4D94-A101-AD9DFEF0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DF1B-EFA2-4CC1-9964-0DF72826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phrases and hashtags </a:t>
            </a:r>
          </a:p>
          <a:p>
            <a:r>
              <a:rPr lang="en-US" dirty="0"/>
              <a:t>That predict higher engagement (favorites, retweets, replies, and quote tweets)</a:t>
            </a:r>
          </a:p>
          <a:p>
            <a:r>
              <a:rPr lang="en-US" dirty="0"/>
              <a:t>For tweets on the topic of HIV and AIDS.</a:t>
            </a:r>
          </a:p>
        </p:txBody>
      </p:sp>
    </p:spTree>
    <p:extLst>
      <p:ext uri="{BB962C8B-B14F-4D97-AF65-F5344CB8AC3E}">
        <p14:creationId xmlns:p14="http://schemas.microsoft.com/office/powerpoint/2010/main" val="319237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1CF4-7867-4E62-AAEB-75840617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7B82-9356-45B4-82C5-F4F31B8D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HIV/AIDS community on Twitter is relatively small and it’s rare for tweets on the topic to have broad appeal outside of that community.</a:t>
            </a:r>
          </a:p>
          <a:p>
            <a:r>
              <a:rPr lang="en-US" dirty="0"/>
              <a:t>However, there are still “celebrities” or more popular tweets and topics within the community.</a:t>
            </a:r>
          </a:p>
          <a:p>
            <a:r>
              <a:rPr lang="en-US" dirty="0"/>
              <a:t>Donors looking to help organizations will be knowledgeable of and looking within the community to find groups to support.</a:t>
            </a:r>
          </a:p>
          <a:p>
            <a:r>
              <a:rPr lang="en-US" dirty="0"/>
              <a:t>Therefore, establishing credibility and having broad reach within the community is important. </a:t>
            </a:r>
          </a:p>
        </p:txBody>
      </p:sp>
    </p:spTree>
    <p:extLst>
      <p:ext uri="{BB962C8B-B14F-4D97-AF65-F5344CB8AC3E}">
        <p14:creationId xmlns:p14="http://schemas.microsoft.com/office/powerpoint/2010/main" val="27631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C714-0489-4F7C-9246-3FBE611C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Generation Strategy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8D02F-EB2A-4EBE-B9B9-41F9C05A7665}"/>
              </a:ext>
            </a:extLst>
          </p:cNvPr>
          <p:cNvSpPr/>
          <p:nvPr/>
        </p:nvSpPr>
        <p:spPr>
          <a:xfrm>
            <a:off x="999066" y="2264833"/>
            <a:ext cx="1524000" cy="89746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generic query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85D89E7-F844-44FE-81D5-A2EA091EF280}"/>
              </a:ext>
            </a:extLst>
          </p:cNvPr>
          <p:cNvSpPr/>
          <p:nvPr/>
        </p:nvSpPr>
        <p:spPr>
          <a:xfrm>
            <a:off x="6270979" y="2264833"/>
            <a:ext cx="1524000" cy="89746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top posters in this query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83D2773-6C11-4847-BE50-9D1490859EBC}"/>
              </a:ext>
            </a:extLst>
          </p:cNvPr>
          <p:cNvSpPr/>
          <p:nvPr/>
        </p:nvSpPr>
        <p:spPr>
          <a:xfrm>
            <a:off x="3516489" y="1998133"/>
            <a:ext cx="1761067" cy="1430867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gathered using generic query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E3F95D4-F8FD-41B8-88B0-F9EE35FA169E}"/>
              </a:ext>
            </a:extLst>
          </p:cNvPr>
          <p:cNvSpPr/>
          <p:nvPr/>
        </p:nvSpPr>
        <p:spPr>
          <a:xfrm>
            <a:off x="8788401" y="1998133"/>
            <a:ext cx="1761067" cy="1430867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of top posters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7D8AA31-E3C2-45EA-B070-4AE27F90CC03}"/>
              </a:ext>
            </a:extLst>
          </p:cNvPr>
          <p:cNvSpPr/>
          <p:nvPr/>
        </p:nvSpPr>
        <p:spPr>
          <a:xfrm>
            <a:off x="8906934" y="4579408"/>
            <a:ext cx="1524000" cy="110013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analysis to ID most used words and phrases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517A666-8016-4CEC-A88A-A7C5AFB37F8D}"/>
              </a:ext>
            </a:extLst>
          </p:cNvPr>
          <p:cNvSpPr/>
          <p:nvPr/>
        </p:nvSpPr>
        <p:spPr>
          <a:xfrm>
            <a:off x="8640234" y="414870"/>
            <a:ext cx="2057400" cy="10419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of these tweets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14DDE0C-3E2F-4D30-A16D-C0CC57C9B9EB}"/>
              </a:ext>
            </a:extLst>
          </p:cNvPr>
          <p:cNvSpPr/>
          <p:nvPr/>
        </p:nvSpPr>
        <p:spPr>
          <a:xfrm>
            <a:off x="6310489" y="4410074"/>
            <a:ext cx="1524000" cy="143880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 curate query words to ensure on-topic results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213CEEC-939C-487F-B0C8-1719AADCBE00}"/>
              </a:ext>
            </a:extLst>
          </p:cNvPr>
          <p:cNvSpPr/>
          <p:nvPr/>
        </p:nvSpPr>
        <p:spPr>
          <a:xfrm>
            <a:off x="3714044" y="4410074"/>
            <a:ext cx="1524000" cy="143880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query  using various versions of the API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7A074E9-6B3C-4503-8862-D341A36B6FC0}"/>
              </a:ext>
            </a:extLst>
          </p:cNvPr>
          <p:cNvSpPr/>
          <p:nvPr/>
        </p:nvSpPr>
        <p:spPr>
          <a:xfrm>
            <a:off x="880532" y="4414044"/>
            <a:ext cx="1761067" cy="1430867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50,000 tweets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FC98A6-FD75-426D-8DF8-0AA48746B1FA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2523066" y="2713567"/>
            <a:ext cx="1169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A36875-2440-4AFB-BF25-CB8C10CE2A97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5101449" y="2713567"/>
            <a:ext cx="1169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DEB985-4E35-43F0-AFBD-6DB39E1E2002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7794979" y="2713567"/>
            <a:ext cx="11695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01C205-65F1-4C6F-BA6A-09AE6B929EC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9668934" y="3429000"/>
            <a:ext cx="1" cy="1150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1B7BB5-CF19-4BAB-AD9E-5B24856B1673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7834489" y="5129477"/>
            <a:ext cx="10724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AD8828-57B0-4A94-A60D-154D3DC1056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238044" y="5129477"/>
            <a:ext cx="1072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71F04F-5975-475A-A358-74F89E3E51B5}"/>
              </a:ext>
            </a:extLst>
          </p:cNvPr>
          <p:cNvCxnSpPr>
            <a:stCxn id="12" idx="1"/>
            <a:endCxn id="13" idx="5"/>
          </p:cNvCxnSpPr>
          <p:nvPr/>
        </p:nvCxnSpPr>
        <p:spPr>
          <a:xfrm flipH="1">
            <a:off x="2465492" y="5129477"/>
            <a:ext cx="124855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F3678C1-295D-40A0-8F36-C10F445E336C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6200000" flipV="1">
            <a:off x="8623436" y="952633"/>
            <a:ext cx="1062299" cy="1028701"/>
          </a:xfrm>
          <a:prstGeom prst="curvedConnector4">
            <a:avLst>
              <a:gd name="adj1" fmla="val 29464"/>
              <a:gd name="adj2" fmla="val 12551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7050928-79D7-4A27-B19A-3EC81D4CE1D8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9845041" y="935834"/>
            <a:ext cx="852593" cy="1062299"/>
          </a:xfrm>
          <a:prstGeom prst="curvedConnector4">
            <a:avLst>
              <a:gd name="adj1" fmla="val -26812"/>
              <a:gd name="adj2" fmla="val 745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4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956A-ECEA-4130-B9A1-F5E27EAB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B9BE9-6FBB-4B9D-BE4B-C9DC81CB1B64}"/>
              </a:ext>
            </a:extLst>
          </p:cNvPr>
          <p:cNvSpPr txBox="1"/>
          <p:nvPr/>
        </p:nvSpPr>
        <p:spPr>
          <a:xfrm>
            <a:off x="2637755" y="1639460"/>
            <a:ext cx="69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17,924</a:t>
            </a:r>
            <a:r>
              <a:rPr lang="en-US" sz="2400" dirty="0"/>
              <a:t> unique tweets from </a:t>
            </a:r>
            <a:r>
              <a:rPr lang="en-US" sz="2400" b="1" dirty="0">
                <a:solidFill>
                  <a:schemeClr val="accent5"/>
                </a:solidFill>
              </a:rPr>
              <a:t>12,674</a:t>
            </a:r>
            <a:r>
              <a:rPr lang="en-US" sz="2400" dirty="0"/>
              <a:t> unique users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D26E74-3492-436B-B28E-DFBF8CBC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9" y="2529321"/>
            <a:ext cx="5587099" cy="36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70C471C-6D9E-47DD-8B60-6AD95CDB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48" y="2529321"/>
            <a:ext cx="5936293" cy="36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2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8821C8-4767-4303-873A-6EE62852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Follower Count and Verification Status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3A5681-8F95-41EB-9B16-E96694DB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90" y="1602412"/>
            <a:ext cx="50711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FD3176-161A-4017-B003-2A6C14E5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8067"/>
            <a:ext cx="7040470" cy="46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7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058E7D0-4F70-439D-B9D4-11464254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0" y="1908175"/>
            <a:ext cx="5738575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757F1B-AD0C-420C-9905-381E37C1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22A3E1-1C05-42D9-8FEA-F44DCCCA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16" y="2353731"/>
            <a:ext cx="4023968" cy="29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728F07-AFE8-4141-9B14-695C57D8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2330450"/>
            <a:ext cx="7772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B23FA06-CDDD-42D2-88C3-CA1A9CB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77949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DD7C-CAE8-4BD7-BC12-66026EA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8579-8E37-4840-89AC-DABC012F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does not appear to be an underlying pattern to the data.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Engagement is mostly random and/or based on what the underlying Twitter algorithm chooses to prioritize.</a:t>
            </a:r>
          </a:p>
          <a:p>
            <a:pPr lvl="1"/>
            <a:r>
              <a:rPr lang="en-US" dirty="0"/>
              <a:t>A necessary aspect of my data collection (spreading it out over time) created too much topic randomness, since Twitter topics have their own lifecycle. </a:t>
            </a:r>
          </a:p>
        </p:txBody>
      </p:sp>
    </p:spTree>
    <p:extLst>
      <p:ext uri="{BB962C8B-B14F-4D97-AF65-F5344CB8AC3E}">
        <p14:creationId xmlns:p14="http://schemas.microsoft.com/office/powerpoint/2010/main" val="57677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295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Optimizing Tweets for Engagement on the Topic of HIV and AIDS</vt:lpstr>
      <vt:lpstr>Goals for this project</vt:lpstr>
      <vt:lpstr>Background and Reasoning</vt:lpstr>
      <vt:lpstr>Query Generation Strategy</vt:lpstr>
      <vt:lpstr>Final dataset</vt:lpstr>
      <vt:lpstr>Follower Count and Verification Status</vt:lpstr>
      <vt:lpstr>Data Pre-processing</vt:lpstr>
      <vt:lpstr>Model Performance</vt:lpstr>
      <vt:lpstr>Conclusion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Tweets</dc:title>
  <dc:creator>Sahar Manavi</dc:creator>
  <cp:lastModifiedBy>Sahar Manavi</cp:lastModifiedBy>
  <cp:revision>17</cp:revision>
  <dcterms:created xsi:type="dcterms:W3CDTF">2021-05-23T16:50:05Z</dcterms:created>
  <dcterms:modified xsi:type="dcterms:W3CDTF">2021-05-27T20:58:25Z</dcterms:modified>
</cp:coreProperties>
</file>