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9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0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  <p:sldMasterId id="2147483948" r:id="rId2"/>
    <p:sldMasterId id="2147483966" r:id="rId3"/>
    <p:sldMasterId id="2147484038" r:id="rId4"/>
    <p:sldMasterId id="2147484056" r:id="rId5"/>
    <p:sldMasterId id="2147484074" r:id="rId6"/>
    <p:sldMasterId id="2147484092" r:id="rId7"/>
    <p:sldMasterId id="2147484200" r:id="rId8"/>
    <p:sldMasterId id="2147484218" r:id="rId9"/>
    <p:sldMasterId id="2147484254" r:id="rId10"/>
    <p:sldMasterId id="2147484272" r:id="rId11"/>
  </p:sldMasterIdLst>
  <p:sldIdLst>
    <p:sldId id="256" r:id="rId12"/>
    <p:sldId id="326" r:id="rId13"/>
    <p:sldId id="261" r:id="rId14"/>
    <p:sldId id="325" r:id="rId15"/>
    <p:sldId id="335" r:id="rId16"/>
    <p:sldId id="336" r:id="rId17"/>
    <p:sldId id="299" r:id="rId18"/>
    <p:sldId id="333" r:id="rId19"/>
    <p:sldId id="296" r:id="rId20"/>
    <p:sldId id="274" r:id="rId21"/>
    <p:sldId id="297" r:id="rId22"/>
    <p:sldId id="275" r:id="rId23"/>
    <p:sldId id="330" r:id="rId24"/>
    <p:sldId id="340" r:id="rId25"/>
    <p:sldId id="341" r:id="rId26"/>
    <p:sldId id="328" r:id="rId27"/>
    <p:sldId id="321" r:id="rId28"/>
    <p:sldId id="283" r:id="rId29"/>
    <p:sldId id="284" r:id="rId30"/>
    <p:sldId id="339" r:id="rId31"/>
    <p:sldId id="338" r:id="rId32"/>
    <p:sldId id="277" r:id="rId33"/>
    <p:sldId id="291" r:id="rId34"/>
    <p:sldId id="324" r:id="rId35"/>
    <p:sldId id="332" r:id="rId36"/>
    <p:sldId id="278" r:id="rId37"/>
    <p:sldId id="286" r:id="rId38"/>
    <p:sldId id="281" r:id="rId39"/>
    <p:sldId id="306" r:id="rId40"/>
    <p:sldId id="307" r:id="rId41"/>
    <p:sldId id="308" r:id="rId42"/>
    <p:sldId id="282" r:id="rId43"/>
    <p:sldId id="293" r:id="rId44"/>
    <p:sldId id="317" r:id="rId45"/>
    <p:sldId id="315" r:id="rId46"/>
    <p:sldId id="31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1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DA098-A9C7-4578-BFF2-E60506C6AEA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7A9DB6-4EEB-4241-A822-3619A0523E0D}">
      <dgm:prSet/>
      <dgm:spPr/>
      <dgm:t>
        <a:bodyPr/>
        <a:lstStyle/>
        <a:p>
          <a:r>
            <a:rPr lang="en-GB"/>
            <a:t>Local python installations</a:t>
          </a:r>
          <a:endParaRPr lang="en-US"/>
        </a:p>
      </dgm:t>
    </dgm:pt>
    <dgm:pt modelId="{8DB2688A-26D7-41A3-9BCE-46E135DF3868}" type="parTrans" cxnId="{24920BD0-E8DE-4E4F-97C3-886196543321}">
      <dgm:prSet/>
      <dgm:spPr/>
      <dgm:t>
        <a:bodyPr/>
        <a:lstStyle/>
        <a:p>
          <a:endParaRPr lang="en-US"/>
        </a:p>
      </dgm:t>
    </dgm:pt>
    <dgm:pt modelId="{C6D32534-216F-4CA2-A953-9899EB9E25BC}" type="sibTrans" cxnId="{24920BD0-E8DE-4E4F-97C3-886196543321}">
      <dgm:prSet/>
      <dgm:spPr/>
      <dgm:t>
        <a:bodyPr/>
        <a:lstStyle/>
        <a:p>
          <a:endParaRPr lang="en-US"/>
        </a:p>
      </dgm:t>
    </dgm:pt>
    <dgm:pt modelId="{F4BA7C37-69D7-4F30-A922-BB6647CA0094}">
      <dgm:prSet/>
      <dgm:spPr/>
      <dgm:t>
        <a:bodyPr/>
        <a:lstStyle/>
        <a:p>
          <a:r>
            <a:rPr lang="en-GB" dirty="0"/>
            <a:t>Bespoke packages installed – Can use pip/</a:t>
          </a:r>
          <a:r>
            <a:rPr lang="en-GB" dirty="0" err="1"/>
            <a:t>conda</a:t>
          </a:r>
          <a:endParaRPr lang="en-US" dirty="0"/>
        </a:p>
      </dgm:t>
    </dgm:pt>
    <dgm:pt modelId="{2E510719-9E94-4611-8000-AE58231F7774}" type="parTrans" cxnId="{EA572204-4239-4436-BFDE-5DC6B81AF6DF}">
      <dgm:prSet/>
      <dgm:spPr/>
      <dgm:t>
        <a:bodyPr/>
        <a:lstStyle/>
        <a:p>
          <a:endParaRPr lang="en-US"/>
        </a:p>
      </dgm:t>
    </dgm:pt>
    <dgm:pt modelId="{77147E4F-9564-4721-953E-D84FBA094FD3}" type="sibTrans" cxnId="{EA572204-4239-4436-BFDE-5DC6B81AF6DF}">
      <dgm:prSet/>
      <dgm:spPr/>
      <dgm:t>
        <a:bodyPr/>
        <a:lstStyle/>
        <a:p>
          <a:endParaRPr lang="en-US"/>
        </a:p>
      </dgm:t>
    </dgm:pt>
    <dgm:pt modelId="{8C3C755A-E0A9-466E-8905-8EFE4F89E0D7}">
      <dgm:prSet/>
      <dgm:spPr/>
      <dgm:t>
        <a:bodyPr/>
        <a:lstStyle/>
        <a:p>
          <a:r>
            <a:rPr lang="en-GB"/>
            <a:t>Lightweight</a:t>
          </a:r>
          <a:endParaRPr lang="en-US"/>
        </a:p>
      </dgm:t>
    </dgm:pt>
    <dgm:pt modelId="{E95B832F-8E51-4FB1-84AE-9AB041696D09}" type="parTrans" cxnId="{60820882-5D00-43FB-B3E6-F583B6CCE801}">
      <dgm:prSet/>
      <dgm:spPr/>
      <dgm:t>
        <a:bodyPr/>
        <a:lstStyle/>
        <a:p>
          <a:endParaRPr lang="en-US"/>
        </a:p>
      </dgm:t>
    </dgm:pt>
    <dgm:pt modelId="{4D69C370-3D5A-4729-990B-C82411FE67C1}" type="sibTrans" cxnId="{60820882-5D00-43FB-B3E6-F583B6CCE801}">
      <dgm:prSet/>
      <dgm:spPr/>
      <dgm:t>
        <a:bodyPr/>
        <a:lstStyle/>
        <a:p>
          <a:endParaRPr lang="en-US"/>
        </a:p>
      </dgm:t>
    </dgm:pt>
    <dgm:pt modelId="{6CDA8E85-C56F-49C2-A4C1-9C3B038E5D1F}">
      <dgm:prSet/>
      <dgm:spPr/>
      <dgm:t>
        <a:bodyPr/>
        <a:lstStyle/>
        <a:p>
          <a:r>
            <a:rPr lang="en-GB"/>
            <a:t>Reproducible </a:t>
          </a:r>
          <a:endParaRPr lang="en-US"/>
        </a:p>
      </dgm:t>
    </dgm:pt>
    <dgm:pt modelId="{CA60069F-3E8A-4CBF-B605-991E86EECD9C}" type="parTrans" cxnId="{85D31395-A3DC-4DB6-9E0B-86C09C939300}">
      <dgm:prSet/>
      <dgm:spPr/>
      <dgm:t>
        <a:bodyPr/>
        <a:lstStyle/>
        <a:p>
          <a:endParaRPr lang="en-US"/>
        </a:p>
      </dgm:t>
    </dgm:pt>
    <dgm:pt modelId="{F8384016-28A4-4159-9C6B-586792675048}" type="sibTrans" cxnId="{85D31395-A3DC-4DB6-9E0B-86C09C939300}">
      <dgm:prSet/>
      <dgm:spPr/>
      <dgm:t>
        <a:bodyPr/>
        <a:lstStyle/>
        <a:p>
          <a:endParaRPr lang="en-US"/>
        </a:p>
      </dgm:t>
    </dgm:pt>
    <dgm:pt modelId="{02668FD8-EE5F-4B85-80B0-44CDC06AB609}">
      <dgm:prSet/>
      <dgm:spPr/>
      <dgm:t>
        <a:bodyPr/>
        <a:lstStyle/>
        <a:p>
          <a:r>
            <a:rPr lang="en-GB"/>
            <a:t>Great for development environments</a:t>
          </a:r>
          <a:endParaRPr lang="en-US"/>
        </a:p>
      </dgm:t>
    </dgm:pt>
    <dgm:pt modelId="{B75E366C-D1F4-4302-A5DE-DE210B7C2FBE}" type="parTrans" cxnId="{B17263C2-FFBE-4F82-ABCF-25CD50B4871A}">
      <dgm:prSet/>
      <dgm:spPr/>
      <dgm:t>
        <a:bodyPr/>
        <a:lstStyle/>
        <a:p>
          <a:endParaRPr lang="en-US"/>
        </a:p>
      </dgm:t>
    </dgm:pt>
    <dgm:pt modelId="{1321B751-FA7B-471B-AA07-E8071A8421AD}" type="sibTrans" cxnId="{B17263C2-FFBE-4F82-ABCF-25CD50B4871A}">
      <dgm:prSet/>
      <dgm:spPr/>
      <dgm:t>
        <a:bodyPr/>
        <a:lstStyle/>
        <a:p>
          <a:endParaRPr lang="en-US"/>
        </a:p>
      </dgm:t>
    </dgm:pt>
    <dgm:pt modelId="{DED47C4C-5299-4764-A0FB-7BC2429BE5F4}" type="pres">
      <dgm:prSet presAssocID="{C5DDA098-A9C7-4578-BFF2-E60506C6AEA8}" presName="linear" presStyleCnt="0">
        <dgm:presLayoutVars>
          <dgm:animLvl val="lvl"/>
          <dgm:resizeHandles val="exact"/>
        </dgm:presLayoutVars>
      </dgm:prSet>
      <dgm:spPr/>
    </dgm:pt>
    <dgm:pt modelId="{7C9631C5-F66A-4FBC-9281-B355A59CA3AE}" type="pres">
      <dgm:prSet presAssocID="{DD7A9DB6-4EEB-4241-A822-3619A0523E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603376-A5A2-4F23-B328-8DD7D937ECEE}" type="pres">
      <dgm:prSet presAssocID="{C6D32534-216F-4CA2-A953-9899EB9E25BC}" presName="spacer" presStyleCnt="0"/>
      <dgm:spPr/>
    </dgm:pt>
    <dgm:pt modelId="{1F5EE41B-EED8-43BB-916C-929B8784E5D6}" type="pres">
      <dgm:prSet presAssocID="{F4BA7C37-69D7-4F30-A922-BB6647CA00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A3AD51-3884-4194-A2CF-766FB230F53A}" type="pres">
      <dgm:prSet presAssocID="{77147E4F-9564-4721-953E-D84FBA094FD3}" presName="spacer" presStyleCnt="0"/>
      <dgm:spPr/>
    </dgm:pt>
    <dgm:pt modelId="{D41C4E2A-5E71-4F70-B4A9-955108AAD19D}" type="pres">
      <dgm:prSet presAssocID="{8C3C755A-E0A9-466E-8905-8EFE4F89E0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598B27-642F-4214-ADB7-B9AE48C60799}" type="pres">
      <dgm:prSet presAssocID="{4D69C370-3D5A-4729-990B-C82411FE67C1}" presName="spacer" presStyleCnt="0"/>
      <dgm:spPr/>
    </dgm:pt>
    <dgm:pt modelId="{7FED717D-F7E1-42BC-8230-7FB6C9385160}" type="pres">
      <dgm:prSet presAssocID="{6CDA8E85-C56F-49C2-A4C1-9C3B038E5D1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7A5424-C6D8-4381-8512-907F7B8C3604}" type="pres">
      <dgm:prSet presAssocID="{F8384016-28A4-4159-9C6B-586792675048}" presName="spacer" presStyleCnt="0"/>
      <dgm:spPr/>
    </dgm:pt>
    <dgm:pt modelId="{C7B5D7AB-32B4-48AB-A546-5C5BDEE7B8B7}" type="pres">
      <dgm:prSet presAssocID="{02668FD8-EE5F-4B85-80B0-44CDC06AB6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A572204-4239-4436-BFDE-5DC6B81AF6DF}" srcId="{C5DDA098-A9C7-4578-BFF2-E60506C6AEA8}" destId="{F4BA7C37-69D7-4F30-A922-BB6647CA0094}" srcOrd="1" destOrd="0" parTransId="{2E510719-9E94-4611-8000-AE58231F7774}" sibTransId="{77147E4F-9564-4721-953E-D84FBA094FD3}"/>
    <dgm:cxn modelId="{4F8EA215-4E40-4F8F-8171-6F33D9B49EA7}" type="presOf" srcId="{C5DDA098-A9C7-4578-BFF2-E60506C6AEA8}" destId="{DED47C4C-5299-4764-A0FB-7BC2429BE5F4}" srcOrd="0" destOrd="0" presId="urn:microsoft.com/office/officeart/2005/8/layout/vList2"/>
    <dgm:cxn modelId="{3B4D653F-DC94-4000-BF64-C940A33947ED}" type="presOf" srcId="{F4BA7C37-69D7-4F30-A922-BB6647CA0094}" destId="{1F5EE41B-EED8-43BB-916C-929B8784E5D6}" srcOrd="0" destOrd="0" presId="urn:microsoft.com/office/officeart/2005/8/layout/vList2"/>
    <dgm:cxn modelId="{60820882-5D00-43FB-B3E6-F583B6CCE801}" srcId="{C5DDA098-A9C7-4578-BFF2-E60506C6AEA8}" destId="{8C3C755A-E0A9-466E-8905-8EFE4F89E0D7}" srcOrd="2" destOrd="0" parTransId="{E95B832F-8E51-4FB1-84AE-9AB041696D09}" sibTransId="{4D69C370-3D5A-4729-990B-C82411FE67C1}"/>
    <dgm:cxn modelId="{85D31395-A3DC-4DB6-9E0B-86C09C939300}" srcId="{C5DDA098-A9C7-4578-BFF2-E60506C6AEA8}" destId="{6CDA8E85-C56F-49C2-A4C1-9C3B038E5D1F}" srcOrd="3" destOrd="0" parTransId="{CA60069F-3E8A-4CBF-B605-991E86EECD9C}" sibTransId="{F8384016-28A4-4159-9C6B-586792675048}"/>
    <dgm:cxn modelId="{09BA7096-ABFF-45F6-8A2C-0A4BAFD16B8D}" type="presOf" srcId="{DD7A9DB6-4EEB-4241-A822-3619A0523E0D}" destId="{7C9631C5-F66A-4FBC-9281-B355A59CA3AE}" srcOrd="0" destOrd="0" presId="urn:microsoft.com/office/officeart/2005/8/layout/vList2"/>
    <dgm:cxn modelId="{9CC5649A-BAF3-46E8-A488-04012DF454B5}" type="presOf" srcId="{8C3C755A-E0A9-466E-8905-8EFE4F89E0D7}" destId="{D41C4E2A-5E71-4F70-B4A9-955108AAD19D}" srcOrd="0" destOrd="0" presId="urn:microsoft.com/office/officeart/2005/8/layout/vList2"/>
    <dgm:cxn modelId="{B17263C2-FFBE-4F82-ABCF-25CD50B4871A}" srcId="{C5DDA098-A9C7-4578-BFF2-E60506C6AEA8}" destId="{02668FD8-EE5F-4B85-80B0-44CDC06AB609}" srcOrd="4" destOrd="0" parTransId="{B75E366C-D1F4-4302-A5DE-DE210B7C2FBE}" sibTransId="{1321B751-FA7B-471B-AA07-E8071A8421AD}"/>
    <dgm:cxn modelId="{24920BD0-E8DE-4E4F-97C3-886196543321}" srcId="{C5DDA098-A9C7-4578-BFF2-E60506C6AEA8}" destId="{DD7A9DB6-4EEB-4241-A822-3619A0523E0D}" srcOrd="0" destOrd="0" parTransId="{8DB2688A-26D7-41A3-9BCE-46E135DF3868}" sibTransId="{C6D32534-216F-4CA2-A953-9899EB9E25BC}"/>
    <dgm:cxn modelId="{15C4FBD5-82FE-4EF6-88B5-C556147B2CD9}" type="presOf" srcId="{02668FD8-EE5F-4B85-80B0-44CDC06AB609}" destId="{C7B5D7AB-32B4-48AB-A546-5C5BDEE7B8B7}" srcOrd="0" destOrd="0" presId="urn:microsoft.com/office/officeart/2005/8/layout/vList2"/>
    <dgm:cxn modelId="{EBD53DE9-F474-4DFE-8993-02CC4EBF2518}" type="presOf" srcId="{6CDA8E85-C56F-49C2-A4C1-9C3B038E5D1F}" destId="{7FED717D-F7E1-42BC-8230-7FB6C9385160}" srcOrd="0" destOrd="0" presId="urn:microsoft.com/office/officeart/2005/8/layout/vList2"/>
    <dgm:cxn modelId="{D4F989F0-8112-41D7-A26A-75DC402818DB}" type="presParOf" srcId="{DED47C4C-5299-4764-A0FB-7BC2429BE5F4}" destId="{7C9631C5-F66A-4FBC-9281-B355A59CA3AE}" srcOrd="0" destOrd="0" presId="urn:microsoft.com/office/officeart/2005/8/layout/vList2"/>
    <dgm:cxn modelId="{CB4F15C0-8D6B-41B1-9306-73BBFD37F0E6}" type="presParOf" srcId="{DED47C4C-5299-4764-A0FB-7BC2429BE5F4}" destId="{3C603376-A5A2-4F23-B328-8DD7D937ECEE}" srcOrd="1" destOrd="0" presId="urn:microsoft.com/office/officeart/2005/8/layout/vList2"/>
    <dgm:cxn modelId="{C744A558-0A61-4180-9412-578FABA308B6}" type="presParOf" srcId="{DED47C4C-5299-4764-A0FB-7BC2429BE5F4}" destId="{1F5EE41B-EED8-43BB-916C-929B8784E5D6}" srcOrd="2" destOrd="0" presId="urn:microsoft.com/office/officeart/2005/8/layout/vList2"/>
    <dgm:cxn modelId="{ED8C4ACB-172E-46AE-B3C1-683B392AD252}" type="presParOf" srcId="{DED47C4C-5299-4764-A0FB-7BC2429BE5F4}" destId="{78A3AD51-3884-4194-A2CF-766FB230F53A}" srcOrd="3" destOrd="0" presId="urn:microsoft.com/office/officeart/2005/8/layout/vList2"/>
    <dgm:cxn modelId="{FFE6716D-3E75-40EF-9D08-5BF7E5428191}" type="presParOf" srcId="{DED47C4C-5299-4764-A0FB-7BC2429BE5F4}" destId="{D41C4E2A-5E71-4F70-B4A9-955108AAD19D}" srcOrd="4" destOrd="0" presId="urn:microsoft.com/office/officeart/2005/8/layout/vList2"/>
    <dgm:cxn modelId="{BFB69E44-BA19-41D1-A7FF-7226053BFA7E}" type="presParOf" srcId="{DED47C4C-5299-4764-A0FB-7BC2429BE5F4}" destId="{5D598B27-642F-4214-ADB7-B9AE48C60799}" srcOrd="5" destOrd="0" presId="urn:microsoft.com/office/officeart/2005/8/layout/vList2"/>
    <dgm:cxn modelId="{FA849070-BE87-4183-9005-E4E8D2B1AC0B}" type="presParOf" srcId="{DED47C4C-5299-4764-A0FB-7BC2429BE5F4}" destId="{7FED717D-F7E1-42BC-8230-7FB6C9385160}" srcOrd="6" destOrd="0" presId="urn:microsoft.com/office/officeart/2005/8/layout/vList2"/>
    <dgm:cxn modelId="{2C235478-363F-4692-90DF-D5DB99B2627C}" type="presParOf" srcId="{DED47C4C-5299-4764-A0FB-7BC2429BE5F4}" destId="{777A5424-C6D8-4381-8512-907F7B8C3604}" srcOrd="7" destOrd="0" presId="urn:microsoft.com/office/officeart/2005/8/layout/vList2"/>
    <dgm:cxn modelId="{98566FC3-6822-4EB5-9F8A-ABAE36020A57}" type="presParOf" srcId="{DED47C4C-5299-4764-A0FB-7BC2429BE5F4}" destId="{C7B5D7AB-32B4-48AB-A546-5C5BDEE7B8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ED7BA-2CE0-46E8-B3B4-1BE65193515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BFEC9B6-B67B-4341-88CA-C7D345C34560}">
      <dgm:prSet/>
      <dgm:spPr/>
      <dgm:t>
        <a:bodyPr/>
        <a:lstStyle/>
        <a:p>
          <a:r>
            <a:rPr lang="en-GB" b="1"/>
            <a:t>venv</a:t>
          </a:r>
          <a:r>
            <a:rPr lang="en-GB"/>
            <a:t> – Included with Python &gt; 3.3. Creates lightweight environments.</a:t>
          </a:r>
          <a:endParaRPr lang="en-US"/>
        </a:p>
      </dgm:t>
    </dgm:pt>
    <dgm:pt modelId="{65E03349-DAEB-4A6E-A34D-49219F82525E}" type="parTrans" cxnId="{4ADD0F58-3D9F-4271-B83F-026F9AC31BA1}">
      <dgm:prSet/>
      <dgm:spPr/>
      <dgm:t>
        <a:bodyPr/>
        <a:lstStyle/>
        <a:p>
          <a:endParaRPr lang="en-US"/>
        </a:p>
      </dgm:t>
    </dgm:pt>
    <dgm:pt modelId="{9CDB2435-446B-4BAA-B460-7281D54A6723}" type="sibTrans" cxnId="{4ADD0F58-3D9F-4271-B83F-026F9AC31BA1}">
      <dgm:prSet/>
      <dgm:spPr/>
      <dgm:t>
        <a:bodyPr/>
        <a:lstStyle/>
        <a:p>
          <a:endParaRPr lang="en-US"/>
        </a:p>
      </dgm:t>
    </dgm:pt>
    <dgm:pt modelId="{D49DAF1D-A194-4E1A-97AA-4AD5EED4EC01}">
      <dgm:prSet/>
      <dgm:spPr/>
      <dgm:t>
        <a:bodyPr/>
        <a:lstStyle/>
        <a:p>
          <a:r>
            <a:rPr lang="en-GB" dirty="0"/>
            <a:t>Usage: </a:t>
          </a:r>
          <a:r>
            <a:rPr lang="en-GB" dirty="0">
              <a:solidFill>
                <a:schemeClr val="accent5">
                  <a:lumMod val="50000"/>
                </a:schemeClr>
              </a:solidFill>
            </a:rPr>
            <a:t>python –m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venv</a:t>
          </a:r>
          <a:r>
            <a:rPr lang="en-GB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myenv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31CEDA3-946D-4792-BAE9-33C431197CCE}" type="parTrans" cxnId="{EFB58E3D-1EC1-4D6E-A9B0-B889A50E00E0}">
      <dgm:prSet/>
      <dgm:spPr/>
      <dgm:t>
        <a:bodyPr/>
        <a:lstStyle/>
        <a:p>
          <a:endParaRPr lang="en-US"/>
        </a:p>
      </dgm:t>
    </dgm:pt>
    <dgm:pt modelId="{B45CE709-6231-4735-A2BA-5131F0B8516C}" type="sibTrans" cxnId="{EFB58E3D-1EC1-4D6E-A9B0-B889A50E00E0}">
      <dgm:prSet/>
      <dgm:spPr/>
      <dgm:t>
        <a:bodyPr/>
        <a:lstStyle/>
        <a:p>
          <a:endParaRPr lang="en-US"/>
        </a:p>
      </dgm:t>
    </dgm:pt>
    <dgm:pt modelId="{5C117127-0893-4455-9953-994CF247EF90}">
      <dgm:prSet/>
      <dgm:spPr/>
      <dgm:t>
        <a:bodyPr/>
        <a:lstStyle/>
        <a:p>
          <a:r>
            <a:rPr lang="en-GB" b="1"/>
            <a:t>virtualenv</a:t>
          </a:r>
          <a:r>
            <a:rPr lang="en-GB"/>
            <a:t> – Older but more feature-rich than </a:t>
          </a:r>
          <a:r>
            <a:rPr lang="en-GB" b="1"/>
            <a:t>venv</a:t>
          </a:r>
          <a:endParaRPr lang="en-US"/>
        </a:p>
      </dgm:t>
    </dgm:pt>
    <dgm:pt modelId="{61BD484F-2E8F-4532-88FD-B1FCEC70C819}" type="parTrans" cxnId="{84920A8C-3143-441D-8BE2-1B3198057887}">
      <dgm:prSet/>
      <dgm:spPr/>
      <dgm:t>
        <a:bodyPr/>
        <a:lstStyle/>
        <a:p>
          <a:endParaRPr lang="en-US"/>
        </a:p>
      </dgm:t>
    </dgm:pt>
    <dgm:pt modelId="{8A304084-28BA-4F11-BBE3-A8A51E80315C}" type="sibTrans" cxnId="{84920A8C-3143-441D-8BE2-1B3198057887}">
      <dgm:prSet/>
      <dgm:spPr/>
      <dgm:t>
        <a:bodyPr/>
        <a:lstStyle/>
        <a:p>
          <a:endParaRPr lang="en-US"/>
        </a:p>
      </dgm:t>
    </dgm:pt>
    <dgm:pt modelId="{254D7BBD-6749-4335-938D-F180C9916DDF}">
      <dgm:prSet/>
      <dgm:spPr/>
      <dgm:t>
        <a:bodyPr/>
        <a:lstStyle/>
        <a:p>
          <a:r>
            <a:rPr lang="en-GB" dirty="0"/>
            <a:t>Usage: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virtualenv</a:t>
          </a:r>
          <a:r>
            <a:rPr lang="en-GB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myenv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E47D4E41-1FF4-4EC0-AE77-02B9D33CDF8D}" type="parTrans" cxnId="{697876DB-ED2A-47C8-A2BD-2446ECC81D38}">
      <dgm:prSet/>
      <dgm:spPr/>
      <dgm:t>
        <a:bodyPr/>
        <a:lstStyle/>
        <a:p>
          <a:endParaRPr lang="en-US"/>
        </a:p>
      </dgm:t>
    </dgm:pt>
    <dgm:pt modelId="{E13AAC3D-8EC3-4946-B221-1BE40FBB6B6D}" type="sibTrans" cxnId="{697876DB-ED2A-47C8-A2BD-2446ECC81D38}">
      <dgm:prSet/>
      <dgm:spPr/>
      <dgm:t>
        <a:bodyPr/>
        <a:lstStyle/>
        <a:p>
          <a:endParaRPr lang="en-US"/>
        </a:p>
      </dgm:t>
    </dgm:pt>
    <dgm:pt modelId="{3FDD034A-B6B3-4274-83CA-F535BF559AB8}">
      <dgm:prSet/>
      <dgm:spPr/>
      <dgm:t>
        <a:bodyPr/>
        <a:lstStyle/>
        <a:p>
          <a:r>
            <a:rPr lang="en-GB" b="1"/>
            <a:t>pyenv – </a:t>
          </a:r>
          <a:r>
            <a:rPr lang="en-GB"/>
            <a:t>Used to manage python versions and installations</a:t>
          </a:r>
          <a:endParaRPr lang="en-US"/>
        </a:p>
      </dgm:t>
    </dgm:pt>
    <dgm:pt modelId="{E154438E-795C-4116-AB6F-AB3A5D44DDC4}" type="parTrans" cxnId="{E86920AC-D087-45CB-B429-6261142185ED}">
      <dgm:prSet/>
      <dgm:spPr/>
      <dgm:t>
        <a:bodyPr/>
        <a:lstStyle/>
        <a:p>
          <a:endParaRPr lang="en-US"/>
        </a:p>
      </dgm:t>
    </dgm:pt>
    <dgm:pt modelId="{08AFBD2B-4290-4454-A487-5FCACF7AC59F}" type="sibTrans" cxnId="{E86920AC-D087-45CB-B429-6261142185ED}">
      <dgm:prSet/>
      <dgm:spPr/>
      <dgm:t>
        <a:bodyPr/>
        <a:lstStyle/>
        <a:p>
          <a:endParaRPr lang="en-US"/>
        </a:p>
      </dgm:t>
    </dgm:pt>
    <dgm:pt modelId="{994D1E43-5679-4328-B738-7865C7D6933B}">
      <dgm:prSet/>
      <dgm:spPr/>
      <dgm:t>
        <a:bodyPr/>
        <a:lstStyle/>
        <a:p>
          <a:r>
            <a:rPr lang="en-GB" dirty="0"/>
            <a:t>Usage: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pyenv</a:t>
          </a:r>
          <a:r>
            <a:rPr lang="en-GB" dirty="0">
              <a:solidFill>
                <a:schemeClr val="accent5">
                  <a:lumMod val="50000"/>
                </a:schemeClr>
              </a:solidFill>
            </a:rPr>
            <a:t> install 3.XX.X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A90AE788-BBAB-4F24-B373-B8816E5844E0}" type="parTrans" cxnId="{EF4B9FC7-8D0E-4095-BCAA-CDFD429B0AF7}">
      <dgm:prSet/>
      <dgm:spPr/>
      <dgm:t>
        <a:bodyPr/>
        <a:lstStyle/>
        <a:p>
          <a:endParaRPr lang="en-US"/>
        </a:p>
      </dgm:t>
    </dgm:pt>
    <dgm:pt modelId="{FB6566C1-34BD-466D-816C-57447317CFCD}" type="sibTrans" cxnId="{EF4B9FC7-8D0E-4095-BCAA-CDFD429B0AF7}">
      <dgm:prSet/>
      <dgm:spPr/>
      <dgm:t>
        <a:bodyPr/>
        <a:lstStyle/>
        <a:p>
          <a:endParaRPr lang="en-US"/>
        </a:p>
      </dgm:t>
    </dgm:pt>
    <dgm:pt modelId="{24DDFA1C-F03E-4988-86DF-3766211D87B8}" type="pres">
      <dgm:prSet presAssocID="{B7CED7BA-2CE0-46E8-B3B4-1BE6519351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AE36D-3B07-4EA8-BCD1-32E8B340264C}" type="pres">
      <dgm:prSet presAssocID="{9BFEC9B6-B67B-4341-88CA-C7D345C34560}" presName="root" presStyleCnt="0"/>
      <dgm:spPr/>
    </dgm:pt>
    <dgm:pt modelId="{0E550462-08C4-4283-98BB-C651C982B2FE}" type="pres">
      <dgm:prSet presAssocID="{9BFEC9B6-B67B-4341-88CA-C7D345C34560}" presName="rootComposite" presStyleCnt="0"/>
      <dgm:spPr/>
    </dgm:pt>
    <dgm:pt modelId="{194F94B6-1FDA-45BF-A169-C0985347ED0C}" type="pres">
      <dgm:prSet presAssocID="{9BFEC9B6-B67B-4341-88CA-C7D345C34560}" presName="rootText" presStyleLbl="node1" presStyleIdx="0" presStyleCnt="3"/>
      <dgm:spPr/>
    </dgm:pt>
    <dgm:pt modelId="{20048380-F9DD-4C7F-B633-2C1C9DBAFF90}" type="pres">
      <dgm:prSet presAssocID="{9BFEC9B6-B67B-4341-88CA-C7D345C34560}" presName="rootConnector" presStyleLbl="node1" presStyleIdx="0" presStyleCnt="3"/>
      <dgm:spPr/>
    </dgm:pt>
    <dgm:pt modelId="{C179434C-6B88-4E89-832C-EE961DE4A486}" type="pres">
      <dgm:prSet presAssocID="{9BFEC9B6-B67B-4341-88CA-C7D345C34560}" presName="childShape" presStyleCnt="0"/>
      <dgm:spPr/>
    </dgm:pt>
    <dgm:pt modelId="{BB33A302-E222-4708-9FAC-E334AEB69FC6}" type="pres">
      <dgm:prSet presAssocID="{331CEDA3-946D-4792-BAE9-33C431197CCE}" presName="Name13" presStyleLbl="parChTrans1D2" presStyleIdx="0" presStyleCnt="3"/>
      <dgm:spPr/>
    </dgm:pt>
    <dgm:pt modelId="{659BD029-0F50-4590-8EA9-7879F9837E39}" type="pres">
      <dgm:prSet presAssocID="{D49DAF1D-A194-4E1A-97AA-4AD5EED4EC01}" presName="childText" presStyleLbl="bgAcc1" presStyleIdx="0" presStyleCnt="3">
        <dgm:presLayoutVars>
          <dgm:bulletEnabled val="1"/>
        </dgm:presLayoutVars>
      </dgm:prSet>
      <dgm:spPr/>
    </dgm:pt>
    <dgm:pt modelId="{758D1277-45FE-46AD-8FC4-A92196F41E17}" type="pres">
      <dgm:prSet presAssocID="{5C117127-0893-4455-9953-994CF247EF90}" presName="root" presStyleCnt="0"/>
      <dgm:spPr/>
    </dgm:pt>
    <dgm:pt modelId="{BA3C6D8C-142D-46FC-BB18-01DF52367450}" type="pres">
      <dgm:prSet presAssocID="{5C117127-0893-4455-9953-994CF247EF90}" presName="rootComposite" presStyleCnt="0"/>
      <dgm:spPr/>
    </dgm:pt>
    <dgm:pt modelId="{E6BD1D2B-2B6B-40AB-9594-F2D85F6E1B95}" type="pres">
      <dgm:prSet presAssocID="{5C117127-0893-4455-9953-994CF247EF90}" presName="rootText" presStyleLbl="node1" presStyleIdx="1" presStyleCnt="3"/>
      <dgm:spPr/>
    </dgm:pt>
    <dgm:pt modelId="{DDF23A35-5AC2-437F-9FE8-4459E4C29D85}" type="pres">
      <dgm:prSet presAssocID="{5C117127-0893-4455-9953-994CF247EF90}" presName="rootConnector" presStyleLbl="node1" presStyleIdx="1" presStyleCnt="3"/>
      <dgm:spPr/>
    </dgm:pt>
    <dgm:pt modelId="{165A32AD-25BC-45CE-ABB6-7B597A438C9B}" type="pres">
      <dgm:prSet presAssocID="{5C117127-0893-4455-9953-994CF247EF90}" presName="childShape" presStyleCnt="0"/>
      <dgm:spPr/>
    </dgm:pt>
    <dgm:pt modelId="{52C0C22C-6EE8-41C8-89E8-448B265597C6}" type="pres">
      <dgm:prSet presAssocID="{E47D4E41-1FF4-4EC0-AE77-02B9D33CDF8D}" presName="Name13" presStyleLbl="parChTrans1D2" presStyleIdx="1" presStyleCnt="3"/>
      <dgm:spPr/>
    </dgm:pt>
    <dgm:pt modelId="{10C938D2-BD68-492B-848A-C4A1E5C1AD62}" type="pres">
      <dgm:prSet presAssocID="{254D7BBD-6749-4335-938D-F180C9916DDF}" presName="childText" presStyleLbl="bgAcc1" presStyleIdx="1" presStyleCnt="3">
        <dgm:presLayoutVars>
          <dgm:bulletEnabled val="1"/>
        </dgm:presLayoutVars>
      </dgm:prSet>
      <dgm:spPr/>
    </dgm:pt>
    <dgm:pt modelId="{894D4FA2-1038-433F-B3B6-BCDD766EFC9B}" type="pres">
      <dgm:prSet presAssocID="{3FDD034A-B6B3-4274-83CA-F535BF559AB8}" presName="root" presStyleCnt="0"/>
      <dgm:spPr/>
    </dgm:pt>
    <dgm:pt modelId="{13B2A8C4-666B-4299-9A31-AF9D2EEF5A0E}" type="pres">
      <dgm:prSet presAssocID="{3FDD034A-B6B3-4274-83CA-F535BF559AB8}" presName="rootComposite" presStyleCnt="0"/>
      <dgm:spPr/>
    </dgm:pt>
    <dgm:pt modelId="{D43055A1-CF81-4001-9278-86500FADFF56}" type="pres">
      <dgm:prSet presAssocID="{3FDD034A-B6B3-4274-83CA-F535BF559AB8}" presName="rootText" presStyleLbl="node1" presStyleIdx="2" presStyleCnt="3"/>
      <dgm:spPr/>
    </dgm:pt>
    <dgm:pt modelId="{D89106FE-AAEB-42AF-BEB0-EE3AEE9B602D}" type="pres">
      <dgm:prSet presAssocID="{3FDD034A-B6B3-4274-83CA-F535BF559AB8}" presName="rootConnector" presStyleLbl="node1" presStyleIdx="2" presStyleCnt="3"/>
      <dgm:spPr/>
    </dgm:pt>
    <dgm:pt modelId="{E9CFFE25-D206-4F77-86DA-F043285B6B0E}" type="pres">
      <dgm:prSet presAssocID="{3FDD034A-B6B3-4274-83CA-F535BF559AB8}" presName="childShape" presStyleCnt="0"/>
      <dgm:spPr/>
    </dgm:pt>
    <dgm:pt modelId="{0A8ACF55-CE74-4D4E-92D7-076EA8970532}" type="pres">
      <dgm:prSet presAssocID="{A90AE788-BBAB-4F24-B373-B8816E5844E0}" presName="Name13" presStyleLbl="parChTrans1D2" presStyleIdx="2" presStyleCnt="3"/>
      <dgm:spPr/>
    </dgm:pt>
    <dgm:pt modelId="{9362E332-0058-414E-A3FD-581791CA2A3F}" type="pres">
      <dgm:prSet presAssocID="{994D1E43-5679-4328-B738-7865C7D6933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DABC0F05-E023-45CE-A180-D296E2011372}" type="presOf" srcId="{9BFEC9B6-B67B-4341-88CA-C7D345C34560}" destId="{20048380-F9DD-4C7F-B633-2C1C9DBAFF90}" srcOrd="1" destOrd="0" presId="urn:microsoft.com/office/officeart/2005/8/layout/hierarchy3"/>
    <dgm:cxn modelId="{35EF4916-6E05-40BC-AEA9-ECF6D7D33CF0}" type="presOf" srcId="{B7CED7BA-2CE0-46E8-B3B4-1BE651935154}" destId="{24DDFA1C-F03E-4988-86DF-3766211D87B8}" srcOrd="0" destOrd="0" presId="urn:microsoft.com/office/officeart/2005/8/layout/hierarchy3"/>
    <dgm:cxn modelId="{AC70011D-CB15-415D-94AB-C9CBB2A423F8}" type="presOf" srcId="{254D7BBD-6749-4335-938D-F180C9916DDF}" destId="{10C938D2-BD68-492B-848A-C4A1E5C1AD62}" srcOrd="0" destOrd="0" presId="urn:microsoft.com/office/officeart/2005/8/layout/hierarchy3"/>
    <dgm:cxn modelId="{45070928-23AF-4EE1-B1DE-0E00163F09E9}" type="presOf" srcId="{9BFEC9B6-B67B-4341-88CA-C7D345C34560}" destId="{194F94B6-1FDA-45BF-A169-C0985347ED0C}" srcOrd="0" destOrd="0" presId="urn:microsoft.com/office/officeart/2005/8/layout/hierarchy3"/>
    <dgm:cxn modelId="{07C9972C-E3FE-4E52-A6F1-108332B86DD2}" type="presOf" srcId="{3FDD034A-B6B3-4274-83CA-F535BF559AB8}" destId="{D43055A1-CF81-4001-9278-86500FADFF56}" srcOrd="0" destOrd="0" presId="urn:microsoft.com/office/officeart/2005/8/layout/hierarchy3"/>
    <dgm:cxn modelId="{1B5C7A3B-A78B-4DF6-BDA3-20690EB4B224}" type="presOf" srcId="{5C117127-0893-4455-9953-994CF247EF90}" destId="{DDF23A35-5AC2-437F-9FE8-4459E4C29D85}" srcOrd="1" destOrd="0" presId="urn:microsoft.com/office/officeart/2005/8/layout/hierarchy3"/>
    <dgm:cxn modelId="{A149D23B-B138-4CDF-8E76-729C1BFB8ADE}" type="presOf" srcId="{5C117127-0893-4455-9953-994CF247EF90}" destId="{E6BD1D2B-2B6B-40AB-9594-F2D85F6E1B95}" srcOrd="0" destOrd="0" presId="urn:microsoft.com/office/officeart/2005/8/layout/hierarchy3"/>
    <dgm:cxn modelId="{EFB58E3D-1EC1-4D6E-A9B0-B889A50E00E0}" srcId="{9BFEC9B6-B67B-4341-88CA-C7D345C34560}" destId="{D49DAF1D-A194-4E1A-97AA-4AD5EED4EC01}" srcOrd="0" destOrd="0" parTransId="{331CEDA3-946D-4792-BAE9-33C431197CCE}" sibTransId="{B45CE709-6231-4735-A2BA-5131F0B8516C}"/>
    <dgm:cxn modelId="{48D4A440-2A61-496C-B209-72348FFBFFDF}" type="presOf" srcId="{E47D4E41-1FF4-4EC0-AE77-02B9D33CDF8D}" destId="{52C0C22C-6EE8-41C8-89E8-448B265597C6}" srcOrd="0" destOrd="0" presId="urn:microsoft.com/office/officeart/2005/8/layout/hierarchy3"/>
    <dgm:cxn modelId="{24A18147-3FE4-41CD-8739-85C4417DA36E}" type="presOf" srcId="{3FDD034A-B6B3-4274-83CA-F535BF559AB8}" destId="{D89106FE-AAEB-42AF-BEB0-EE3AEE9B602D}" srcOrd="1" destOrd="0" presId="urn:microsoft.com/office/officeart/2005/8/layout/hierarchy3"/>
    <dgm:cxn modelId="{09DAB74E-4347-44EC-B03C-DE199C1F7D5B}" type="presOf" srcId="{331CEDA3-946D-4792-BAE9-33C431197CCE}" destId="{BB33A302-E222-4708-9FAC-E334AEB69FC6}" srcOrd="0" destOrd="0" presId="urn:microsoft.com/office/officeart/2005/8/layout/hierarchy3"/>
    <dgm:cxn modelId="{4ADD0F58-3D9F-4271-B83F-026F9AC31BA1}" srcId="{B7CED7BA-2CE0-46E8-B3B4-1BE651935154}" destId="{9BFEC9B6-B67B-4341-88CA-C7D345C34560}" srcOrd="0" destOrd="0" parTransId="{65E03349-DAEB-4A6E-A34D-49219F82525E}" sibTransId="{9CDB2435-446B-4BAA-B460-7281D54A6723}"/>
    <dgm:cxn modelId="{84920A8C-3143-441D-8BE2-1B3198057887}" srcId="{B7CED7BA-2CE0-46E8-B3B4-1BE651935154}" destId="{5C117127-0893-4455-9953-994CF247EF90}" srcOrd="1" destOrd="0" parTransId="{61BD484F-2E8F-4532-88FD-B1FCEC70C819}" sibTransId="{8A304084-28BA-4F11-BBE3-A8A51E80315C}"/>
    <dgm:cxn modelId="{E86920AC-D087-45CB-B429-6261142185ED}" srcId="{B7CED7BA-2CE0-46E8-B3B4-1BE651935154}" destId="{3FDD034A-B6B3-4274-83CA-F535BF559AB8}" srcOrd="2" destOrd="0" parTransId="{E154438E-795C-4116-AB6F-AB3A5D44DDC4}" sibTransId="{08AFBD2B-4290-4454-A487-5FCACF7AC59F}"/>
    <dgm:cxn modelId="{EF4B9FC7-8D0E-4095-BCAA-CDFD429B0AF7}" srcId="{3FDD034A-B6B3-4274-83CA-F535BF559AB8}" destId="{994D1E43-5679-4328-B738-7865C7D6933B}" srcOrd="0" destOrd="0" parTransId="{A90AE788-BBAB-4F24-B373-B8816E5844E0}" sibTransId="{FB6566C1-34BD-466D-816C-57447317CFCD}"/>
    <dgm:cxn modelId="{86FF28D7-F35A-477B-B717-EEA110ED11FA}" type="presOf" srcId="{994D1E43-5679-4328-B738-7865C7D6933B}" destId="{9362E332-0058-414E-A3FD-581791CA2A3F}" srcOrd="0" destOrd="0" presId="urn:microsoft.com/office/officeart/2005/8/layout/hierarchy3"/>
    <dgm:cxn modelId="{697876DB-ED2A-47C8-A2BD-2446ECC81D38}" srcId="{5C117127-0893-4455-9953-994CF247EF90}" destId="{254D7BBD-6749-4335-938D-F180C9916DDF}" srcOrd="0" destOrd="0" parTransId="{E47D4E41-1FF4-4EC0-AE77-02B9D33CDF8D}" sibTransId="{E13AAC3D-8EC3-4946-B221-1BE40FBB6B6D}"/>
    <dgm:cxn modelId="{F7E27AF1-D22E-43A3-A295-EF70B794E23E}" type="presOf" srcId="{A90AE788-BBAB-4F24-B373-B8816E5844E0}" destId="{0A8ACF55-CE74-4D4E-92D7-076EA8970532}" srcOrd="0" destOrd="0" presId="urn:microsoft.com/office/officeart/2005/8/layout/hierarchy3"/>
    <dgm:cxn modelId="{EE94FBF2-C62D-4E20-B68E-956C09AC77F5}" type="presOf" srcId="{D49DAF1D-A194-4E1A-97AA-4AD5EED4EC01}" destId="{659BD029-0F50-4590-8EA9-7879F9837E39}" srcOrd="0" destOrd="0" presId="urn:microsoft.com/office/officeart/2005/8/layout/hierarchy3"/>
    <dgm:cxn modelId="{78AC883A-E13B-4B53-8264-A9CA3B95546C}" type="presParOf" srcId="{24DDFA1C-F03E-4988-86DF-3766211D87B8}" destId="{11EAE36D-3B07-4EA8-BCD1-32E8B340264C}" srcOrd="0" destOrd="0" presId="urn:microsoft.com/office/officeart/2005/8/layout/hierarchy3"/>
    <dgm:cxn modelId="{7E5BBB0E-4372-442E-82B6-7C38D88180B9}" type="presParOf" srcId="{11EAE36D-3B07-4EA8-BCD1-32E8B340264C}" destId="{0E550462-08C4-4283-98BB-C651C982B2FE}" srcOrd="0" destOrd="0" presId="urn:microsoft.com/office/officeart/2005/8/layout/hierarchy3"/>
    <dgm:cxn modelId="{E0230C4F-6F16-48EF-BEF9-BB78BA7AEE96}" type="presParOf" srcId="{0E550462-08C4-4283-98BB-C651C982B2FE}" destId="{194F94B6-1FDA-45BF-A169-C0985347ED0C}" srcOrd="0" destOrd="0" presId="urn:microsoft.com/office/officeart/2005/8/layout/hierarchy3"/>
    <dgm:cxn modelId="{69B3AB43-EDDF-4313-B983-3050641151CC}" type="presParOf" srcId="{0E550462-08C4-4283-98BB-C651C982B2FE}" destId="{20048380-F9DD-4C7F-B633-2C1C9DBAFF90}" srcOrd="1" destOrd="0" presId="urn:microsoft.com/office/officeart/2005/8/layout/hierarchy3"/>
    <dgm:cxn modelId="{B03C9C31-756D-48FF-AC86-43230D3A223E}" type="presParOf" srcId="{11EAE36D-3B07-4EA8-BCD1-32E8B340264C}" destId="{C179434C-6B88-4E89-832C-EE961DE4A486}" srcOrd="1" destOrd="0" presId="urn:microsoft.com/office/officeart/2005/8/layout/hierarchy3"/>
    <dgm:cxn modelId="{03CBA57A-8E78-4016-93A4-88AECC0E10D4}" type="presParOf" srcId="{C179434C-6B88-4E89-832C-EE961DE4A486}" destId="{BB33A302-E222-4708-9FAC-E334AEB69FC6}" srcOrd="0" destOrd="0" presId="urn:microsoft.com/office/officeart/2005/8/layout/hierarchy3"/>
    <dgm:cxn modelId="{82C8545B-AA9A-42EF-AF9B-3D2FAAE6DA40}" type="presParOf" srcId="{C179434C-6B88-4E89-832C-EE961DE4A486}" destId="{659BD029-0F50-4590-8EA9-7879F9837E39}" srcOrd="1" destOrd="0" presId="urn:microsoft.com/office/officeart/2005/8/layout/hierarchy3"/>
    <dgm:cxn modelId="{91F3EE9F-745F-44BF-B016-D99888AFA812}" type="presParOf" srcId="{24DDFA1C-F03E-4988-86DF-3766211D87B8}" destId="{758D1277-45FE-46AD-8FC4-A92196F41E17}" srcOrd="1" destOrd="0" presId="urn:microsoft.com/office/officeart/2005/8/layout/hierarchy3"/>
    <dgm:cxn modelId="{5FCE3A81-A3BB-4498-BA9F-91528592CE66}" type="presParOf" srcId="{758D1277-45FE-46AD-8FC4-A92196F41E17}" destId="{BA3C6D8C-142D-46FC-BB18-01DF52367450}" srcOrd="0" destOrd="0" presId="urn:microsoft.com/office/officeart/2005/8/layout/hierarchy3"/>
    <dgm:cxn modelId="{A7400E07-6929-4D0F-A05F-F1F76FC8E577}" type="presParOf" srcId="{BA3C6D8C-142D-46FC-BB18-01DF52367450}" destId="{E6BD1D2B-2B6B-40AB-9594-F2D85F6E1B95}" srcOrd="0" destOrd="0" presId="urn:microsoft.com/office/officeart/2005/8/layout/hierarchy3"/>
    <dgm:cxn modelId="{3878B754-BA67-42C6-8CA9-0861EA08A981}" type="presParOf" srcId="{BA3C6D8C-142D-46FC-BB18-01DF52367450}" destId="{DDF23A35-5AC2-437F-9FE8-4459E4C29D85}" srcOrd="1" destOrd="0" presId="urn:microsoft.com/office/officeart/2005/8/layout/hierarchy3"/>
    <dgm:cxn modelId="{A09CE5A9-33AB-4674-ABB7-5309DCCFF816}" type="presParOf" srcId="{758D1277-45FE-46AD-8FC4-A92196F41E17}" destId="{165A32AD-25BC-45CE-ABB6-7B597A438C9B}" srcOrd="1" destOrd="0" presId="urn:microsoft.com/office/officeart/2005/8/layout/hierarchy3"/>
    <dgm:cxn modelId="{840B52AD-08F3-441D-8C6B-1ADA40A8490C}" type="presParOf" srcId="{165A32AD-25BC-45CE-ABB6-7B597A438C9B}" destId="{52C0C22C-6EE8-41C8-89E8-448B265597C6}" srcOrd="0" destOrd="0" presId="urn:microsoft.com/office/officeart/2005/8/layout/hierarchy3"/>
    <dgm:cxn modelId="{6D10D49C-5E66-444D-9C13-CAB6D00D2809}" type="presParOf" srcId="{165A32AD-25BC-45CE-ABB6-7B597A438C9B}" destId="{10C938D2-BD68-492B-848A-C4A1E5C1AD62}" srcOrd="1" destOrd="0" presId="urn:microsoft.com/office/officeart/2005/8/layout/hierarchy3"/>
    <dgm:cxn modelId="{79FDB2E0-D949-46A6-8A64-4101015DC606}" type="presParOf" srcId="{24DDFA1C-F03E-4988-86DF-3766211D87B8}" destId="{894D4FA2-1038-433F-B3B6-BCDD766EFC9B}" srcOrd="2" destOrd="0" presId="urn:microsoft.com/office/officeart/2005/8/layout/hierarchy3"/>
    <dgm:cxn modelId="{737486A9-DAAD-4BC6-B435-84017DDCFFB9}" type="presParOf" srcId="{894D4FA2-1038-433F-B3B6-BCDD766EFC9B}" destId="{13B2A8C4-666B-4299-9A31-AF9D2EEF5A0E}" srcOrd="0" destOrd="0" presId="urn:microsoft.com/office/officeart/2005/8/layout/hierarchy3"/>
    <dgm:cxn modelId="{DB79CABB-6C87-438B-AC77-6686AE7713A1}" type="presParOf" srcId="{13B2A8C4-666B-4299-9A31-AF9D2EEF5A0E}" destId="{D43055A1-CF81-4001-9278-86500FADFF56}" srcOrd="0" destOrd="0" presId="urn:microsoft.com/office/officeart/2005/8/layout/hierarchy3"/>
    <dgm:cxn modelId="{85B17271-F2CB-4983-AC7B-7F107A91EC35}" type="presParOf" srcId="{13B2A8C4-666B-4299-9A31-AF9D2EEF5A0E}" destId="{D89106FE-AAEB-42AF-BEB0-EE3AEE9B602D}" srcOrd="1" destOrd="0" presId="urn:microsoft.com/office/officeart/2005/8/layout/hierarchy3"/>
    <dgm:cxn modelId="{955F24E3-DFD9-494B-9227-9A726A4DC85F}" type="presParOf" srcId="{894D4FA2-1038-433F-B3B6-BCDD766EFC9B}" destId="{E9CFFE25-D206-4F77-86DA-F043285B6B0E}" srcOrd="1" destOrd="0" presId="urn:microsoft.com/office/officeart/2005/8/layout/hierarchy3"/>
    <dgm:cxn modelId="{DDF9ABE4-3284-4407-9DC7-C5B39B04495C}" type="presParOf" srcId="{E9CFFE25-D206-4F77-86DA-F043285B6B0E}" destId="{0A8ACF55-CE74-4D4E-92D7-076EA8970532}" srcOrd="0" destOrd="0" presId="urn:microsoft.com/office/officeart/2005/8/layout/hierarchy3"/>
    <dgm:cxn modelId="{7C906CC5-6FBD-4317-ABCC-B7E028062F5E}" type="presParOf" srcId="{E9CFFE25-D206-4F77-86DA-F043285B6B0E}" destId="{9362E332-0058-414E-A3FD-581791CA2A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A45CA-7A2E-4F64-93DC-0382334E5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FDE95B-8A28-4B46-8DB7-4DA54A6DC82C}">
      <dgm:prSet/>
      <dgm:spPr/>
      <dgm:t>
        <a:bodyPr/>
        <a:lstStyle/>
        <a:p>
          <a:r>
            <a:rPr lang="en-GB"/>
            <a:t>StackOverFlow</a:t>
          </a:r>
          <a:endParaRPr lang="en-US"/>
        </a:p>
      </dgm:t>
    </dgm:pt>
    <dgm:pt modelId="{98E19BB3-C2D9-433F-B08F-A17A7EF31D97}" type="parTrans" cxnId="{045267A5-B8F8-4E83-9345-D2D61EC97184}">
      <dgm:prSet/>
      <dgm:spPr/>
      <dgm:t>
        <a:bodyPr/>
        <a:lstStyle/>
        <a:p>
          <a:endParaRPr lang="en-US"/>
        </a:p>
      </dgm:t>
    </dgm:pt>
    <dgm:pt modelId="{58FA901F-9FB2-4D9D-A7F7-C10DBAFD0258}" type="sibTrans" cxnId="{045267A5-B8F8-4E83-9345-D2D61EC97184}">
      <dgm:prSet/>
      <dgm:spPr/>
      <dgm:t>
        <a:bodyPr/>
        <a:lstStyle/>
        <a:p>
          <a:endParaRPr lang="en-US"/>
        </a:p>
      </dgm:t>
    </dgm:pt>
    <dgm:pt modelId="{B3BEC398-2B31-4A44-B681-4AC6B5BFDC00}">
      <dgm:prSet/>
      <dgm:spPr/>
      <dgm:t>
        <a:bodyPr/>
        <a:lstStyle/>
        <a:p>
          <a:r>
            <a:rPr lang="en-GB"/>
            <a:t>Your Colleagues</a:t>
          </a:r>
          <a:endParaRPr lang="en-US"/>
        </a:p>
      </dgm:t>
    </dgm:pt>
    <dgm:pt modelId="{E9ECEFF6-F944-4340-8AB2-FB518A427E26}" type="parTrans" cxnId="{A44EFED6-1A54-4BAE-815A-74C5F3FCC900}">
      <dgm:prSet/>
      <dgm:spPr/>
      <dgm:t>
        <a:bodyPr/>
        <a:lstStyle/>
        <a:p>
          <a:endParaRPr lang="en-US"/>
        </a:p>
      </dgm:t>
    </dgm:pt>
    <dgm:pt modelId="{9C148257-5293-4C4D-AAE1-E4A1A09EF371}" type="sibTrans" cxnId="{A44EFED6-1A54-4BAE-815A-74C5F3FCC900}">
      <dgm:prSet/>
      <dgm:spPr/>
      <dgm:t>
        <a:bodyPr/>
        <a:lstStyle/>
        <a:p>
          <a:endParaRPr lang="en-US"/>
        </a:p>
      </dgm:t>
    </dgm:pt>
    <dgm:pt modelId="{EE296425-1127-4968-B7DA-D79BD2CEB291}">
      <dgm:prSet/>
      <dgm:spPr/>
      <dgm:t>
        <a:bodyPr/>
        <a:lstStyle/>
        <a:p>
          <a:r>
            <a:rPr lang="en-GB"/>
            <a:t>W3Schools</a:t>
          </a:r>
          <a:endParaRPr lang="en-US"/>
        </a:p>
      </dgm:t>
    </dgm:pt>
    <dgm:pt modelId="{F6A4FD73-F1F4-4684-89CD-86198C49A592}" type="parTrans" cxnId="{096848E9-EC7F-456D-B9F8-ACF2BB833F62}">
      <dgm:prSet/>
      <dgm:spPr/>
      <dgm:t>
        <a:bodyPr/>
        <a:lstStyle/>
        <a:p>
          <a:endParaRPr lang="en-US"/>
        </a:p>
      </dgm:t>
    </dgm:pt>
    <dgm:pt modelId="{543B6C46-A5D6-482D-A700-08165E78FDE0}" type="sibTrans" cxnId="{096848E9-EC7F-456D-B9F8-ACF2BB833F62}">
      <dgm:prSet/>
      <dgm:spPr/>
      <dgm:t>
        <a:bodyPr/>
        <a:lstStyle/>
        <a:p>
          <a:endParaRPr lang="en-US"/>
        </a:p>
      </dgm:t>
    </dgm:pt>
    <dgm:pt modelId="{8F4DE7DE-E815-4464-B8C2-3262E3943198}">
      <dgm:prSet/>
      <dgm:spPr/>
      <dgm:t>
        <a:bodyPr/>
        <a:lstStyle/>
        <a:p>
          <a:r>
            <a:rPr lang="en-GB"/>
            <a:t>Coding Academy</a:t>
          </a:r>
          <a:endParaRPr lang="en-US"/>
        </a:p>
      </dgm:t>
    </dgm:pt>
    <dgm:pt modelId="{CFDFCA56-5972-4536-87BF-D3EB362FDB29}" type="parTrans" cxnId="{0D83B67C-5BFD-4434-8CCE-6CBFD7A2B872}">
      <dgm:prSet/>
      <dgm:spPr/>
      <dgm:t>
        <a:bodyPr/>
        <a:lstStyle/>
        <a:p>
          <a:endParaRPr lang="en-US"/>
        </a:p>
      </dgm:t>
    </dgm:pt>
    <dgm:pt modelId="{1E95EFDC-6AA4-4BAD-92A9-D7D4DD4685BC}" type="sibTrans" cxnId="{0D83B67C-5BFD-4434-8CCE-6CBFD7A2B872}">
      <dgm:prSet/>
      <dgm:spPr/>
      <dgm:t>
        <a:bodyPr/>
        <a:lstStyle/>
        <a:p>
          <a:endParaRPr lang="en-US"/>
        </a:p>
      </dgm:t>
    </dgm:pt>
    <dgm:pt modelId="{2D9B1B63-3BCA-4ABB-B755-82AEBF4ACBF9}">
      <dgm:prSet/>
      <dgm:spPr/>
      <dgm:t>
        <a:bodyPr/>
        <a:lstStyle/>
        <a:p>
          <a:r>
            <a:rPr lang="en-GB"/>
            <a:t>Many More…</a:t>
          </a:r>
          <a:endParaRPr lang="en-US"/>
        </a:p>
      </dgm:t>
    </dgm:pt>
    <dgm:pt modelId="{E41B1376-3E1E-4BC0-A0FD-51CB382EABC8}" type="parTrans" cxnId="{4505AB7D-03FB-4E9C-956F-99C154A819C8}">
      <dgm:prSet/>
      <dgm:spPr/>
      <dgm:t>
        <a:bodyPr/>
        <a:lstStyle/>
        <a:p>
          <a:endParaRPr lang="en-US"/>
        </a:p>
      </dgm:t>
    </dgm:pt>
    <dgm:pt modelId="{196CFCDC-001D-4F47-88A3-CC27D7FCDCCA}" type="sibTrans" cxnId="{4505AB7D-03FB-4E9C-956F-99C154A819C8}">
      <dgm:prSet/>
      <dgm:spPr/>
      <dgm:t>
        <a:bodyPr/>
        <a:lstStyle/>
        <a:p>
          <a:endParaRPr lang="en-US"/>
        </a:p>
      </dgm:t>
    </dgm:pt>
    <dgm:pt modelId="{FBB8FDAD-3BFB-481D-9761-BE396D9C473C}" type="pres">
      <dgm:prSet presAssocID="{C83A45CA-7A2E-4F64-93DC-0382334E507A}" presName="linear" presStyleCnt="0">
        <dgm:presLayoutVars>
          <dgm:animLvl val="lvl"/>
          <dgm:resizeHandles val="exact"/>
        </dgm:presLayoutVars>
      </dgm:prSet>
      <dgm:spPr/>
    </dgm:pt>
    <dgm:pt modelId="{9B34F373-D4D2-4297-A2C7-56C390463490}" type="pres">
      <dgm:prSet presAssocID="{7BFDE95B-8A28-4B46-8DB7-4DA54A6DC8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3A6CB7-61AB-4B71-9D70-F0E36CE4D23E}" type="pres">
      <dgm:prSet presAssocID="{58FA901F-9FB2-4D9D-A7F7-C10DBAFD0258}" presName="spacer" presStyleCnt="0"/>
      <dgm:spPr/>
    </dgm:pt>
    <dgm:pt modelId="{1A802D6D-3625-46FE-9B1B-0081932F7BF4}" type="pres">
      <dgm:prSet presAssocID="{B3BEC398-2B31-4A44-B681-4AC6B5BFD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619B0E-5DAE-4351-9B3F-C7A5A5020618}" type="pres">
      <dgm:prSet presAssocID="{9C148257-5293-4C4D-AAE1-E4A1A09EF371}" presName="spacer" presStyleCnt="0"/>
      <dgm:spPr/>
    </dgm:pt>
    <dgm:pt modelId="{62EC1BB8-828C-4F42-88F5-CCE31791D335}" type="pres">
      <dgm:prSet presAssocID="{EE296425-1127-4968-B7DA-D79BD2CEB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ABA69-53FE-418C-BE7E-B957FF45932F}" type="pres">
      <dgm:prSet presAssocID="{543B6C46-A5D6-482D-A700-08165E78FDE0}" presName="spacer" presStyleCnt="0"/>
      <dgm:spPr/>
    </dgm:pt>
    <dgm:pt modelId="{F9C71720-0B78-4C23-805C-35151F2160BA}" type="pres">
      <dgm:prSet presAssocID="{8F4DE7DE-E815-4464-B8C2-3262E39431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98D654-D154-4273-8E0F-7128B254B120}" type="pres">
      <dgm:prSet presAssocID="{1E95EFDC-6AA4-4BAD-92A9-D7D4DD4685BC}" presName="spacer" presStyleCnt="0"/>
      <dgm:spPr/>
    </dgm:pt>
    <dgm:pt modelId="{DD19ADE4-583E-46FE-9F04-5D996DE5995C}" type="pres">
      <dgm:prSet presAssocID="{2D9B1B63-3BCA-4ABB-B755-82AEBF4ACB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11BA00-5BC0-4B5E-9803-DB103525A07D}" type="presOf" srcId="{2D9B1B63-3BCA-4ABB-B755-82AEBF4ACBF9}" destId="{DD19ADE4-583E-46FE-9F04-5D996DE5995C}" srcOrd="0" destOrd="0" presId="urn:microsoft.com/office/officeart/2005/8/layout/vList2"/>
    <dgm:cxn modelId="{732E5E1E-EDF4-4BAD-B5F6-51BACAD4FA96}" type="presOf" srcId="{7BFDE95B-8A28-4B46-8DB7-4DA54A6DC82C}" destId="{9B34F373-D4D2-4297-A2C7-56C390463490}" srcOrd="0" destOrd="0" presId="urn:microsoft.com/office/officeart/2005/8/layout/vList2"/>
    <dgm:cxn modelId="{566A5361-FA57-4CB0-8654-546E8026E3E2}" type="presOf" srcId="{B3BEC398-2B31-4A44-B681-4AC6B5BFDC00}" destId="{1A802D6D-3625-46FE-9B1B-0081932F7BF4}" srcOrd="0" destOrd="0" presId="urn:microsoft.com/office/officeart/2005/8/layout/vList2"/>
    <dgm:cxn modelId="{4C28DD49-383E-42C8-8D8C-23BD4E1A3F3C}" type="presOf" srcId="{8F4DE7DE-E815-4464-B8C2-3262E3943198}" destId="{F9C71720-0B78-4C23-805C-35151F2160BA}" srcOrd="0" destOrd="0" presId="urn:microsoft.com/office/officeart/2005/8/layout/vList2"/>
    <dgm:cxn modelId="{0D83B67C-5BFD-4434-8CCE-6CBFD7A2B872}" srcId="{C83A45CA-7A2E-4F64-93DC-0382334E507A}" destId="{8F4DE7DE-E815-4464-B8C2-3262E3943198}" srcOrd="3" destOrd="0" parTransId="{CFDFCA56-5972-4536-87BF-D3EB362FDB29}" sibTransId="{1E95EFDC-6AA4-4BAD-92A9-D7D4DD4685BC}"/>
    <dgm:cxn modelId="{4505AB7D-03FB-4E9C-956F-99C154A819C8}" srcId="{C83A45CA-7A2E-4F64-93DC-0382334E507A}" destId="{2D9B1B63-3BCA-4ABB-B755-82AEBF4ACBF9}" srcOrd="4" destOrd="0" parTransId="{E41B1376-3E1E-4BC0-A0FD-51CB382EABC8}" sibTransId="{196CFCDC-001D-4F47-88A3-CC27D7FCDCCA}"/>
    <dgm:cxn modelId="{948AF1A1-583D-4704-ABE7-986D76211AE1}" type="presOf" srcId="{C83A45CA-7A2E-4F64-93DC-0382334E507A}" destId="{FBB8FDAD-3BFB-481D-9761-BE396D9C473C}" srcOrd="0" destOrd="0" presId="urn:microsoft.com/office/officeart/2005/8/layout/vList2"/>
    <dgm:cxn modelId="{045267A5-B8F8-4E83-9345-D2D61EC97184}" srcId="{C83A45CA-7A2E-4F64-93DC-0382334E507A}" destId="{7BFDE95B-8A28-4B46-8DB7-4DA54A6DC82C}" srcOrd="0" destOrd="0" parTransId="{98E19BB3-C2D9-433F-B08F-A17A7EF31D97}" sibTransId="{58FA901F-9FB2-4D9D-A7F7-C10DBAFD0258}"/>
    <dgm:cxn modelId="{A44EFED6-1A54-4BAE-815A-74C5F3FCC900}" srcId="{C83A45CA-7A2E-4F64-93DC-0382334E507A}" destId="{B3BEC398-2B31-4A44-B681-4AC6B5BFDC00}" srcOrd="1" destOrd="0" parTransId="{E9ECEFF6-F944-4340-8AB2-FB518A427E26}" sibTransId="{9C148257-5293-4C4D-AAE1-E4A1A09EF371}"/>
    <dgm:cxn modelId="{F04DEFE7-7D91-4816-B316-1DEF27151078}" type="presOf" srcId="{EE296425-1127-4968-B7DA-D79BD2CEB291}" destId="{62EC1BB8-828C-4F42-88F5-CCE31791D335}" srcOrd="0" destOrd="0" presId="urn:microsoft.com/office/officeart/2005/8/layout/vList2"/>
    <dgm:cxn modelId="{096848E9-EC7F-456D-B9F8-ACF2BB833F62}" srcId="{C83A45CA-7A2E-4F64-93DC-0382334E507A}" destId="{EE296425-1127-4968-B7DA-D79BD2CEB291}" srcOrd="2" destOrd="0" parTransId="{F6A4FD73-F1F4-4684-89CD-86198C49A592}" sibTransId="{543B6C46-A5D6-482D-A700-08165E78FDE0}"/>
    <dgm:cxn modelId="{3CB8D7D0-22F3-4A47-8A4B-7B06E4AC29E2}" type="presParOf" srcId="{FBB8FDAD-3BFB-481D-9761-BE396D9C473C}" destId="{9B34F373-D4D2-4297-A2C7-56C390463490}" srcOrd="0" destOrd="0" presId="urn:microsoft.com/office/officeart/2005/8/layout/vList2"/>
    <dgm:cxn modelId="{3EAD23A3-ABAC-4B35-AD77-CB55E907F853}" type="presParOf" srcId="{FBB8FDAD-3BFB-481D-9761-BE396D9C473C}" destId="{2C3A6CB7-61AB-4B71-9D70-F0E36CE4D23E}" srcOrd="1" destOrd="0" presId="urn:microsoft.com/office/officeart/2005/8/layout/vList2"/>
    <dgm:cxn modelId="{F61C76E2-325F-47AB-A902-E57ECADF04B9}" type="presParOf" srcId="{FBB8FDAD-3BFB-481D-9761-BE396D9C473C}" destId="{1A802D6D-3625-46FE-9B1B-0081932F7BF4}" srcOrd="2" destOrd="0" presId="urn:microsoft.com/office/officeart/2005/8/layout/vList2"/>
    <dgm:cxn modelId="{AFAC56D2-CD16-465E-9078-A13387F83465}" type="presParOf" srcId="{FBB8FDAD-3BFB-481D-9761-BE396D9C473C}" destId="{EE619B0E-5DAE-4351-9B3F-C7A5A5020618}" srcOrd="3" destOrd="0" presId="urn:microsoft.com/office/officeart/2005/8/layout/vList2"/>
    <dgm:cxn modelId="{013B226B-5616-4677-9BD1-8F780ED347DD}" type="presParOf" srcId="{FBB8FDAD-3BFB-481D-9761-BE396D9C473C}" destId="{62EC1BB8-828C-4F42-88F5-CCE31791D335}" srcOrd="4" destOrd="0" presId="urn:microsoft.com/office/officeart/2005/8/layout/vList2"/>
    <dgm:cxn modelId="{328B9A94-790D-4726-93C3-2B45BF71EE57}" type="presParOf" srcId="{FBB8FDAD-3BFB-481D-9761-BE396D9C473C}" destId="{22DABA69-53FE-418C-BE7E-B957FF45932F}" srcOrd="5" destOrd="0" presId="urn:microsoft.com/office/officeart/2005/8/layout/vList2"/>
    <dgm:cxn modelId="{873D99F4-A46C-4790-B783-565355ACE980}" type="presParOf" srcId="{FBB8FDAD-3BFB-481D-9761-BE396D9C473C}" destId="{F9C71720-0B78-4C23-805C-35151F2160BA}" srcOrd="6" destOrd="0" presId="urn:microsoft.com/office/officeart/2005/8/layout/vList2"/>
    <dgm:cxn modelId="{27BBB211-A186-454E-AAC3-34EF08B47DCE}" type="presParOf" srcId="{FBB8FDAD-3BFB-481D-9761-BE396D9C473C}" destId="{0B98D654-D154-4273-8E0F-7128B254B120}" srcOrd="7" destOrd="0" presId="urn:microsoft.com/office/officeart/2005/8/layout/vList2"/>
    <dgm:cxn modelId="{3C176A29-D9B6-4FB8-ABC8-E235951ED32E}" type="presParOf" srcId="{FBB8FDAD-3BFB-481D-9761-BE396D9C473C}" destId="{DD19ADE4-583E-46FE-9F04-5D996DE59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631C5-F66A-4FBC-9281-B355A59CA3AE}">
      <dsp:nvSpPr>
        <dsp:cNvPr id="0" name=""/>
        <dsp:cNvSpPr/>
      </dsp:nvSpPr>
      <dsp:spPr>
        <a:xfrm>
          <a:off x="0" y="767028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Local python installations</a:t>
          </a:r>
          <a:endParaRPr lang="en-US" sz="2500" kern="1200"/>
        </a:p>
      </dsp:txBody>
      <dsp:txXfrm>
        <a:off x="29271" y="796299"/>
        <a:ext cx="6486657" cy="541083"/>
      </dsp:txXfrm>
    </dsp:sp>
    <dsp:sp modelId="{1F5EE41B-EED8-43BB-916C-929B8784E5D6}">
      <dsp:nvSpPr>
        <dsp:cNvPr id="0" name=""/>
        <dsp:cNvSpPr/>
      </dsp:nvSpPr>
      <dsp:spPr>
        <a:xfrm>
          <a:off x="0" y="1438653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403396"/>
                <a:satOff val="-214"/>
                <a:lumOff val="1421"/>
                <a:alphaOff val="0"/>
                <a:tint val="98000"/>
                <a:lumMod val="100000"/>
              </a:schemeClr>
            </a:gs>
            <a:gs pos="100000">
              <a:schemeClr val="accent2">
                <a:hueOff val="403396"/>
                <a:satOff val="-214"/>
                <a:lumOff val="142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Bespoke packages installed – Can use pip/</a:t>
          </a:r>
          <a:r>
            <a:rPr lang="en-GB" sz="2500" kern="1200" dirty="0" err="1"/>
            <a:t>conda</a:t>
          </a:r>
          <a:endParaRPr lang="en-US" sz="2500" kern="1200" dirty="0"/>
        </a:p>
      </dsp:txBody>
      <dsp:txXfrm>
        <a:off x="29271" y="1467924"/>
        <a:ext cx="6486657" cy="541083"/>
      </dsp:txXfrm>
    </dsp:sp>
    <dsp:sp modelId="{D41C4E2A-5E71-4F70-B4A9-955108AAD19D}">
      <dsp:nvSpPr>
        <dsp:cNvPr id="0" name=""/>
        <dsp:cNvSpPr/>
      </dsp:nvSpPr>
      <dsp:spPr>
        <a:xfrm>
          <a:off x="0" y="2110278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806792"/>
                <a:satOff val="-428"/>
                <a:lumOff val="2842"/>
                <a:alphaOff val="0"/>
                <a:tint val="98000"/>
                <a:lumMod val="100000"/>
              </a:schemeClr>
            </a:gs>
            <a:gs pos="100000">
              <a:schemeClr val="accent2">
                <a:hueOff val="806792"/>
                <a:satOff val="-428"/>
                <a:lumOff val="284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Lightweight</a:t>
          </a:r>
          <a:endParaRPr lang="en-US" sz="2500" kern="1200"/>
        </a:p>
      </dsp:txBody>
      <dsp:txXfrm>
        <a:off x="29271" y="2139549"/>
        <a:ext cx="6486657" cy="541083"/>
      </dsp:txXfrm>
    </dsp:sp>
    <dsp:sp modelId="{7FED717D-F7E1-42BC-8230-7FB6C9385160}">
      <dsp:nvSpPr>
        <dsp:cNvPr id="0" name=""/>
        <dsp:cNvSpPr/>
      </dsp:nvSpPr>
      <dsp:spPr>
        <a:xfrm>
          <a:off x="0" y="2781903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1210188"/>
                <a:satOff val="-642"/>
                <a:lumOff val="4264"/>
                <a:alphaOff val="0"/>
                <a:tint val="98000"/>
                <a:lumMod val="100000"/>
              </a:schemeClr>
            </a:gs>
            <a:gs pos="100000">
              <a:schemeClr val="accent2">
                <a:hueOff val="1210188"/>
                <a:satOff val="-642"/>
                <a:lumOff val="42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Reproducible </a:t>
          </a:r>
          <a:endParaRPr lang="en-US" sz="2500" kern="1200"/>
        </a:p>
      </dsp:txBody>
      <dsp:txXfrm>
        <a:off x="29271" y="2811174"/>
        <a:ext cx="6486657" cy="541083"/>
      </dsp:txXfrm>
    </dsp:sp>
    <dsp:sp modelId="{C7B5D7AB-32B4-48AB-A546-5C5BDEE7B8B7}">
      <dsp:nvSpPr>
        <dsp:cNvPr id="0" name=""/>
        <dsp:cNvSpPr/>
      </dsp:nvSpPr>
      <dsp:spPr>
        <a:xfrm>
          <a:off x="0" y="3453528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1613584"/>
                <a:satOff val="-856"/>
                <a:lumOff val="5685"/>
                <a:alphaOff val="0"/>
                <a:tint val="98000"/>
                <a:lumMod val="100000"/>
              </a:schemeClr>
            </a:gs>
            <a:gs pos="100000">
              <a:schemeClr val="accent2">
                <a:hueOff val="1613584"/>
                <a:satOff val="-856"/>
                <a:lumOff val="56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Great for development environments</a:t>
          </a:r>
          <a:endParaRPr lang="en-US" sz="2500" kern="1200"/>
        </a:p>
      </dsp:txBody>
      <dsp:txXfrm>
        <a:off x="29271" y="3482799"/>
        <a:ext cx="648665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94B6-1FDA-45BF-A169-C0985347ED0C}">
      <dsp:nvSpPr>
        <dsp:cNvPr id="0" name=""/>
        <dsp:cNvSpPr/>
      </dsp:nvSpPr>
      <dsp:spPr>
        <a:xfrm>
          <a:off x="330211" y="1874"/>
          <a:ext cx="2706000" cy="1353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venv</a:t>
          </a:r>
          <a:r>
            <a:rPr lang="en-GB" sz="2100" kern="1200"/>
            <a:t> – Included with Python &gt; 3.3. Creates lightweight environments.</a:t>
          </a:r>
          <a:endParaRPr lang="en-US" sz="2100" kern="1200"/>
        </a:p>
      </dsp:txBody>
      <dsp:txXfrm>
        <a:off x="369839" y="41502"/>
        <a:ext cx="2626744" cy="1273744"/>
      </dsp:txXfrm>
    </dsp:sp>
    <dsp:sp modelId="{BB33A302-E222-4708-9FAC-E334AEB69FC6}">
      <dsp:nvSpPr>
        <dsp:cNvPr id="0" name=""/>
        <dsp:cNvSpPr/>
      </dsp:nvSpPr>
      <dsp:spPr>
        <a:xfrm>
          <a:off x="600811" y="1354874"/>
          <a:ext cx="270600" cy="101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750"/>
              </a:lnTo>
              <a:lnTo>
                <a:pt x="270600" y="101475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BD029-0F50-4590-8EA9-7879F9837E39}">
      <dsp:nvSpPr>
        <dsp:cNvPr id="0" name=""/>
        <dsp:cNvSpPr/>
      </dsp:nvSpPr>
      <dsp:spPr>
        <a:xfrm>
          <a:off x="871411" y="1693125"/>
          <a:ext cx="2164800" cy="1353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Usage: </a:t>
          </a:r>
          <a:r>
            <a:rPr lang="en-GB" sz="2800" kern="1200" dirty="0">
              <a:solidFill>
                <a:schemeClr val="accent5">
                  <a:lumMod val="50000"/>
                </a:schemeClr>
              </a:solidFill>
            </a:rPr>
            <a:t>python –m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venv</a:t>
          </a:r>
          <a:r>
            <a:rPr lang="en-GB" sz="2800" kern="12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myenv</a:t>
          </a:r>
          <a:endParaRPr lang="en-US" sz="28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911039" y="1732753"/>
        <a:ext cx="2085544" cy="1273744"/>
      </dsp:txXfrm>
    </dsp:sp>
    <dsp:sp modelId="{E6BD1D2B-2B6B-40AB-9594-F2D85F6E1B95}">
      <dsp:nvSpPr>
        <dsp:cNvPr id="0" name=""/>
        <dsp:cNvSpPr/>
      </dsp:nvSpPr>
      <dsp:spPr>
        <a:xfrm>
          <a:off x="3712712" y="1874"/>
          <a:ext cx="2706000" cy="1353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virtualenv</a:t>
          </a:r>
          <a:r>
            <a:rPr lang="en-GB" sz="2100" kern="1200"/>
            <a:t> – Older but more feature-rich than </a:t>
          </a:r>
          <a:r>
            <a:rPr lang="en-GB" sz="2100" b="1" kern="1200"/>
            <a:t>venv</a:t>
          </a:r>
          <a:endParaRPr lang="en-US" sz="2100" kern="1200"/>
        </a:p>
      </dsp:txBody>
      <dsp:txXfrm>
        <a:off x="3752340" y="41502"/>
        <a:ext cx="2626744" cy="1273744"/>
      </dsp:txXfrm>
    </dsp:sp>
    <dsp:sp modelId="{52C0C22C-6EE8-41C8-89E8-448B265597C6}">
      <dsp:nvSpPr>
        <dsp:cNvPr id="0" name=""/>
        <dsp:cNvSpPr/>
      </dsp:nvSpPr>
      <dsp:spPr>
        <a:xfrm>
          <a:off x="3983312" y="1354874"/>
          <a:ext cx="270600" cy="101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750"/>
              </a:lnTo>
              <a:lnTo>
                <a:pt x="270600" y="101475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938D2-BD68-492B-848A-C4A1E5C1AD62}">
      <dsp:nvSpPr>
        <dsp:cNvPr id="0" name=""/>
        <dsp:cNvSpPr/>
      </dsp:nvSpPr>
      <dsp:spPr>
        <a:xfrm>
          <a:off x="4253912" y="1693125"/>
          <a:ext cx="2164800" cy="1353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Usage: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virtualenv</a:t>
          </a:r>
          <a:r>
            <a:rPr lang="en-GB" sz="2800" kern="12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myenv</a:t>
          </a:r>
          <a:endParaRPr lang="en-US" sz="28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293540" y="1732753"/>
        <a:ext cx="2085544" cy="1273744"/>
      </dsp:txXfrm>
    </dsp:sp>
    <dsp:sp modelId="{D43055A1-CF81-4001-9278-86500FADFF56}">
      <dsp:nvSpPr>
        <dsp:cNvPr id="0" name=""/>
        <dsp:cNvSpPr/>
      </dsp:nvSpPr>
      <dsp:spPr>
        <a:xfrm>
          <a:off x="7095213" y="1874"/>
          <a:ext cx="2706000" cy="1353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pyenv – </a:t>
          </a:r>
          <a:r>
            <a:rPr lang="en-GB" sz="2100" kern="1200"/>
            <a:t>Used to manage python versions and installations</a:t>
          </a:r>
          <a:endParaRPr lang="en-US" sz="2100" kern="1200"/>
        </a:p>
      </dsp:txBody>
      <dsp:txXfrm>
        <a:off x="7134841" y="41502"/>
        <a:ext cx="2626744" cy="1273744"/>
      </dsp:txXfrm>
    </dsp:sp>
    <dsp:sp modelId="{0A8ACF55-CE74-4D4E-92D7-076EA8970532}">
      <dsp:nvSpPr>
        <dsp:cNvPr id="0" name=""/>
        <dsp:cNvSpPr/>
      </dsp:nvSpPr>
      <dsp:spPr>
        <a:xfrm>
          <a:off x="7365813" y="1354874"/>
          <a:ext cx="270600" cy="101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750"/>
              </a:lnTo>
              <a:lnTo>
                <a:pt x="270600" y="101475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2E332-0058-414E-A3FD-581791CA2A3F}">
      <dsp:nvSpPr>
        <dsp:cNvPr id="0" name=""/>
        <dsp:cNvSpPr/>
      </dsp:nvSpPr>
      <dsp:spPr>
        <a:xfrm>
          <a:off x="7636413" y="1693125"/>
          <a:ext cx="2164800" cy="1353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Usage: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pyenv</a:t>
          </a:r>
          <a:r>
            <a:rPr lang="en-GB" sz="2800" kern="1200" dirty="0">
              <a:solidFill>
                <a:schemeClr val="accent5">
                  <a:lumMod val="50000"/>
                </a:schemeClr>
              </a:solidFill>
            </a:rPr>
            <a:t> install 3.XX.X</a:t>
          </a:r>
          <a:endParaRPr lang="en-US" sz="28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7676041" y="1732753"/>
        <a:ext cx="2085544" cy="1273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F373-D4D2-4297-A2C7-56C390463490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StackOverFlow</a:t>
          </a:r>
          <a:endParaRPr lang="en-US" sz="3600" kern="1200"/>
        </a:p>
      </dsp:txBody>
      <dsp:txXfrm>
        <a:off x="42151" y="86232"/>
        <a:ext cx="6460897" cy="779158"/>
      </dsp:txXfrm>
    </dsp:sp>
    <dsp:sp modelId="{1A802D6D-3625-46FE-9B1B-0081932F7BF4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Your Colleagues</a:t>
          </a:r>
          <a:endParaRPr lang="en-US" sz="3600" kern="1200"/>
        </a:p>
      </dsp:txBody>
      <dsp:txXfrm>
        <a:off x="42151" y="1053372"/>
        <a:ext cx="6460897" cy="779158"/>
      </dsp:txXfrm>
    </dsp:sp>
    <dsp:sp modelId="{62EC1BB8-828C-4F42-88F5-CCE31791D335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W3Schools</a:t>
          </a:r>
          <a:endParaRPr lang="en-US" sz="3600" kern="1200"/>
        </a:p>
      </dsp:txBody>
      <dsp:txXfrm>
        <a:off x="42151" y="2020512"/>
        <a:ext cx="6460897" cy="779158"/>
      </dsp:txXfrm>
    </dsp:sp>
    <dsp:sp modelId="{F9C71720-0B78-4C23-805C-35151F2160BA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Coding Academy</a:t>
          </a:r>
          <a:endParaRPr lang="en-US" sz="3600" kern="1200"/>
        </a:p>
      </dsp:txBody>
      <dsp:txXfrm>
        <a:off x="42151" y="2987652"/>
        <a:ext cx="6460897" cy="779158"/>
      </dsp:txXfrm>
    </dsp:sp>
    <dsp:sp modelId="{DD19ADE4-583E-46FE-9F04-5D996DE5995C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Many More…</a:t>
          </a:r>
          <a:endParaRPr lang="en-US" sz="3600" kern="1200"/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08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747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099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583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70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2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942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7546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938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920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1835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272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03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126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343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540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690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24511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743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46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666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11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8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418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430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085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3428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7989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2856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9403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031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3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9989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734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3342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9519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706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250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0258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398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5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49189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2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5279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904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709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782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9103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7199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2410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305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0248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65718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8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49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907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40852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9316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2725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69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2842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8460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868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935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0200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9349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03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366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84264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6175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92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2734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3733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7356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8235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6145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14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5040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2299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2953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9761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4467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2540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6688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26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36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1790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7245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6003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6807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3789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9079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86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44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1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3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7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98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3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48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37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5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34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66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327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299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059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87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846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358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96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6429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890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465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26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7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404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46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22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7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7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299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290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34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503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9981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127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976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2219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984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0173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38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473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3774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217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46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3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732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7985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36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477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7262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538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2114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468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955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005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1588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484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679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864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693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5393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192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1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8137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895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999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0360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106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747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581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762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508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207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683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772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3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  <p:sldLayoutId id="21474842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52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89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1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19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02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374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  <p:sldLayoutId id="21474841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7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8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anaconda.com/products/distributio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0.png"/><Relationship Id="rId4" Type="http://schemas.openxmlformats.org/officeDocument/2006/relationships/hyperlink" Target="https://github.com/bretonr/python_skill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1.png"/><Relationship Id="rId4" Type="http://schemas.openxmlformats.org/officeDocument/2006/relationships/hyperlink" Target="https://peps.python.org/pep-000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XiNCu9LGAA7ljnuDQ88cZBvS8TcGb12/view?usp=shar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03BF64-3946-E926-2F38-5E847C37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82" y="2032000"/>
            <a:ext cx="5281603" cy="2819398"/>
          </a:xfrm>
        </p:spPr>
        <p:txBody>
          <a:bodyPr>
            <a:normAutofit fontScale="90000"/>
          </a:bodyPr>
          <a:lstStyle/>
          <a:p>
            <a:r>
              <a:rPr lang="en-GB" sz="6700" dirty="0">
                <a:solidFill>
                  <a:srgbClr val="FFFFFF"/>
                </a:solidFill>
              </a:rPr>
              <a:t>A Primer on Python Survival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>Debugging your way to success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367B-B563-F5A6-163D-3540C55B1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Soheb Mandhai</a:t>
            </a:r>
          </a:p>
        </p:txBody>
      </p:sp>
      <p:sp useBgFill="1">
        <p:nvSpPr>
          <p:cNvPr id="513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13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5136" name="Straight Connector 513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7" name="Straight Connector 513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8" name="Straight Connector 513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9" name="Straight Connector 513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0" name="Straight Connector 513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1" name="Straight Connector 514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2" name="Straight Connector 514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3" name="Straight Connector 514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4" name="Straight Connector 514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5" name="Straight Connector 514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6" name="Straight Connector 514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7" name="Straight Connector 514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8" name="Straight Connector 514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9" name="Straight Connector 514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0" name="Straight Connector 514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1" name="Straight Connector 515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2" name="Straight Connector 515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3" name="Straight Connector 515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4" name="Straight Connector 515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5" name="Straight Connector 515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6" name="Straight Connector 515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7" name="Straight Connector 515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8" name="Straight Connector 515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9" name="Straight Connector 515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0" name="Straight Connector 515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1" name="Straight Connector 516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2" name="Straight Connector 516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3" name="Straight Connector 516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4" name="Straight Connector 516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5" name="Straight Connector 516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6" name="Straight Connector 516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7" name="Straight Connector 516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8" name="Straight Connector 516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9" name="Straight Connector 516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0" name="Straight Connector 516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1" name="Straight Connector 517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2" name="Straight Connector 517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3" name="Straight Connector 517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4" name="Straight Connector 517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5" name="Straight Connector 517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6" name="Straight Connector 517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7" name="Straight Connector 517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8" name="Straight Connector 517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9" name="Straight Connector 517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0" name="Straight Connector 517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1" name="Straight Connector 518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2" name="Straight Connector 518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3" name="Straight Connector 518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4" name="Straight Connector 518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5" name="Straight Connector 518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6" name="Straight Connector 518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7" name="Straight Connector 518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8" name="Straight Connector 518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9" name="Straight Connector 518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0" name="Straight Connector 518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1" name="Straight Connector 519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2" name="Straight Connector 519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3" name="Straight Connector 519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4" name="Straight Connector 519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5" name="Straight Connector 519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" name="Straight Connector 519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7" name="Straight Connector 519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8" name="Straight Connector 519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9" name="Straight Connector 519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0" name="Straight Connector 519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1" name="Straight Connector 520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2" name="Straight Connector 520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3" name="Straight Connector 520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4" name="Straight Connector 520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5" name="Straight Connector 520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6" name="Straight Connector 520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7" name="Straight Connector 520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8" name="Straight Connector 520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9" name="Straight Connector 520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0" name="Straight Connector 520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1" name="Straight Connector 521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2" name="Straight Connector 521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3" name="Straight Connector 521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96BF1132-C382-5917-57F5-10F9B68B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679" y="2956984"/>
            <a:ext cx="5124328" cy="21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3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1406-DF11-AA76-A005-2B071E8E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4090-57FD-637C-3061-7E4B0571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90954"/>
            <a:ext cx="10131425" cy="3649133"/>
          </a:xfrm>
        </p:spPr>
        <p:txBody>
          <a:bodyPr/>
          <a:lstStyle/>
          <a:p>
            <a:r>
              <a:rPr lang="en-GB" dirty="0"/>
              <a:t>Makes use of Object-Oriented programming methods</a:t>
            </a:r>
          </a:p>
          <a:p>
            <a:r>
              <a:rPr lang="en-GB" dirty="0"/>
              <a:t>Blueprints for creating objects/instances</a:t>
            </a:r>
          </a:p>
          <a:p>
            <a:r>
              <a:rPr lang="en-GB" dirty="0"/>
              <a:t>Useful for creating complicated registries for subjects</a:t>
            </a:r>
          </a:p>
          <a:p>
            <a:r>
              <a:rPr lang="en-GB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E418E-BCDA-D438-D8FB-F22B193A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3" y="3363153"/>
            <a:ext cx="6657975" cy="2905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F9A58-0DAB-E11D-EB82-4B42B6F365A2}"/>
              </a:ext>
            </a:extLst>
          </p:cNvPr>
          <p:cNvCxnSpPr>
            <a:cxnSpLocks/>
          </p:cNvCxnSpPr>
          <p:nvPr/>
        </p:nvCxnSpPr>
        <p:spPr>
          <a:xfrm flipH="1">
            <a:off x="4780722" y="3713584"/>
            <a:ext cx="3178290" cy="5503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226FE1-7428-4D4D-A82E-51926191C252}"/>
              </a:ext>
            </a:extLst>
          </p:cNvPr>
          <p:cNvSpPr txBox="1"/>
          <p:nvPr/>
        </p:nvSpPr>
        <p:spPr>
          <a:xfrm>
            <a:off x="8276253" y="3429000"/>
            <a:ext cx="370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B0F0"/>
                </a:solidFill>
              </a:rPr>
              <a:t>__</a:t>
            </a:r>
            <a:r>
              <a:rPr lang="en-GB" dirty="0" err="1">
                <a:solidFill>
                  <a:srgbClr val="00B0F0"/>
                </a:solidFill>
              </a:rPr>
              <a:t>init</a:t>
            </a:r>
            <a:r>
              <a:rPr lang="en-GB" dirty="0">
                <a:solidFill>
                  <a:srgbClr val="00B0F0"/>
                </a:solidFill>
              </a:rPr>
              <a:t>__ </a:t>
            </a:r>
            <a:r>
              <a:rPr lang="en-GB" dirty="0"/>
              <a:t>is a special “method” to initialise the class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self</a:t>
            </a:r>
            <a:r>
              <a:rPr lang="en-GB" dirty="0"/>
              <a:t> is used to refer to variables unique to the class “instance”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F43BC2-E433-436F-9076-4A45BB976FE4}"/>
              </a:ext>
            </a:extLst>
          </p:cNvPr>
          <p:cNvCxnSpPr/>
          <p:nvPr/>
        </p:nvCxnSpPr>
        <p:spPr>
          <a:xfrm flipH="1">
            <a:off x="4780722" y="5225143"/>
            <a:ext cx="413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C070ED-7969-203B-723A-B1D6082440E5}"/>
              </a:ext>
            </a:extLst>
          </p:cNvPr>
          <p:cNvSpPr txBox="1"/>
          <p:nvPr/>
        </p:nvSpPr>
        <p:spPr>
          <a:xfrm>
            <a:off x="9004040" y="5040477"/>
            <a:ext cx="26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instances of a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6D8C56-AB66-FAAC-2D51-95A9AA270F0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928188" y="5738327"/>
            <a:ext cx="4809001" cy="1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2851B9-1CD0-AE57-6470-B2996CAE5479}"/>
              </a:ext>
            </a:extLst>
          </p:cNvPr>
          <p:cNvSpPr txBox="1"/>
          <p:nvPr/>
        </p:nvSpPr>
        <p:spPr>
          <a:xfrm>
            <a:off x="8737189" y="5740868"/>
            <a:ext cx="34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Recalling variables stored in a class</a:t>
            </a:r>
          </a:p>
        </p:txBody>
      </p:sp>
    </p:spTree>
    <p:extLst>
      <p:ext uri="{BB962C8B-B14F-4D97-AF65-F5344CB8AC3E}">
        <p14:creationId xmlns:p14="http://schemas.microsoft.com/office/powerpoint/2010/main" val="154626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3E57-0977-D657-6258-86B56D3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5DD8-5BD6-1BD1-82AB-D0ABAD91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5994918" cy="3649133"/>
          </a:xfrm>
        </p:spPr>
        <p:txBody>
          <a:bodyPr/>
          <a:lstStyle/>
          <a:p>
            <a:r>
              <a:rPr lang="en-GB" dirty="0"/>
              <a:t>Useful for controlling iterations over a code block – like a </a:t>
            </a:r>
            <a:r>
              <a:rPr lang="en-GB" dirty="0">
                <a:solidFill>
                  <a:srgbClr val="FFC000"/>
                </a:solidFill>
              </a:rPr>
              <a:t>for</a:t>
            </a:r>
            <a:r>
              <a:rPr lang="en-GB" dirty="0"/>
              <a:t> loop</a:t>
            </a:r>
          </a:p>
          <a:p>
            <a:r>
              <a:rPr lang="en-GB" dirty="0"/>
              <a:t>Uses </a:t>
            </a:r>
            <a:r>
              <a:rPr lang="en-GB" dirty="0">
                <a:solidFill>
                  <a:srgbClr val="FFC000"/>
                </a:solidFill>
              </a:rPr>
              <a:t>yield</a:t>
            </a:r>
            <a:r>
              <a:rPr lang="en-GB" dirty="0"/>
              <a:t> methods</a:t>
            </a:r>
          </a:p>
          <a:p>
            <a:r>
              <a:rPr lang="en-GB" dirty="0"/>
              <a:t>Has special routines</a:t>
            </a:r>
          </a:p>
          <a:p>
            <a:r>
              <a:rPr lang="en-GB" dirty="0"/>
              <a:t>You can use </a:t>
            </a:r>
            <a:r>
              <a:rPr lang="en-GB" dirty="0">
                <a:solidFill>
                  <a:srgbClr val="FFC000"/>
                </a:solidFill>
              </a:rPr>
              <a:t>for</a:t>
            </a:r>
            <a:r>
              <a:rPr lang="en-GB" dirty="0"/>
              <a:t> loops to iterate over generators!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870A9-8CC2-1F1A-F0A8-77A4B56F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87" y="2781765"/>
            <a:ext cx="1924050" cy="3714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5775C6-96B7-0DB3-7A15-CF9A156D585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96000" y="4639140"/>
            <a:ext cx="1398587" cy="15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D1FB6C6-BC1E-DD95-1131-1F405C45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49" y="1027136"/>
            <a:ext cx="2838450" cy="7239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A598DC-7A10-83F1-33BA-8648EE86ADAD}"/>
              </a:ext>
            </a:extLst>
          </p:cNvPr>
          <p:cNvCxnSpPr>
            <a:endCxn id="11" idx="1"/>
          </p:cNvCxnSpPr>
          <p:nvPr/>
        </p:nvCxnSpPr>
        <p:spPr>
          <a:xfrm flipV="1">
            <a:off x="5605670" y="1389086"/>
            <a:ext cx="1938679" cy="159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E97B27-115F-5D64-FABA-D78141AC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9" y="3628519"/>
            <a:ext cx="5571671" cy="2819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02CA642-6167-1927-A020-6F8CE1F99916}"/>
              </a:ext>
            </a:extLst>
          </p:cNvPr>
          <p:cNvSpPr/>
          <p:nvPr/>
        </p:nvSpPr>
        <p:spPr>
          <a:xfrm>
            <a:off x="1315616" y="5170156"/>
            <a:ext cx="2696548" cy="3663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7014B-7DD6-4CC1-36C8-005D022A0C36}"/>
              </a:ext>
            </a:extLst>
          </p:cNvPr>
          <p:cNvCxnSpPr>
            <a:cxnSpLocks/>
          </p:cNvCxnSpPr>
          <p:nvPr/>
        </p:nvCxnSpPr>
        <p:spPr>
          <a:xfrm flipV="1">
            <a:off x="3909527" y="2434166"/>
            <a:ext cx="3442995" cy="2919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844179-CD15-E0E1-9DA4-77E90CC31AE7}"/>
              </a:ext>
            </a:extLst>
          </p:cNvPr>
          <p:cNvSpPr txBox="1"/>
          <p:nvPr/>
        </p:nvSpPr>
        <p:spPr>
          <a:xfrm>
            <a:off x="7387244" y="1933405"/>
            <a:ext cx="323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Stopping condition prevents generator from running forever</a:t>
            </a:r>
          </a:p>
        </p:txBody>
      </p:sp>
    </p:spTree>
    <p:extLst>
      <p:ext uri="{BB962C8B-B14F-4D97-AF65-F5344CB8AC3E}">
        <p14:creationId xmlns:p14="http://schemas.microsoft.com/office/powerpoint/2010/main" val="97700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AB1C-ADA8-3086-5DD4-C4590689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Decorators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D1F2-1F5D-E287-CD61-DD788EC3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00"/>
            <a:ext cx="10131425" cy="3649133"/>
          </a:xfrm>
        </p:spPr>
        <p:txBody>
          <a:bodyPr/>
          <a:lstStyle/>
          <a:p>
            <a:r>
              <a:rPr lang="en-GB" dirty="0"/>
              <a:t>An approach to handling nested functions!</a:t>
            </a:r>
          </a:p>
          <a:p>
            <a:r>
              <a:rPr lang="en-GB" dirty="0"/>
              <a:t>A quick way to modify different functions with the same function (wrapper)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823C-7189-F5F8-0FDB-0A94CF0A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3" y="2576077"/>
            <a:ext cx="5743278" cy="31289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51DB1F-F3AB-BA61-3EC2-C57306389631}"/>
              </a:ext>
            </a:extLst>
          </p:cNvPr>
          <p:cNvSpPr/>
          <p:nvPr/>
        </p:nvSpPr>
        <p:spPr>
          <a:xfrm>
            <a:off x="188843" y="4552122"/>
            <a:ext cx="6748670" cy="156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9933F9-1FB5-EAD1-8455-DBFABDFF716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937513" y="4258733"/>
            <a:ext cx="425228" cy="107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C522E8-1231-D6F8-8A81-C99C3C9E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3" y="2953450"/>
            <a:ext cx="5207834" cy="1225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0D7163-B987-DC51-8EC6-5999D1FE579C}"/>
              </a:ext>
            </a:extLst>
          </p:cNvPr>
          <p:cNvSpPr txBox="1"/>
          <p:nvPr/>
        </p:nvSpPr>
        <p:spPr>
          <a:xfrm>
            <a:off x="7227595" y="4367456"/>
            <a:ext cx="37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simpler way of wrapping a function!</a:t>
            </a:r>
          </a:p>
        </p:txBody>
      </p:sp>
    </p:spTree>
    <p:extLst>
      <p:ext uri="{BB962C8B-B14F-4D97-AF65-F5344CB8AC3E}">
        <p14:creationId xmlns:p14="http://schemas.microsoft.com/office/powerpoint/2010/main" val="352169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FA4BD-BC01-D86F-D4C8-73013D314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0CA-1466-6373-50B5-56A07A77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25" y="2483893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Parallelisation</a:t>
            </a:r>
            <a:br>
              <a:rPr lang="en-GB" dirty="0"/>
            </a:br>
            <a:r>
              <a:rPr lang="en-GB" dirty="0"/>
              <a:t>(BASIC)</a:t>
            </a:r>
          </a:p>
        </p:txBody>
      </p:sp>
    </p:spTree>
    <p:extLst>
      <p:ext uri="{BB962C8B-B14F-4D97-AF65-F5344CB8AC3E}">
        <p14:creationId xmlns:p14="http://schemas.microsoft.com/office/powerpoint/2010/main" val="3199641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069-7F50-F54C-C082-458654A3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 – 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1871-76A8-D2F5-4B5D-8A909AED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35" y="2530657"/>
            <a:ext cx="10436115" cy="394634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Serial (e.g. </a:t>
            </a:r>
            <a:r>
              <a:rPr lang="en-GB" b="1" dirty="0">
                <a:solidFill>
                  <a:srgbClr val="FFFF00"/>
                </a:solidFill>
              </a:rPr>
              <a:t>for</a:t>
            </a:r>
            <a:r>
              <a:rPr lang="en-GB" dirty="0"/>
              <a:t> loops) vs Parallelisation (e.g. </a:t>
            </a:r>
            <a:r>
              <a:rPr lang="en-GB" dirty="0">
                <a:solidFill>
                  <a:srgbClr val="FFFF00"/>
                </a:solidFill>
              </a:rPr>
              <a:t>map</a:t>
            </a:r>
            <a:r>
              <a:rPr lang="en-GB" dirty="0"/>
              <a:t>)</a:t>
            </a:r>
          </a:p>
          <a:p>
            <a:r>
              <a:rPr lang="en-GB" dirty="0"/>
              <a:t>Threads vs Processors (GIL = Global interpreter Lock)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Queuing is essential when doing multi-threading!</a:t>
            </a:r>
          </a:p>
          <a:p>
            <a:r>
              <a:rPr lang="en-GB" dirty="0">
                <a:solidFill>
                  <a:srgbClr val="FFFF00"/>
                </a:solidFill>
              </a:rPr>
              <a:t>map</a:t>
            </a:r>
            <a:r>
              <a:rPr lang="en-GB" dirty="0"/>
              <a:t>: Python’s  in-built map function lets you parse an array of arguments and apply a function to them sequentially.</a:t>
            </a:r>
          </a:p>
          <a:p>
            <a:r>
              <a:rPr lang="en-GB" dirty="0"/>
              <a:t>MPI - lets multiple programs or processes work together and share data across computers to perform tasks in parallel.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80034-8AA0-712C-BB62-4D16B2DB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08289"/>
              </p:ext>
            </p:extLst>
          </p:nvPr>
        </p:nvGraphicFramePr>
        <p:xfrm>
          <a:off x="1030288" y="2783205"/>
          <a:ext cx="10131424" cy="1463040"/>
        </p:xfrm>
        <a:graphic>
          <a:graphicData uri="http://schemas.openxmlformats.org/drawingml/2006/table">
            <a:tbl>
              <a:tblPr/>
              <a:tblGrid>
                <a:gridCol w="5065712">
                  <a:extLst>
                    <a:ext uri="{9D8B030D-6E8A-4147-A177-3AD203B41FA5}">
                      <a16:colId xmlns:a16="http://schemas.microsoft.com/office/drawing/2014/main" val="2534919565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8767776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Threads</a:t>
                      </a:r>
                      <a:endParaRPr lang="en-GB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Processes</a:t>
                      </a:r>
                      <a:endParaRPr lang="en-GB" sz="1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927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Share the same memory space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Have separate memory spaces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5196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Lightweight and fast to 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Heavier and slower to 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653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Limited by GIL — good for I/O tasks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True parallelism — good for CPU tasks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9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0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2A2A9-036D-95AA-9E0F-296E28FDE264}"/>
              </a:ext>
            </a:extLst>
          </p:cNvPr>
          <p:cNvSpPr txBox="1"/>
          <p:nvPr/>
        </p:nvSpPr>
        <p:spPr>
          <a:xfrm>
            <a:off x="3257879" y="1066800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Workbook:</a:t>
            </a:r>
            <a:endParaRPr lang="en-GB" dirty="0"/>
          </a:p>
        </p:txBody>
      </p:sp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757C1040-13D8-BC1D-EA21-186CB8672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79" y="1718733"/>
            <a:ext cx="4509532" cy="45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4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F4C7C-A512-26AB-0255-CACEE9C25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57BC-F2B2-B8B7-5E03-2463F9A5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61" y="2429302"/>
            <a:ext cx="10131425" cy="1456267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07528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C82-3A0C-8389-DA08-A84FB052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276724" cy="1456267"/>
          </a:xfrm>
        </p:spPr>
        <p:txBody>
          <a:bodyPr/>
          <a:lstStyle/>
          <a:p>
            <a:r>
              <a:rPr lang="en-GB" dirty="0"/>
              <a:t>Pseudocode (Precursor)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C63-38CB-AB30-9EBE-D368D2F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9261"/>
            <a:ext cx="3848877" cy="4839478"/>
          </a:xfrm>
        </p:spPr>
        <p:txBody>
          <a:bodyPr>
            <a:normAutofit/>
          </a:bodyPr>
          <a:lstStyle/>
          <a:p>
            <a:r>
              <a:rPr lang="en-GB" dirty="0"/>
              <a:t>Write out your algorithm in basic English – create a step by step guide of your logic:</a:t>
            </a:r>
          </a:p>
          <a:p>
            <a:r>
              <a:rPr lang="en-GB" dirty="0"/>
              <a:t>Benefits: This lets anyone translate your algorithm to another programming language if needed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4982-019E-F1F6-F4B2-B8700E654444}"/>
              </a:ext>
            </a:extLst>
          </p:cNvPr>
          <p:cNvSpPr txBox="1"/>
          <p:nvPr/>
        </p:nvSpPr>
        <p:spPr>
          <a:xfrm>
            <a:off x="5241472" y="1170087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example, Making Tea – The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Acquire Cup, Tea Bag, Milk,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Go to Kettle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 Kettle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If water is 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Refill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Turn kettle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Place Tea Bag in cup with Sugar (NOT MILK – I WILL FIND YOU)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While water == not hot: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If kettle == done:</a:t>
            </a:r>
          </a:p>
          <a:p>
            <a:pPr marL="1600200" lvl="3" indent="-342900">
              <a:buFont typeface="+mj-lt"/>
              <a:buAutoNum type="arabicPeriod"/>
            </a:pPr>
            <a:r>
              <a:rPr lang="en-GB" dirty="0"/>
              <a:t>water= hot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Pour Water into cup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Milk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  <p:pic>
        <p:nvPicPr>
          <p:cNvPr id="3074" name="Picture 2" descr="Free Ornamental cup near kettle in modern cafeteria Stock Photo">
            <a:extLst>
              <a:ext uri="{FF2B5EF4-FFF2-40B4-BE49-F238E27FC236}">
                <a16:creationId xmlns:a16="http://schemas.microsoft.com/office/drawing/2014/main" id="{33897711-8884-5362-8CCE-6DC96EDE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15797"/>
          <a:stretch/>
        </p:blipFill>
        <p:spPr bwMode="auto">
          <a:xfrm>
            <a:off x="8997934" y="4228331"/>
            <a:ext cx="2962886" cy="22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84F-FEDB-AF16-86BB-87758B2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Debugging </a:t>
            </a:r>
            <a:br>
              <a:rPr lang="en-GB" dirty="0"/>
            </a:br>
            <a:r>
              <a:rPr lang="en-GB" dirty="0"/>
              <a:t>(Logic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55E-8482-5922-5322-D38F8EAF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Check variable explorer in an IDE to ensure values are what you expect</a:t>
            </a:r>
          </a:p>
          <a:p>
            <a:r>
              <a:rPr lang="en-GB" dirty="0"/>
              <a:t>Narrate your code to a friend or a rubber duck (Rubber Ducking)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rgbClr val="FFC000"/>
                </a:solidFill>
              </a:rPr>
              <a:t>print </a:t>
            </a:r>
            <a:r>
              <a:rPr lang="en-GB" dirty="0"/>
              <a:t>statements around offending areas</a:t>
            </a:r>
          </a:p>
          <a:p>
            <a:r>
              <a:rPr lang="en-GB" dirty="0"/>
              <a:t>Follow the traceback</a:t>
            </a:r>
          </a:p>
        </p:txBody>
      </p:sp>
      <p:pic>
        <p:nvPicPr>
          <p:cNvPr id="2050" name="Picture 2" descr="What Is “Rubber Ducking?” — V &amp; CO Coaching">
            <a:extLst>
              <a:ext uri="{FF2B5EF4-FFF2-40B4-BE49-F238E27FC236}">
                <a16:creationId xmlns:a16="http://schemas.microsoft.com/office/drawing/2014/main" id="{59755532-A02D-9871-8A25-142EBF11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" r="2" b="173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9A4DB-E0FC-236C-2C55-F95D794BB29C}"/>
              </a:ext>
            </a:extLst>
          </p:cNvPr>
          <p:cNvSpPr txBox="1"/>
          <p:nvPr/>
        </p:nvSpPr>
        <p:spPr>
          <a:xfrm>
            <a:off x="7805666" y="6034237"/>
            <a:ext cx="244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V &amp; CO Coaching</a:t>
            </a:r>
          </a:p>
        </p:txBody>
      </p:sp>
    </p:spTree>
    <p:extLst>
      <p:ext uri="{BB962C8B-B14F-4D97-AF65-F5344CB8AC3E}">
        <p14:creationId xmlns:p14="http://schemas.microsoft.com/office/powerpoint/2010/main" val="3276985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6FE3-C6E5-1852-A328-5C23217A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Traceback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81A9-B8FF-F678-0E4F-509D3804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8" y="1896948"/>
            <a:ext cx="4002936" cy="3637935"/>
          </a:xfrm>
        </p:spPr>
        <p:txBody>
          <a:bodyPr>
            <a:normAutofit/>
          </a:bodyPr>
          <a:lstStyle/>
          <a:p>
            <a:r>
              <a:rPr lang="en-GB" dirty="0"/>
              <a:t>Useful for finding offending snippets of code causing errors</a:t>
            </a:r>
          </a:p>
          <a:p>
            <a:r>
              <a:rPr lang="en-GB" dirty="0"/>
              <a:t>Line of offence is usually given</a:t>
            </a:r>
          </a:p>
          <a:p>
            <a:r>
              <a:rPr lang="en-GB" dirty="0"/>
              <a:t>Error message indicates the nature of the issue</a:t>
            </a:r>
          </a:p>
          <a:p>
            <a:r>
              <a:rPr lang="en-GB" dirty="0"/>
              <a:t>If error is unclear – search documentation for library/function or </a:t>
            </a:r>
            <a:r>
              <a:rPr lang="en-GB" dirty="0" err="1"/>
              <a:t>StackOverFlow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66E07-5ADB-7B61-EB70-57758C15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2" y="2509741"/>
            <a:ext cx="6095593" cy="16762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32AEF7-5CCC-F67B-9525-EFA857E74C5B}"/>
              </a:ext>
            </a:extLst>
          </p:cNvPr>
          <p:cNvCxnSpPr>
            <a:cxnSpLocks/>
          </p:cNvCxnSpPr>
          <p:nvPr/>
        </p:nvCxnSpPr>
        <p:spPr>
          <a:xfrm>
            <a:off x="4096139" y="3340198"/>
            <a:ext cx="5701004" cy="76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38E1E0-C334-CD19-C484-992062B02DF6}"/>
              </a:ext>
            </a:extLst>
          </p:cNvPr>
          <p:cNvCxnSpPr>
            <a:cxnSpLocks/>
          </p:cNvCxnSpPr>
          <p:nvPr/>
        </p:nvCxnSpPr>
        <p:spPr>
          <a:xfrm>
            <a:off x="4730974" y="3902863"/>
            <a:ext cx="1641834" cy="8130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9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859E-02E2-BB60-4EEA-F9F11AB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2C8B-F8B1-99B0-5989-3FCFA48D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11D09F-5EC5-F323-556A-4C4D88D491B4}"/>
              </a:ext>
            </a:extLst>
          </p:cNvPr>
          <p:cNvSpPr txBox="1">
            <a:spLocks/>
          </p:cNvSpPr>
          <p:nvPr/>
        </p:nvSpPr>
        <p:spPr>
          <a:xfrm>
            <a:off x="3979461" y="242930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29598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8B0B-0676-CE59-867B-DCDA3233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4B5ACB-CB38-9897-E43E-93BA01652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72812"/>
              </p:ext>
            </p:extLst>
          </p:nvPr>
        </p:nvGraphicFramePr>
        <p:xfrm>
          <a:off x="150232" y="1750796"/>
          <a:ext cx="6344505" cy="3020973"/>
        </p:xfrm>
        <a:graphic>
          <a:graphicData uri="http://schemas.openxmlformats.org/drawingml/2006/table">
            <a:tbl>
              <a:tblPr/>
              <a:tblGrid>
                <a:gridCol w="2114835">
                  <a:extLst>
                    <a:ext uri="{9D8B030D-6E8A-4147-A177-3AD203B41FA5}">
                      <a16:colId xmlns:a16="http://schemas.microsoft.com/office/drawing/2014/main" val="3337978630"/>
                    </a:ext>
                  </a:extLst>
                </a:gridCol>
                <a:gridCol w="2114835">
                  <a:extLst>
                    <a:ext uri="{9D8B030D-6E8A-4147-A177-3AD203B41FA5}">
                      <a16:colId xmlns:a16="http://schemas.microsoft.com/office/drawing/2014/main" val="3115803660"/>
                    </a:ext>
                  </a:extLst>
                </a:gridCol>
                <a:gridCol w="2114835">
                  <a:extLst>
                    <a:ext uri="{9D8B030D-6E8A-4147-A177-3AD203B41FA5}">
                      <a16:colId xmlns:a16="http://schemas.microsoft.com/office/drawing/2014/main" val="47057550"/>
                    </a:ext>
                  </a:extLst>
                </a:gridCol>
              </a:tblGrid>
              <a:tr h="310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Block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Purpose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Example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7263"/>
                  </a:ext>
                </a:extLst>
              </a:tr>
              <a:tr h="310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>
                          <a:latin typeface="Courier New" panose="02070309020205020404" pitchFamily="49" charset="0"/>
                        </a:rPr>
                        <a:t>try</a:t>
                      </a:r>
                      <a:endParaRPr lang="en-GB" sz="1500" dirty="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Encloses potentially failing code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Opening file, dividing numbers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17278"/>
                  </a:ext>
                </a:extLst>
              </a:tr>
              <a:tr h="544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>
                          <a:latin typeface="Courier New" panose="02070309020205020404" pitchFamily="49" charset="0"/>
                        </a:rPr>
                        <a:t>except FileNotFoundError</a:t>
                      </a:r>
                      <a:endParaRPr lang="en-GB" sz="150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Catches a </a:t>
                      </a:r>
                      <a:r>
                        <a:rPr lang="en-GB" sz="1500" i="1"/>
                        <a:t>specific</a:t>
                      </a:r>
                      <a:r>
                        <a:rPr lang="en-GB" sz="1500"/>
                        <a:t> error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Missing file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354696"/>
                  </a:ext>
                </a:extLst>
              </a:tr>
              <a:tr h="544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>
                          <a:latin typeface="Courier New" panose="02070309020205020404" pitchFamily="49" charset="0"/>
                        </a:rPr>
                        <a:t>except ZeroDivisionError</a:t>
                      </a:r>
                      <a:endParaRPr lang="en-GB" sz="150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Catches another </a:t>
                      </a:r>
                      <a:r>
                        <a:rPr lang="en-GB" sz="1500" i="1" dirty="0"/>
                        <a:t>specific</a:t>
                      </a:r>
                      <a:r>
                        <a:rPr lang="en-GB" sz="1500" dirty="0"/>
                        <a:t> error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Divide by zero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755666"/>
                  </a:ext>
                </a:extLst>
              </a:tr>
              <a:tr h="544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>
                          <a:latin typeface="Courier New" panose="02070309020205020404" pitchFamily="49" charset="0"/>
                        </a:rPr>
                        <a:t>except Exception</a:t>
                      </a:r>
                      <a:endParaRPr lang="en-GB" sz="150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Catches </a:t>
                      </a:r>
                      <a:r>
                        <a:rPr lang="en-GB" sz="1500" i="1" dirty="0"/>
                        <a:t>any other</a:t>
                      </a:r>
                      <a:r>
                        <a:rPr lang="en-GB" sz="1500" dirty="0"/>
                        <a:t> unhandled error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Safety net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435749"/>
                  </a:ext>
                </a:extLst>
              </a:tr>
              <a:tr h="544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>
                          <a:latin typeface="Courier New" panose="02070309020205020404" pitchFamily="49" charset="0"/>
                        </a:rPr>
                        <a:t>finally</a:t>
                      </a:r>
                      <a:endParaRPr lang="en-GB" sz="1500" dirty="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Always runs, regardless of success/failure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Cleanup, file closing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6020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DDC8E1D-4052-7462-8743-90408B27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37" y="609599"/>
            <a:ext cx="5549462" cy="530336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3B8A19-5E49-EEFD-099B-B25B06825780}"/>
              </a:ext>
            </a:extLst>
          </p:cNvPr>
          <p:cNvGraphicFramePr>
            <a:graphicFrameLocks noGrp="1"/>
          </p:cNvGraphicFramePr>
          <p:nvPr/>
        </p:nvGraphicFramePr>
        <p:xfrm>
          <a:off x="8886825" y="3724275"/>
          <a:ext cx="514350" cy="36576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333659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46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7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21D3-A661-CB10-7C3E-3F7BF833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B9FF-0E3B-1515-F592-6BE82FCB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21013" cy="3649133"/>
          </a:xfrm>
        </p:spPr>
        <p:txBody>
          <a:bodyPr/>
          <a:lstStyle/>
          <a:p>
            <a:r>
              <a:rPr lang="en-GB" dirty="0"/>
              <a:t>Printing (Basic)</a:t>
            </a:r>
          </a:p>
          <a:p>
            <a:r>
              <a:rPr lang="en-GB" dirty="0"/>
              <a:t>Variable Exploring (Basic – Requires IDE)</a:t>
            </a:r>
          </a:p>
          <a:p>
            <a:r>
              <a:rPr lang="en-GB" dirty="0"/>
              <a:t>Error Handling </a:t>
            </a:r>
            <a:r>
              <a:rPr lang="en-GB" b="1" dirty="0"/>
              <a:t>(</a:t>
            </a:r>
            <a:r>
              <a:rPr lang="en-GB" b="1" dirty="0">
                <a:solidFill>
                  <a:srgbClr val="FFFF00"/>
                </a:solidFill>
              </a:rPr>
              <a:t>try</a:t>
            </a:r>
            <a:r>
              <a:rPr lang="en-GB" b="1" dirty="0"/>
              <a:t>, </a:t>
            </a:r>
            <a:r>
              <a:rPr lang="en-GB" b="1" dirty="0">
                <a:solidFill>
                  <a:srgbClr val="FFFF00"/>
                </a:solidFill>
              </a:rPr>
              <a:t>except</a:t>
            </a:r>
            <a:r>
              <a:rPr lang="en-GB" b="1" dirty="0"/>
              <a:t>, </a:t>
            </a:r>
            <a:r>
              <a:rPr lang="en-GB" b="1" dirty="0">
                <a:solidFill>
                  <a:srgbClr val="FFFF00"/>
                </a:solidFill>
              </a:rPr>
              <a:t>finally</a:t>
            </a:r>
            <a:r>
              <a:rPr lang="en-GB" b="1" dirty="0"/>
              <a:t>)  </a:t>
            </a:r>
            <a:r>
              <a:rPr lang="en-GB" dirty="0"/>
              <a:t>(Intermediate)</a:t>
            </a:r>
          </a:p>
          <a:p>
            <a:r>
              <a:rPr lang="en-GB" dirty="0"/>
              <a:t>Unit Test (Intermediate)</a:t>
            </a:r>
          </a:p>
          <a:p>
            <a:r>
              <a:rPr lang="en-GB" dirty="0"/>
              <a:t>Using </a:t>
            </a:r>
            <a:r>
              <a:rPr lang="en-GB" dirty="0" err="1"/>
              <a:t>pdb</a:t>
            </a:r>
            <a:r>
              <a:rPr lang="en-GB" dirty="0"/>
              <a:t> (the python debugger) (Intermediate)</a:t>
            </a:r>
          </a:p>
          <a:p>
            <a:r>
              <a:rPr lang="en-GB" dirty="0"/>
              <a:t>Using wrappers and decorators (Advanced)</a:t>
            </a:r>
          </a:p>
          <a:p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0BDB-7D08-DE7F-6EE3-F5708D140779}"/>
              </a:ext>
            </a:extLst>
          </p:cNvPr>
          <p:cNvSpPr txBox="1"/>
          <p:nvPr/>
        </p:nvSpPr>
        <p:spPr>
          <a:xfrm>
            <a:off x="6505575" y="892201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Workbook:</a:t>
            </a:r>
          </a:p>
        </p:txBody>
      </p:sp>
      <p:pic>
        <p:nvPicPr>
          <p:cNvPr id="8" name="Picture 7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656F918D-84D0-A49E-B9E3-249EC0C3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1544134"/>
            <a:ext cx="4509532" cy="45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42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859" y="2371845"/>
            <a:ext cx="10131425" cy="1456267"/>
          </a:xfrm>
        </p:spPr>
        <p:txBody>
          <a:bodyPr/>
          <a:lstStyle/>
          <a:p>
            <a:r>
              <a:rPr lang="en-GB" dirty="0"/>
              <a:t>Tangent: Scopes</a:t>
            </a:r>
          </a:p>
        </p:txBody>
      </p:sp>
    </p:spTree>
    <p:extLst>
      <p:ext uri="{BB962C8B-B14F-4D97-AF65-F5344CB8AC3E}">
        <p14:creationId xmlns:p14="http://schemas.microsoft.com/office/powerpoint/2010/main" val="315329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70B9EC-9ABC-F37C-2843-63750042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09" y="4868448"/>
            <a:ext cx="6281116" cy="1917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9909B8-C3D4-73AB-7973-CB137D2F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56" y="3082507"/>
            <a:ext cx="6061316" cy="164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B9E5F-2564-3F4F-6B96-DCE10316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9322-EF42-D4C5-9B47-163E4221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6" y="1186096"/>
            <a:ext cx="11615524" cy="2153583"/>
          </a:xfrm>
        </p:spPr>
        <p:txBody>
          <a:bodyPr/>
          <a:lstStyle/>
          <a:p>
            <a:r>
              <a:rPr lang="en-GB" dirty="0"/>
              <a:t>Used to describe the access to variables within functions</a:t>
            </a:r>
          </a:p>
          <a:p>
            <a:r>
              <a:rPr lang="en-GB" dirty="0">
                <a:solidFill>
                  <a:srgbClr val="FFC000"/>
                </a:solidFill>
              </a:rPr>
              <a:t>global </a:t>
            </a:r>
            <a:r>
              <a:rPr lang="en-GB" dirty="0"/>
              <a:t>variables are accessible to all functions</a:t>
            </a:r>
          </a:p>
          <a:p>
            <a:r>
              <a:rPr lang="en-GB" dirty="0">
                <a:solidFill>
                  <a:srgbClr val="FFC000"/>
                </a:solidFill>
              </a:rPr>
              <a:t>local </a:t>
            </a:r>
            <a:r>
              <a:rPr lang="en-GB" dirty="0"/>
              <a:t>variables are accessible within the function/nested functions</a:t>
            </a:r>
          </a:p>
          <a:p>
            <a:r>
              <a:rPr lang="en-GB" dirty="0"/>
              <a:t>You can change variables in the global scope by declaring the variable using the </a:t>
            </a:r>
            <a:r>
              <a:rPr lang="en-GB" dirty="0">
                <a:solidFill>
                  <a:srgbClr val="FFC000"/>
                </a:solidFill>
              </a:rPr>
              <a:t>global</a:t>
            </a:r>
            <a:r>
              <a:rPr lang="en-GB" dirty="0"/>
              <a:t>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69979-95E5-D133-DB9C-549C0099B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64" y="3030009"/>
            <a:ext cx="5172075" cy="1762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CE1B2-4685-FB84-5D63-B4CA616D10C6}"/>
              </a:ext>
            </a:extLst>
          </p:cNvPr>
          <p:cNvSpPr txBox="1"/>
          <p:nvPr/>
        </p:nvSpPr>
        <p:spPr>
          <a:xfrm>
            <a:off x="3896139" y="43749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55550-3887-7588-7885-559C00A98374}"/>
              </a:ext>
            </a:extLst>
          </p:cNvPr>
          <p:cNvSpPr txBox="1"/>
          <p:nvPr/>
        </p:nvSpPr>
        <p:spPr>
          <a:xfrm>
            <a:off x="10598426" y="4247458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 Access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6348E-94B0-685E-13F5-FB683BF218CC}"/>
              </a:ext>
            </a:extLst>
          </p:cNvPr>
          <p:cNvSpPr txBox="1"/>
          <p:nvPr/>
        </p:nvSpPr>
        <p:spPr>
          <a:xfrm>
            <a:off x="6803864" y="6355660"/>
            <a:ext cx="28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Access in Local Scope</a:t>
            </a:r>
          </a:p>
        </p:txBody>
      </p:sp>
    </p:spTree>
    <p:extLst>
      <p:ext uri="{BB962C8B-B14F-4D97-AF65-F5344CB8AC3E}">
        <p14:creationId xmlns:p14="http://schemas.microsoft.com/office/powerpoint/2010/main" val="182735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61A1-4134-B391-E06B-932BE19F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6964-D3CF-BF90-6D89-CB4754F8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E946BF6D-A9BD-AE71-3DC6-53DEA18F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96" y="1793824"/>
            <a:ext cx="4860234" cy="478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A03C9E-2700-79F5-5025-75CF395432AC}"/>
              </a:ext>
            </a:extLst>
          </p:cNvPr>
          <p:cNvSpPr txBox="1"/>
          <p:nvPr/>
        </p:nvSpPr>
        <p:spPr>
          <a:xfrm>
            <a:off x="9889435" y="4273826"/>
            <a:ext cx="210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nested functions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10DA6D-B029-D3BB-3EA1-BC9DCD33596E}"/>
              </a:ext>
            </a:extLst>
          </p:cNvPr>
          <p:cNvCxnSpPr>
            <a:endCxn id="4" idx="1"/>
          </p:cNvCxnSpPr>
          <p:nvPr/>
        </p:nvCxnSpPr>
        <p:spPr>
          <a:xfrm flipV="1">
            <a:off x="6778487" y="4458492"/>
            <a:ext cx="3110948" cy="333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39CDE3-0FBD-A0D7-26A8-6ECE049C33FD}"/>
              </a:ext>
            </a:extLst>
          </p:cNvPr>
          <p:cNvSpPr txBox="1"/>
          <p:nvPr/>
        </p:nvSpPr>
        <p:spPr>
          <a:xfrm>
            <a:off x="989045" y="6210410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Data Camp</a:t>
            </a:r>
          </a:p>
        </p:txBody>
      </p:sp>
    </p:spTree>
    <p:extLst>
      <p:ext uri="{BB962C8B-B14F-4D97-AF65-F5344CB8AC3E}">
        <p14:creationId xmlns:p14="http://schemas.microsoft.com/office/powerpoint/2010/main" val="17361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6153-F1A3-BC5A-D85E-AF09F278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8808-FE9C-2974-0CCD-438C8B10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61" y="2429302"/>
            <a:ext cx="10131425" cy="1456267"/>
          </a:xfrm>
        </p:spPr>
        <p:txBody>
          <a:bodyPr/>
          <a:lstStyle/>
          <a:p>
            <a:r>
              <a:rPr lang="en-GB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3776768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529" y="2522570"/>
            <a:ext cx="10131425" cy="1456267"/>
          </a:xfrm>
        </p:spPr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152950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4C01-AEFC-F271-F39B-C168B21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Things 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9D8F-58F3-51A5-D0E5-34A340F2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Good Comments: 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Commenting your code will make it easier to revisit in the future.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Lets other people understand what you have done.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Makes it easier to identify mistakes in logic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Sensible Variable Names: Give your variables useful names that link back to the context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Documenting your functions: Creating a doc-string will make it easier for you to understand the structure and inputs of your function.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Use ?*function name here* to check docstring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265D1-E417-26A9-26D8-F3F92909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97" y="796413"/>
            <a:ext cx="5296502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697D9-F84F-FF99-F3B0-6A5B0D39D868}"/>
              </a:ext>
            </a:extLst>
          </p:cNvPr>
          <p:cNvCxnSpPr>
            <a:endCxn id="5" idx="1"/>
          </p:cNvCxnSpPr>
          <p:nvPr/>
        </p:nvCxnSpPr>
        <p:spPr>
          <a:xfrm flipV="1">
            <a:off x="4730620" y="3347885"/>
            <a:ext cx="958677" cy="145738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81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094" y="2522181"/>
            <a:ext cx="10131425" cy="1456267"/>
          </a:xfrm>
        </p:spPr>
        <p:txBody>
          <a:bodyPr/>
          <a:lstStyle/>
          <a:p>
            <a:r>
              <a:rPr lang="en-GB" dirty="0"/>
              <a:t>TIPS &amp; Common Pitfalls</a:t>
            </a:r>
          </a:p>
        </p:txBody>
      </p:sp>
    </p:spTree>
    <p:extLst>
      <p:ext uri="{BB962C8B-B14F-4D97-AF65-F5344CB8AC3E}">
        <p14:creationId xmlns:p14="http://schemas.microsoft.com/office/powerpoint/2010/main" val="3224444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E688-9F87-22C3-3FD5-537C7A0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No/Poor Commenting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3DF8D4-7F64-45F9-98D7-CDF3A43F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276" y="35517"/>
            <a:ext cx="2290762" cy="574083"/>
          </a:xfr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YES, I’M GUILTY OF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779B3-96CC-4C8E-94BC-F7AA5CFBF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" r="28699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FF8582-407C-4DFC-9E41-7D363E873D28}"/>
              </a:ext>
            </a:extLst>
          </p:cNvPr>
          <p:cNvSpPr txBox="1">
            <a:spLocks/>
          </p:cNvSpPr>
          <p:nvPr/>
        </p:nvSpPr>
        <p:spPr>
          <a:xfrm>
            <a:off x="6400800" y="1842482"/>
            <a:ext cx="559572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Comment your code:	</a:t>
            </a:r>
          </a:p>
          <a:p>
            <a:pPr lvl="1"/>
            <a:r>
              <a:rPr lang="en-GB" dirty="0"/>
              <a:t>Helpful if anyone else reads it</a:t>
            </a:r>
          </a:p>
          <a:p>
            <a:pPr lvl="1"/>
            <a:r>
              <a:rPr lang="en-GB" dirty="0"/>
              <a:t>Will save you time in the future</a:t>
            </a:r>
          </a:p>
          <a:p>
            <a:pPr lvl="1"/>
            <a:r>
              <a:rPr lang="en-GB" dirty="0"/>
              <a:t>“The worst collaborator you can ever have is you from a year ago – they will </a:t>
            </a:r>
            <a:r>
              <a:rPr lang="en-GB" i="1" dirty="0"/>
              <a:t>never</a:t>
            </a:r>
            <a:r>
              <a:rPr lang="en-GB" dirty="0"/>
              <a:t> answer emails”                          – </a:t>
            </a:r>
            <a:r>
              <a:rPr lang="en-GB" dirty="0" err="1"/>
              <a:t>Dr.</a:t>
            </a:r>
            <a:r>
              <a:rPr lang="en-GB" dirty="0"/>
              <a:t> Josh Hayes, 2022</a:t>
            </a:r>
          </a:p>
        </p:txBody>
      </p:sp>
    </p:spTree>
    <p:extLst>
      <p:ext uri="{BB962C8B-B14F-4D97-AF65-F5344CB8AC3E}">
        <p14:creationId xmlns:p14="http://schemas.microsoft.com/office/powerpoint/2010/main" val="2555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2927-1AF6-CC89-3DD6-325CFB1E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3F81-0B09-D595-971E-4800DDB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67327"/>
            <a:ext cx="4991100" cy="43910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Vanilla: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hlinkClick r:id="rId3"/>
              </a:rPr>
              <a:t>https://www.python.org/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600" dirty="0"/>
              <a:t>Download &gt; Choose the python version &gt; Pick the appropriate installer for your OS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Note: You will need to install non-standard packages manually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Anaconda (Recommended):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Go to </a:t>
            </a:r>
            <a:r>
              <a:rPr lang="en-GB" sz="2600" dirty="0">
                <a:hlinkClick r:id="rId4"/>
              </a:rPr>
              <a:t>https://www.anaconda.com/products/distribution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600" dirty="0"/>
              <a:t>Choose the appropriate installation for your OS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Benefit: Comes pre-shipped with most scientific packages, ready to use. Also comes with Spyder IDE. </a:t>
            </a:r>
          </a:p>
          <a:p>
            <a:pPr>
              <a:lnSpc>
                <a:spcPct val="90000"/>
              </a:lnSpc>
            </a:pPr>
            <a:endParaRPr lang="en-GB" sz="1400" dirty="0"/>
          </a:p>
        </p:txBody>
      </p:sp>
      <p:pic>
        <p:nvPicPr>
          <p:cNvPr id="1030" name="Picture 6" descr="Anaconda (Python distribution) - Wikipedia">
            <a:extLst>
              <a:ext uri="{FF2B5EF4-FFF2-40B4-BE49-F238E27FC236}">
                <a16:creationId xmlns:a16="http://schemas.microsoft.com/office/drawing/2014/main" id="{A786F614-A167-4AF2-A381-EDE43C10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331" y="639098"/>
            <a:ext cx="5384848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B7F4592-EF45-44A2-AF6E-A4EE6E6AB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7694" y="4062840"/>
            <a:ext cx="5454122" cy="161096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14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F6D0-FD2E-B30C-8BCC-1A625220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Excessive Looping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85A96D-13C6-E6B7-549D-B3DFEC7D6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513" y="1976016"/>
            <a:ext cx="6033887" cy="190257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6AA250-AF3E-FC50-B887-5FDD383B6961}"/>
              </a:ext>
            </a:extLst>
          </p:cNvPr>
          <p:cNvSpPr txBox="1"/>
          <p:nvPr/>
        </p:nvSpPr>
        <p:spPr>
          <a:xfrm>
            <a:off x="405019" y="1976016"/>
            <a:ext cx="5223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Excessive looping is inefficient and can slow down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packages like NumPy have routines to avoid looping for mathematical calculations using precompiled C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C000"/>
                </a:solidFill>
              </a:rPr>
              <a:t>Itertools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map </a:t>
            </a:r>
            <a:r>
              <a:rPr lang="en-GB" dirty="0"/>
              <a:t>(uses multiprocessing/threading)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are alternatives that can be used if you must have multiple loops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747491B-0413-A410-8217-B34568971088}"/>
              </a:ext>
            </a:extLst>
          </p:cNvPr>
          <p:cNvSpPr txBox="1">
            <a:spLocks/>
          </p:cNvSpPr>
          <p:nvPr/>
        </p:nvSpPr>
        <p:spPr>
          <a:xfrm>
            <a:off x="9058276" y="421279"/>
            <a:ext cx="2290762" cy="5740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YES, I’M GUILTY OF THIS x2</a:t>
            </a:r>
          </a:p>
        </p:txBody>
      </p:sp>
    </p:spTree>
    <p:extLst>
      <p:ext uri="{BB962C8B-B14F-4D97-AF65-F5344CB8AC3E}">
        <p14:creationId xmlns:p14="http://schemas.microsoft.com/office/powerpoint/2010/main" val="3317341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AD0D-C6D3-E60A-4574-727F6091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Confusing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A86D-37C4-1B9F-9F0B-2933A9BF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GB" dirty="0"/>
              <a:t>Pick sensible names that suit the context of the values contained in the variable.</a:t>
            </a:r>
          </a:p>
          <a:p>
            <a:r>
              <a:rPr lang="en-GB" dirty="0"/>
              <a:t>Bad variable names can cause trouble when debugging/re-reading the code years later.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17081B3-983E-46D7-922B-FA5F80A2C674}"/>
              </a:ext>
            </a:extLst>
          </p:cNvPr>
          <p:cNvSpPr txBox="1">
            <a:spLocks/>
          </p:cNvSpPr>
          <p:nvPr/>
        </p:nvSpPr>
        <p:spPr>
          <a:xfrm>
            <a:off x="9058276" y="421279"/>
            <a:ext cx="2290762" cy="5740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YES, I’M GUILTY OF THIS x3</a:t>
            </a:r>
          </a:p>
        </p:txBody>
      </p:sp>
    </p:spTree>
    <p:extLst>
      <p:ext uri="{BB962C8B-B14F-4D97-AF65-F5344CB8AC3E}">
        <p14:creationId xmlns:p14="http://schemas.microsoft.com/office/powerpoint/2010/main" val="972794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1BD-A651-61B6-B3C2-C00E77D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B2DC8-40B1-1384-0E14-60F3378B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756" y="3980527"/>
            <a:ext cx="6400801" cy="1536192"/>
          </a:xfrm>
        </p:spPr>
      </p:pic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044FE8E-9252-13DC-57F1-F3482E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2" y="1689143"/>
            <a:ext cx="5923908" cy="23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AB83ADD0-F236-16B5-5945-EBDC7500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60" y="442963"/>
            <a:ext cx="4098235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3753E71B-6792-F564-05FE-174158F8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73" y="2021639"/>
            <a:ext cx="4693373" cy="1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78E65C-DC52-E1AE-285D-D5FB37701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2157" y="5516719"/>
            <a:ext cx="5739491" cy="105224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AF8163-8B8E-2247-ACD4-5561D60EE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69" y="3332425"/>
            <a:ext cx="3549754" cy="227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D01DB-7F8C-151C-0523-838E7D092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130" y="5644593"/>
            <a:ext cx="4693374" cy="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69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85" y="2522181"/>
            <a:ext cx="10131425" cy="1456267"/>
          </a:xfrm>
        </p:spPr>
        <p:txBody>
          <a:bodyPr/>
          <a:lstStyle/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78383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6246-C682-C745-77D1-0D26025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464FC-2B7D-732B-B97F-54264A85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551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Want to be a Python Jedi?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Check out Rene’s JACS material from previous years - </a:t>
            </a:r>
            <a:r>
              <a:rPr lang="en-US" cap="all">
                <a:hlinkClick r:id="rId4"/>
              </a:rPr>
              <a:t>https://github.com/bretonr/python_skills</a:t>
            </a:r>
            <a:endParaRPr lang="en-US" cap="al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BF29-99B2-C559-D03D-56199B61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772932"/>
            <a:ext cx="5471927" cy="53077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483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PEP-8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Style Guide for Python Code- </a:t>
            </a:r>
            <a:r>
              <a:rPr lang="en-GB" dirty="0">
                <a:hlinkClick r:id="rId4"/>
              </a:rPr>
              <a:t>https://peps.python.org/pep-0008/</a:t>
            </a:r>
            <a:endParaRPr lang="en-GB" dirty="0"/>
          </a:p>
          <a:p>
            <a:pPr marL="0" indent="0" algn="r">
              <a:buNone/>
            </a:pPr>
            <a:endParaRPr lang="en-US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3608-176A-6BA7-3C09-5DAA5012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1600561"/>
            <a:ext cx="5471927" cy="3652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7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ECD7-3672-0820-42DE-D689F8CF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61" y="2429302"/>
            <a:ext cx="10131425" cy="1456267"/>
          </a:xfrm>
        </p:spPr>
        <p:txBody>
          <a:bodyPr/>
          <a:lstStyle/>
          <a:p>
            <a:r>
              <a:rPr lang="en-GB" dirty="0"/>
              <a:t>ENVIRONMENTS</a:t>
            </a:r>
          </a:p>
        </p:txBody>
      </p:sp>
    </p:spTree>
    <p:extLst>
      <p:ext uri="{BB962C8B-B14F-4D97-AF65-F5344CB8AC3E}">
        <p14:creationId xmlns:p14="http://schemas.microsoft.com/office/powerpoint/2010/main" val="279700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8B79C-8A5A-333B-E76D-92540BA1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sz="2500">
                <a:solidFill>
                  <a:srgbClr val="FFFFFF"/>
                </a:solidFill>
              </a:rPr>
              <a:t>What are environments? (BASIC)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FD04B5-4EFB-117B-C026-810C707DD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7910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8245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C6A0E-DC3D-45B3-84AC-F202E530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5A979-5375-4B62-856B-C4375AC2D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F86B62-BDC4-4012-8187-1CA25B06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E42C4E-CE2C-4B30-BEE3-D87089C69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C1F4-733F-ABF2-37DA-FEDB6E1B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GB" sz="4400">
                <a:solidFill>
                  <a:srgbClr val="FFFFFF"/>
                </a:solidFill>
              </a:rPr>
              <a:t>Built In Environment Handlers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A8F97B-0369-D25A-CF50-B03FD255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85804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92111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A5AD-9E64-E8AC-6A1A-2E5E97DE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Additional Quick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1610-AED9-EAED-6A4E-824FF17C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652"/>
            <a:ext cx="5219699" cy="482047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Environment Control: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create backups of your installed packages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create isolated environments to test software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be used to minimise bloatware when shipping applications</a:t>
            </a:r>
          </a:p>
          <a:p>
            <a:pPr>
              <a:lnSpc>
                <a:spcPct val="90000"/>
              </a:lnSpc>
            </a:pPr>
            <a:r>
              <a:rPr lang="en-GB" dirty="0"/>
              <a:t>IDEs – Integrated Development Environments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Excellent for testing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Debugging tools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Useful for managing code and identifying errors/typos early 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Variable display is useful for looking at stored values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run multiple instances of a code quickly</a:t>
            </a:r>
          </a:p>
          <a:p>
            <a:pPr>
              <a:lnSpc>
                <a:spcPct val="90000"/>
              </a:lnSpc>
            </a:pPr>
            <a:r>
              <a:rPr lang="en-GB" dirty="0"/>
              <a:t>Python Script Available Here: </a:t>
            </a:r>
            <a:r>
              <a:rPr lang="en-GB" dirty="0">
                <a:hlinkClick r:id="rId3"/>
              </a:rPr>
              <a:t>https://drive.google.com/file/d/1WXiNCu9LGAA7ljnuDQ88cZBvS8TcGb12/view?usp=sharing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891CBD-BA1E-4C52-94D2-CFB559983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1" r="12277" b="-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056AF-C107-4CF4-A1C4-3E11C6FE3848}"/>
              </a:ext>
            </a:extLst>
          </p:cNvPr>
          <p:cNvCxnSpPr>
            <a:cxnSpLocks/>
          </p:cNvCxnSpPr>
          <p:nvPr/>
        </p:nvCxnSpPr>
        <p:spPr>
          <a:xfrm flipV="1">
            <a:off x="5286576" y="2998778"/>
            <a:ext cx="1523148" cy="265531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8D523-299F-0C5D-A395-92576C47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4EB3-CC6C-0748-43EB-C7559EFC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144" y="2488442"/>
            <a:ext cx="10131425" cy="1456267"/>
          </a:xfrm>
        </p:spPr>
        <p:txBody>
          <a:bodyPr/>
          <a:lstStyle/>
          <a:p>
            <a:r>
              <a:rPr lang="en-GB" dirty="0"/>
              <a:t>Tangent: Types of Functions and </a:t>
            </a:r>
            <a:r>
              <a:rPr lang="en-GB" dirty="0" err="1"/>
              <a:t>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31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AE0-8B63-01AF-A325-C63C8986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0C8C-FD6A-E820-95B9-85185DFA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0367"/>
            <a:ext cx="10131425" cy="3649133"/>
          </a:xfrm>
        </p:spPr>
        <p:txBody>
          <a:bodyPr/>
          <a:lstStyle/>
          <a:p>
            <a:r>
              <a:rPr lang="en-GB" dirty="0"/>
              <a:t>A small anonymous function</a:t>
            </a:r>
          </a:p>
          <a:p>
            <a:r>
              <a:rPr lang="en-GB" dirty="0"/>
              <a:t>Can take many arguments but consists of one expression</a:t>
            </a:r>
          </a:p>
          <a:p>
            <a:r>
              <a:rPr lang="en-GB" dirty="0"/>
              <a:t>Useful for mathematical operations</a:t>
            </a:r>
          </a:p>
          <a:p>
            <a:r>
              <a:rPr lang="en-GB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Python reference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– </a:t>
            </a:r>
            <a:r>
              <a:rPr lang="en-GB" dirty="0">
                <a:solidFill>
                  <a:srgbClr val="EFD29B"/>
                </a:solidFill>
                <a:latin typeface="Calibri" panose="020F0502020204030204" pitchFamily="34" charset="0"/>
              </a:rPr>
              <a:t>lambda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Example:</a:t>
            </a:r>
            <a:endParaRPr lang="en-GB" sz="1800" dirty="0">
              <a:effectLst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67D7-A88D-611F-EF18-62A1ABC9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33" y="4064000"/>
            <a:ext cx="8031533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92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6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10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11.xml><?xml version="1.0" encoding="utf-8"?>
<a:theme xmlns:a="http://schemas.openxmlformats.org/drawingml/2006/main" name="10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5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4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5.xml><?xml version="1.0" encoding="utf-8"?>
<a:theme xmlns:a="http://schemas.openxmlformats.org/drawingml/2006/main" name="8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6.xml><?xml version="1.0" encoding="utf-8"?>
<a:theme xmlns:a="http://schemas.openxmlformats.org/drawingml/2006/main" name="9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7.xml><?xml version="1.0" encoding="utf-8"?>
<a:theme xmlns:a="http://schemas.openxmlformats.org/drawingml/2006/main" name="2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8.xml><?xml version="1.0" encoding="utf-8"?>
<a:theme xmlns:a="http://schemas.openxmlformats.org/drawingml/2006/main" name="3_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9.xml><?xml version="1.0" encoding="utf-8"?>
<a:theme xmlns:a="http://schemas.openxmlformats.org/drawingml/2006/main" name="7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957</TotalTime>
  <Words>1222</Words>
  <Application>Microsoft Office PowerPoint</Application>
  <PresentationFormat>Widescreen</PresentationFormat>
  <Paragraphs>196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6_Celestial</vt:lpstr>
      <vt:lpstr>5_Celestial</vt:lpstr>
      <vt:lpstr>Celestial</vt:lpstr>
      <vt:lpstr>4_Celestial</vt:lpstr>
      <vt:lpstr>8_Celestial</vt:lpstr>
      <vt:lpstr>9_Celestial</vt:lpstr>
      <vt:lpstr>2_Celestial</vt:lpstr>
      <vt:lpstr>3_Celestial</vt:lpstr>
      <vt:lpstr>7_Celestial</vt:lpstr>
      <vt:lpstr>1_Celestial</vt:lpstr>
      <vt:lpstr>10_Celestial</vt:lpstr>
      <vt:lpstr>A Primer on Python Survival Debugging your way to success</vt:lpstr>
      <vt:lpstr>PowerPoint Presentation</vt:lpstr>
      <vt:lpstr>Installation</vt:lpstr>
      <vt:lpstr>ENVIRONMENTS</vt:lpstr>
      <vt:lpstr>What are environments? (BASIC)</vt:lpstr>
      <vt:lpstr>Built In Environment Handlers</vt:lpstr>
      <vt:lpstr>Additional Quick Notes:</vt:lpstr>
      <vt:lpstr>Tangent: Types of Functions and OBjects</vt:lpstr>
      <vt:lpstr>Lambda</vt:lpstr>
      <vt:lpstr>Classes</vt:lpstr>
      <vt:lpstr>Generators</vt:lpstr>
      <vt:lpstr>Decorators (BASIC)</vt:lpstr>
      <vt:lpstr>Parallelisation (BASIC)</vt:lpstr>
      <vt:lpstr>Parallelisation – General Notes</vt:lpstr>
      <vt:lpstr>PowerPoint Presentation</vt:lpstr>
      <vt:lpstr>Debugging</vt:lpstr>
      <vt:lpstr>Pseudocode (Precursor)</vt:lpstr>
      <vt:lpstr>Debugging  (Logic Testing)</vt:lpstr>
      <vt:lpstr>Traceback (BASIC)</vt:lpstr>
      <vt:lpstr>Error Handling</vt:lpstr>
      <vt:lpstr>Methods</vt:lpstr>
      <vt:lpstr>Tangent: Scopes</vt:lpstr>
      <vt:lpstr>Importance of Scope</vt:lpstr>
      <vt:lpstr>Scope Overview</vt:lpstr>
      <vt:lpstr>Visualisation</vt:lpstr>
      <vt:lpstr>Good Practices</vt:lpstr>
      <vt:lpstr>Things to do:</vt:lpstr>
      <vt:lpstr>TIPS &amp; Common Pitfalls</vt:lpstr>
      <vt:lpstr>No/Poor Commenting</vt:lpstr>
      <vt:lpstr>Excessive Looping</vt:lpstr>
      <vt:lpstr>Confusing Variable Names</vt:lpstr>
      <vt:lpstr>Common Libraries</vt:lpstr>
      <vt:lpstr>Additional Resources</vt:lpstr>
      <vt:lpstr>Need Help?</vt:lpstr>
      <vt:lpstr>Want to be a Python Jedi?</vt:lpstr>
      <vt:lpstr>PEP-8 Documentation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survival Guide to Python From Zero to Hero</dc:title>
  <dc:creator>Soheb Mandhai</dc:creator>
  <cp:lastModifiedBy>Soheb Mandhai</cp:lastModifiedBy>
  <cp:revision>181</cp:revision>
  <dcterms:created xsi:type="dcterms:W3CDTF">2022-11-08T22:59:04Z</dcterms:created>
  <dcterms:modified xsi:type="dcterms:W3CDTF">2025-10-27T22:58:36Z</dcterms:modified>
</cp:coreProperties>
</file>