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8" r:id="rId2"/>
    <p:sldMasterId id="2147483786" r:id="rId3"/>
    <p:sldMasterId id="2147483858" r:id="rId4"/>
    <p:sldMasterId id="2147483876" r:id="rId5"/>
    <p:sldMasterId id="2147483894" r:id="rId6"/>
    <p:sldMasterId id="2147483912" r:id="rId7"/>
    <p:sldMasterId id="2147483930" r:id="rId8"/>
    <p:sldMasterId id="2147483948" r:id="rId9"/>
  </p:sldMasterIdLst>
  <p:sldIdLst>
    <p:sldId id="256" r:id="rId10"/>
    <p:sldId id="257" r:id="rId11"/>
    <p:sldId id="262" r:id="rId12"/>
    <p:sldId id="258" r:id="rId13"/>
    <p:sldId id="259" r:id="rId14"/>
    <p:sldId id="261" r:id="rId15"/>
    <p:sldId id="299" r:id="rId16"/>
    <p:sldId id="264" r:id="rId17"/>
    <p:sldId id="318" r:id="rId18"/>
    <p:sldId id="295" r:id="rId19"/>
    <p:sldId id="267" r:id="rId20"/>
    <p:sldId id="272" r:id="rId21"/>
    <p:sldId id="268" r:id="rId22"/>
    <p:sldId id="319" r:id="rId23"/>
    <p:sldId id="269" r:id="rId24"/>
    <p:sldId id="270" r:id="rId25"/>
    <p:sldId id="271" r:id="rId26"/>
    <p:sldId id="273" r:id="rId27"/>
    <p:sldId id="311" r:id="rId28"/>
    <p:sldId id="320" r:id="rId29"/>
    <p:sldId id="302" r:id="rId30"/>
    <p:sldId id="303" r:id="rId31"/>
    <p:sldId id="304" r:id="rId32"/>
    <p:sldId id="305" r:id="rId33"/>
    <p:sldId id="312" r:id="rId34"/>
    <p:sldId id="322" r:id="rId35"/>
    <p:sldId id="266" r:id="rId36"/>
    <p:sldId id="265" r:id="rId37"/>
    <p:sldId id="296" r:id="rId38"/>
    <p:sldId id="274" r:id="rId39"/>
    <p:sldId id="297" r:id="rId40"/>
    <p:sldId id="275" r:id="rId41"/>
    <p:sldId id="313" r:id="rId42"/>
    <p:sldId id="323" r:id="rId43"/>
    <p:sldId id="277" r:id="rId44"/>
    <p:sldId id="291" r:id="rId45"/>
    <p:sldId id="324" r:id="rId46"/>
    <p:sldId id="290" r:id="rId47"/>
    <p:sldId id="300" r:id="rId48"/>
    <p:sldId id="314" r:id="rId49"/>
    <p:sldId id="278" r:id="rId50"/>
    <p:sldId id="286" r:id="rId51"/>
    <p:sldId id="287" r:id="rId52"/>
    <p:sldId id="288" r:id="rId53"/>
    <p:sldId id="280" r:id="rId54"/>
    <p:sldId id="306" r:id="rId55"/>
    <p:sldId id="307" r:id="rId56"/>
    <p:sldId id="308" r:id="rId57"/>
    <p:sldId id="281" r:id="rId58"/>
    <p:sldId id="321" r:id="rId59"/>
    <p:sldId id="282" r:id="rId60"/>
    <p:sldId id="283" r:id="rId61"/>
    <p:sldId id="284" r:id="rId62"/>
    <p:sldId id="285" r:id="rId63"/>
    <p:sldId id="310" r:id="rId64"/>
    <p:sldId id="293" r:id="rId65"/>
    <p:sldId id="317" r:id="rId66"/>
    <p:sldId id="315" r:id="rId67"/>
    <p:sldId id="31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1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2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789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01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258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8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475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185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757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206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196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644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278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9379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144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103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9627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5818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182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493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699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5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496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392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75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863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437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7319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8474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204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422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2458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9490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06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63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166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161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365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6361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0143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8876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15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01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3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3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29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76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1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305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41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23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02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41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115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41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95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58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79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26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00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22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3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80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41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095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97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700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043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65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11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6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71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103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59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94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34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921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81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0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44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80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99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404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127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2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1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711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999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747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272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1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98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527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499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020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823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4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58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566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329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472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70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9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39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651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02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46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8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467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516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3381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214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672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3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347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0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4780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723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413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801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986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693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436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259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838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5162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022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150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5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0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20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20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8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96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1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sv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8.xml"/><Relationship Id="rId5" Type="http://schemas.openxmlformats.org/officeDocument/2006/relationships/image" Target="../media/image65.png"/><Relationship Id="rId4" Type="http://schemas.openxmlformats.org/officeDocument/2006/relationships/hyperlink" Target="https://github.com/bretonr/python_skills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8.xml"/><Relationship Id="rId5" Type="http://schemas.openxmlformats.org/officeDocument/2006/relationships/image" Target="../media/image66.png"/><Relationship Id="rId4" Type="http://schemas.openxmlformats.org/officeDocument/2006/relationships/hyperlink" Target="https://peps.python.org/pep-000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anaconda.com/products/distribu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XiNCu9LGAA7ljnuDQ88cZBvS8TcGb12/view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747" y="1964267"/>
            <a:ext cx="8006378" cy="2421464"/>
          </a:xfrm>
        </p:spPr>
        <p:txBody>
          <a:bodyPr/>
          <a:lstStyle/>
          <a:p>
            <a:r>
              <a:rPr lang="en-GB"/>
              <a:t>A survival Guide to Python</a:t>
            </a:r>
            <a:br>
              <a:rPr lang="en-GB"/>
            </a:br>
            <a:r>
              <a:rPr lang="en-GB" sz="2800"/>
              <a:t>From Zero to Hero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0C142C-D9B1-4E06-BEF3-8EDC28ED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429CE2-5BEF-47D1-A08A-3BF63EA6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2930CB-1D67-4249-821B-69788484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BEA8AD-13E9-4572-813B-21EBE63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C79E8-B40C-05B7-A479-4D1A0FE7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</a:rPr>
              <a:t>Assignment Operators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BC40C61-02CD-4B57-8EF3-F443724DB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753153"/>
              </p:ext>
            </p:extLst>
          </p:nvPr>
        </p:nvGraphicFramePr>
        <p:xfrm>
          <a:off x="2937951" y="2329895"/>
          <a:ext cx="7547569" cy="4353650"/>
        </p:xfrm>
        <a:graphic>
          <a:graphicData uri="http://schemas.openxmlformats.org/drawingml/2006/table">
            <a:tbl>
              <a:tblPr firstRow="1" bandRow="1"/>
              <a:tblGrid>
                <a:gridCol w="2585363">
                  <a:extLst>
                    <a:ext uri="{9D8B030D-6E8A-4147-A177-3AD203B41FA5}">
                      <a16:colId xmlns:a16="http://schemas.microsoft.com/office/drawing/2014/main" val="379640174"/>
                    </a:ext>
                  </a:extLst>
                </a:gridCol>
                <a:gridCol w="2389163">
                  <a:extLst>
                    <a:ext uri="{9D8B030D-6E8A-4147-A177-3AD203B41FA5}">
                      <a16:colId xmlns:a16="http://schemas.microsoft.com/office/drawing/2014/main" val="2058754980"/>
                    </a:ext>
                  </a:extLst>
                </a:gridCol>
                <a:gridCol w="2573043">
                  <a:extLst>
                    <a:ext uri="{9D8B030D-6E8A-4147-A177-3AD203B41FA5}">
                      <a16:colId xmlns:a16="http://schemas.microsoft.com/office/drawing/2014/main" val="1339595386"/>
                    </a:ext>
                  </a:extLst>
                </a:gridCol>
              </a:tblGrid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Operator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Example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Same As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80757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5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5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13060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+=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+=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+ 3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79215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-=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-=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- 3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75287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*=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*=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*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582955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/=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/=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/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534828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%=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%=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%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94186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//=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//=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//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81209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**=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**=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**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99875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&amp;=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&amp;=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&amp;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16384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|=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|=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|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665190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^=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^=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^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99666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&gt;&gt;=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&gt;&gt;=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= x &gt;&gt;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84738"/>
                  </a:ext>
                </a:extLst>
              </a:tr>
              <a:tr h="310975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&lt;&lt;=</a:t>
                      </a:r>
                    </a:p>
                  </a:txBody>
                  <a:tcPr marL="16865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>
                          <a:effectLst/>
                        </a:rPr>
                        <a:t>x &lt;&lt;=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dirty="0">
                          <a:effectLst/>
                        </a:rPr>
                        <a:t>x = x &lt;&lt; 3</a:t>
                      </a:r>
                    </a:p>
                  </a:txBody>
                  <a:tcPr marL="8432" marR="8432" marT="8432" marB="8432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1778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086FE1-85F0-468E-A4C1-B76D75B5199E}"/>
              </a:ext>
            </a:extLst>
          </p:cNvPr>
          <p:cNvSpPr txBox="1"/>
          <p:nvPr/>
        </p:nvSpPr>
        <p:spPr>
          <a:xfrm>
            <a:off x="9902141" y="1805651"/>
            <a:ext cx="2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Reference: w3schools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7FFA302-22A6-492B-9875-75878E38EC1E}"/>
              </a:ext>
            </a:extLst>
          </p:cNvPr>
          <p:cNvSpPr/>
          <p:nvPr/>
        </p:nvSpPr>
        <p:spPr>
          <a:xfrm>
            <a:off x="10591422" y="5191125"/>
            <a:ext cx="152777" cy="140017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644B-4382-491A-8833-C55337297CEA}"/>
              </a:ext>
            </a:extLst>
          </p:cNvPr>
          <p:cNvSpPr txBox="1"/>
          <p:nvPr/>
        </p:nvSpPr>
        <p:spPr>
          <a:xfrm>
            <a:off x="10831430" y="5713303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Binary </a:t>
            </a:r>
          </a:p>
          <a:p>
            <a:r>
              <a:rPr lang="en-GB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5411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E5CC-671A-81E3-E1CE-C0826884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E59FB6-7790-46A2-99C3-275A00B66974}"/>
              </a:ext>
            </a:extLst>
          </p:cNvPr>
          <p:cNvGrpSpPr/>
          <p:nvPr/>
        </p:nvGrpSpPr>
        <p:grpSpPr>
          <a:xfrm>
            <a:off x="729205" y="1685456"/>
            <a:ext cx="9854877" cy="3621536"/>
            <a:chOff x="729205" y="2125294"/>
            <a:chExt cx="9854877" cy="362153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FCE7B0-3EBE-4F4A-88FB-9CE9AED21582}"/>
                </a:ext>
              </a:extLst>
            </p:cNvPr>
            <p:cNvGrpSpPr/>
            <p:nvPr/>
          </p:nvGrpSpPr>
          <p:grpSpPr>
            <a:xfrm>
              <a:off x="729205" y="2140352"/>
              <a:ext cx="3067291" cy="3606478"/>
              <a:chOff x="729205" y="2140352"/>
              <a:chExt cx="3067291" cy="360647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2D7B976-C8B4-4065-A0CC-1BA0E5207329}"/>
                  </a:ext>
                </a:extLst>
              </p:cNvPr>
              <p:cNvSpPr/>
              <p:nvPr/>
            </p:nvSpPr>
            <p:spPr>
              <a:xfrm>
                <a:off x="729205" y="2216552"/>
                <a:ext cx="3067291" cy="3530278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807E0-192B-46C3-B579-6B62B0281A3A}"/>
                  </a:ext>
                </a:extLst>
              </p:cNvPr>
              <p:cNvSpPr txBox="1"/>
              <p:nvPr/>
            </p:nvSpPr>
            <p:spPr>
              <a:xfrm>
                <a:off x="1374774" y="2140352"/>
                <a:ext cx="15286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Integers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7B2A40-EF98-4725-A53F-B960391DDED1}"/>
                </a:ext>
              </a:extLst>
            </p:cNvPr>
            <p:cNvGrpSpPr/>
            <p:nvPr/>
          </p:nvGrpSpPr>
          <p:grpSpPr>
            <a:xfrm>
              <a:off x="4101296" y="2125294"/>
              <a:ext cx="3067291" cy="3606478"/>
              <a:chOff x="4101296" y="2125294"/>
              <a:chExt cx="3067291" cy="36064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6365461-9290-42E4-B86D-6FC181E19343}"/>
                  </a:ext>
                </a:extLst>
              </p:cNvPr>
              <p:cNvSpPr/>
              <p:nvPr/>
            </p:nvSpPr>
            <p:spPr>
              <a:xfrm>
                <a:off x="4101296" y="2201494"/>
                <a:ext cx="3067291" cy="3530278"/>
              </a:xfrm>
              <a:prstGeom prst="roundRect">
                <a:avLst/>
              </a:prstGeom>
              <a:noFill/>
              <a:ln w="381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05055-8927-4F02-A60D-649FB890A49A}"/>
                  </a:ext>
                </a:extLst>
              </p:cNvPr>
              <p:cNvSpPr txBox="1"/>
              <p:nvPr/>
            </p:nvSpPr>
            <p:spPr>
              <a:xfrm>
                <a:off x="4888785" y="2125294"/>
                <a:ext cx="11763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Floats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799548-B610-4A2A-9190-77FB57CC7052}"/>
                </a:ext>
              </a:extLst>
            </p:cNvPr>
            <p:cNvGrpSpPr/>
            <p:nvPr/>
          </p:nvGrpSpPr>
          <p:grpSpPr>
            <a:xfrm>
              <a:off x="7516791" y="2141945"/>
              <a:ext cx="3067291" cy="3589827"/>
              <a:chOff x="7516791" y="2141945"/>
              <a:chExt cx="3067291" cy="358982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E3AC90B-8FF0-49DE-8A42-0BFE0949A925}"/>
                  </a:ext>
                </a:extLst>
              </p:cNvPr>
              <p:cNvSpPr/>
              <p:nvPr/>
            </p:nvSpPr>
            <p:spPr>
              <a:xfrm>
                <a:off x="7516791" y="2201494"/>
                <a:ext cx="3067291" cy="3530278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7C18E3-CC38-45BC-B988-2C5EB4F7CF7E}"/>
                  </a:ext>
                </a:extLst>
              </p:cNvPr>
              <p:cNvSpPr txBox="1"/>
              <p:nvPr/>
            </p:nvSpPr>
            <p:spPr>
              <a:xfrm>
                <a:off x="8247290" y="2141945"/>
                <a:ext cx="1635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dirty="0"/>
                  <a:t>Complex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37BF93C-1C0C-44F6-B9D9-EDD22381146A}"/>
              </a:ext>
            </a:extLst>
          </p:cNvPr>
          <p:cNvSpPr txBox="1"/>
          <p:nvPr/>
        </p:nvSpPr>
        <p:spPr>
          <a:xfrm>
            <a:off x="988226" y="2361489"/>
            <a:ext cx="23017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</a:p>
          <a:p>
            <a:r>
              <a:rPr lang="en-GB" b="1" dirty="0"/>
              <a:t>Examples: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Output: 200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F9D983-93EA-4F47-8468-F6FCDE40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" t="1664" r="77878" b="-1664"/>
          <a:stretch/>
        </p:blipFill>
        <p:spPr>
          <a:xfrm>
            <a:off x="1084050" y="2943241"/>
            <a:ext cx="1740172" cy="16147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5D92C8-1414-45DF-9E92-0A5E1FADE87C}"/>
              </a:ext>
            </a:extLst>
          </p:cNvPr>
          <p:cNvSpPr txBox="1"/>
          <p:nvPr/>
        </p:nvSpPr>
        <p:spPr>
          <a:xfrm>
            <a:off x="4223132" y="2361489"/>
            <a:ext cx="30187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</a:p>
          <a:p>
            <a:r>
              <a:rPr lang="en-GB" b="1" dirty="0"/>
              <a:t>Examples: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Output: 33.333333333333336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307A4A-143A-43C7-BB49-F8F06E24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57" y="2986136"/>
            <a:ext cx="1682287" cy="14589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A4AECC-2325-420D-9EC1-F7FA1058CF09}"/>
              </a:ext>
            </a:extLst>
          </p:cNvPr>
          <p:cNvSpPr txBox="1"/>
          <p:nvPr/>
        </p:nvSpPr>
        <p:spPr>
          <a:xfrm>
            <a:off x="7594022" y="2148704"/>
            <a:ext cx="3329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</a:t>
            </a:r>
          </a:p>
          <a:p>
            <a:r>
              <a:rPr lang="en-GB" b="1" dirty="0"/>
              <a:t>Examples: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Output: (102+3.2j)</a:t>
            </a:r>
            <a:br>
              <a:rPr lang="en-GB" dirty="0"/>
            </a:br>
            <a:r>
              <a:rPr lang="en-GB" dirty="0"/>
              <a:t>Note: ‘j’ is used to denote complex numbers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BDC7FE-E65C-40E2-ACC8-4A4C4E3C6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37" y="2909520"/>
            <a:ext cx="2266129" cy="14589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A688AB-E4C9-4D49-8015-864E3FFA8125}"/>
              </a:ext>
            </a:extLst>
          </p:cNvPr>
          <p:cNvSpPr txBox="1"/>
          <p:nvPr/>
        </p:nvSpPr>
        <p:spPr>
          <a:xfrm>
            <a:off x="232609" y="5562150"/>
            <a:ext cx="1064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You can operate between different numerical types. The type that requires the largest memory allocation will dominate. Int -&gt; float -&gt; complex</a:t>
            </a:r>
          </a:p>
          <a:p>
            <a:r>
              <a:rPr lang="en-GB" dirty="0"/>
              <a:t>You can convert types using the reference as a function – e.g.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/>
              <a:t>(231.123) becomes 231</a:t>
            </a:r>
          </a:p>
        </p:txBody>
      </p:sp>
    </p:spTree>
    <p:extLst>
      <p:ext uri="{BB962C8B-B14F-4D97-AF65-F5344CB8AC3E}">
        <p14:creationId xmlns:p14="http://schemas.microsoft.com/office/powerpoint/2010/main" val="369667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8D29-77A3-49C6-3CF4-1D88331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79DE-2005-C586-79C5-E9327CFA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1822"/>
            <a:ext cx="10131425" cy="3649133"/>
          </a:xfrm>
        </p:spPr>
        <p:txBody>
          <a:bodyPr/>
          <a:lstStyle/>
          <a:p>
            <a:r>
              <a:rPr lang="en-GB" dirty="0"/>
              <a:t>True or False</a:t>
            </a:r>
          </a:p>
          <a:p>
            <a:r>
              <a:rPr lang="en-GB" dirty="0"/>
              <a:t>Can be assigned/combined with operators</a:t>
            </a:r>
          </a:p>
          <a:p>
            <a:r>
              <a:rPr lang="en-GB" dirty="0"/>
              <a:t>Commonly used with conditional branching</a:t>
            </a:r>
          </a:p>
          <a:p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CB661-9FA6-482C-9E23-E07ED46F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91" y="2916982"/>
            <a:ext cx="6204255" cy="37493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C7F90D-B8F9-49C1-AF38-B38476DB922D}"/>
              </a:ext>
            </a:extLst>
          </p:cNvPr>
          <p:cNvSpPr/>
          <p:nvPr/>
        </p:nvSpPr>
        <p:spPr>
          <a:xfrm>
            <a:off x="4990031" y="4989077"/>
            <a:ext cx="4592195" cy="993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68C974-DC8A-49E4-9F93-02AC1D6F6F1C}"/>
              </a:ext>
            </a:extLst>
          </p:cNvPr>
          <p:cNvCxnSpPr/>
          <p:nvPr/>
        </p:nvCxnSpPr>
        <p:spPr>
          <a:xfrm flipV="1">
            <a:off x="8358188" y="2574506"/>
            <a:ext cx="1676400" cy="250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E5A677-8F56-4A23-8FAF-0C61A01855B9}"/>
              </a:ext>
            </a:extLst>
          </p:cNvPr>
          <p:cNvSpPr txBox="1"/>
          <p:nvPr/>
        </p:nvSpPr>
        <p:spPr>
          <a:xfrm>
            <a:off x="10034588" y="2162241"/>
            <a:ext cx="175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Conditions are covered in later slides</a:t>
            </a:r>
          </a:p>
        </p:txBody>
      </p:sp>
    </p:spTree>
    <p:extLst>
      <p:ext uri="{BB962C8B-B14F-4D97-AF65-F5344CB8AC3E}">
        <p14:creationId xmlns:p14="http://schemas.microsoft.com/office/powerpoint/2010/main" val="293102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154F-317B-CC7C-05EA-1A1D89B4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D132-C1DE-4BCB-1A0A-1B97B2ED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30942"/>
            <a:ext cx="10131425" cy="3649133"/>
          </a:xfrm>
        </p:spPr>
        <p:txBody>
          <a:bodyPr/>
          <a:lstStyle/>
          <a:p>
            <a:r>
              <a:rPr lang="en-GB" dirty="0"/>
              <a:t>Chain of characters contained between single or double quotation marks e.g.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452D74-CCB2-4D7F-993E-F43D0E97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45" y="2255508"/>
            <a:ext cx="5640329" cy="108416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46F20C-7CA9-422D-8835-F3ED64D6C511}"/>
              </a:ext>
            </a:extLst>
          </p:cNvPr>
          <p:cNvSpPr txBox="1">
            <a:spLocks/>
          </p:cNvSpPr>
          <p:nvPr/>
        </p:nvSpPr>
        <p:spPr>
          <a:xfrm>
            <a:off x="685800" y="1978091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Assigning Strings: </a:t>
            </a: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F4F4CF-D850-4DE9-B860-D8AC6000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45" y="3809612"/>
            <a:ext cx="4338177" cy="10986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F71581-06C3-43FA-87DB-75A0D5CE2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14" y="5367504"/>
            <a:ext cx="4810596" cy="118442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E67706-3664-492B-85FA-B326887B4203}"/>
              </a:ext>
            </a:extLst>
          </p:cNvPr>
          <p:cNvSpPr txBox="1">
            <a:spLocks/>
          </p:cNvSpPr>
          <p:nvPr/>
        </p:nvSpPr>
        <p:spPr>
          <a:xfrm>
            <a:off x="685800" y="351832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Referring to a character by index – Strings are a sequence of characters: </a:t>
            </a:r>
          </a:p>
          <a:p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439FA9-3CE7-4792-9CF8-6C2616B31F06}"/>
              </a:ext>
            </a:extLst>
          </p:cNvPr>
          <p:cNvCxnSpPr/>
          <p:nvPr/>
        </p:nvCxnSpPr>
        <p:spPr>
          <a:xfrm flipV="1">
            <a:off x="7575630" y="1747777"/>
            <a:ext cx="1446836" cy="32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EE96BC-AD06-41AC-BEFB-D97C792F3F53}"/>
              </a:ext>
            </a:extLst>
          </p:cNvPr>
          <p:cNvSpPr txBox="1"/>
          <p:nvPr/>
        </p:nvSpPr>
        <p:spPr>
          <a:xfrm>
            <a:off x="9201873" y="1585732"/>
            <a:ext cx="2732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can:</a:t>
            </a:r>
          </a:p>
          <a:p>
            <a:pPr marL="285750" indent="-285750">
              <a:buFontTx/>
              <a:buChar char="-"/>
            </a:pPr>
            <a:r>
              <a:rPr lang="en-GB" dirty="0"/>
              <a:t>Loop over characters</a:t>
            </a:r>
          </a:p>
          <a:p>
            <a:pPr marL="285750" indent="-285750">
              <a:buFontTx/>
              <a:buChar char="-"/>
            </a:pPr>
            <a:r>
              <a:rPr lang="en-GB" dirty="0"/>
              <a:t>Obtain the length using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GB" dirty="0"/>
              <a:t>(*string here*)</a:t>
            </a:r>
          </a:p>
          <a:p>
            <a:pPr marL="285750" indent="-285750">
              <a:buFontTx/>
              <a:buChar char="-"/>
            </a:pPr>
            <a:r>
              <a:rPr lang="en-GB" dirty="0"/>
              <a:t>Apply conditions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2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8A7-98E3-4971-A2B9-D2969F6E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FDCF-1E50-4B77-B7F7-51E07D4F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6" y="0"/>
            <a:ext cx="10131425" cy="3649133"/>
          </a:xfrm>
        </p:spPr>
        <p:txBody>
          <a:bodyPr/>
          <a:lstStyle/>
          <a:p>
            <a:r>
              <a:rPr lang="en-GB" dirty="0"/>
              <a:t>You can modify strings using in-built “methods”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2AC5F-5739-490E-A3AC-A08E33DE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83" y="2115382"/>
            <a:ext cx="9063201" cy="46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B831-2922-BFC5-4728-4765AF9F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63" y="632354"/>
            <a:ext cx="10131425" cy="1456267"/>
          </a:xfrm>
        </p:spPr>
        <p:txBody>
          <a:bodyPr/>
          <a:lstStyle/>
          <a:p>
            <a:r>
              <a:rPr lang="en-GB" dirty="0"/>
              <a:t>Sequences/Arrays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B85101-3FCD-4948-847E-E05943189091}"/>
              </a:ext>
            </a:extLst>
          </p:cNvPr>
          <p:cNvSpPr/>
          <p:nvPr/>
        </p:nvSpPr>
        <p:spPr>
          <a:xfrm>
            <a:off x="550641" y="1965526"/>
            <a:ext cx="3067291" cy="16284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0AB156-1B9C-4D29-94BE-266C64FD7074}"/>
              </a:ext>
            </a:extLst>
          </p:cNvPr>
          <p:cNvSpPr/>
          <p:nvPr/>
        </p:nvSpPr>
        <p:spPr>
          <a:xfrm>
            <a:off x="3922732" y="1950468"/>
            <a:ext cx="3067291" cy="1643532"/>
          </a:xfrm>
          <a:prstGeom prst="round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D6082-322C-4110-B7A9-25D930136645}"/>
              </a:ext>
            </a:extLst>
          </p:cNvPr>
          <p:cNvSpPr txBox="1"/>
          <p:nvPr/>
        </p:nvSpPr>
        <p:spPr>
          <a:xfrm>
            <a:off x="1527423" y="1950468"/>
            <a:ext cx="90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Lists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A5758-6495-4F79-A853-B8ADBEF4823E}"/>
              </a:ext>
            </a:extLst>
          </p:cNvPr>
          <p:cNvSpPr txBox="1"/>
          <p:nvPr/>
        </p:nvSpPr>
        <p:spPr>
          <a:xfrm>
            <a:off x="4830949" y="1898563"/>
            <a:ext cx="125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Tuples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D322-28BC-445F-B8A9-9903F568228D}"/>
              </a:ext>
            </a:extLst>
          </p:cNvPr>
          <p:cNvSpPr txBox="1"/>
          <p:nvPr/>
        </p:nvSpPr>
        <p:spPr>
          <a:xfrm>
            <a:off x="603632" y="2328953"/>
            <a:ext cx="3029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square brackets, i.e. 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Cannot be used as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C5F24-B716-4373-9E1B-67AC523E7B80}"/>
              </a:ext>
            </a:extLst>
          </p:cNvPr>
          <p:cNvSpPr txBox="1"/>
          <p:nvPr/>
        </p:nvSpPr>
        <p:spPr>
          <a:xfrm>
            <a:off x="3922732" y="2333479"/>
            <a:ext cx="3064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normal brackets, i.e.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used as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1FDA3F-6C9C-4B81-B3AB-070DFA0B403F}"/>
              </a:ext>
            </a:extLst>
          </p:cNvPr>
          <p:cNvCxnSpPr/>
          <p:nvPr/>
        </p:nvCxnSpPr>
        <p:spPr>
          <a:xfrm>
            <a:off x="7279511" y="2779763"/>
            <a:ext cx="1085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625D21-7757-4132-B6EE-BAD90755A208}"/>
              </a:ext>
            </a:extLst>
          </p:cNvPr>
          <p:cNvSpPr txBox="1"/>
          <p:nvPr/>
        </p:nvSpPr>
        <p:spPr>
          <a:xfrm>
            <a:off x="8558758" y="1052177"/>
            <a:ext cx="2679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Both can be iterated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Remember, indexing stars at 0 for the first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duplication of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Multiplication duplicates the arrays, N times.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GB" dirty="0"/>
              <a:t>(N) ==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0CBE78-B6B2-489E-B2C4-B38D2FAF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3" y="4126374"/>
            <a:ext cx="5764779" cy="21656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F3007A-8891-4DBB-BC4E-85534C70FE10}"/>
              </a:ext>
            </a:extLst>
          </p:cNvPr>
          <p:cNvCxnSpPr/>
          <p:nvPr/>
        </p:nvCxnSpPr>
        <p:spPr>
          <a:xfrm>
            <a:off x="6870539" y="5067692"/>
            <a:ext cx="1085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690B53D-F3B6-44E0-B1B8-B6C00B70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782" y="3961236"/>
            <a:ext cx="200052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0421-0374-F201-41EC-C5990BDD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0E9-1BBC-DAD2-235C-5B980592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2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5BB6-4293-CA25-2648-C533D939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-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EA94-DDCB-0F37-EA60-45377637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4" y="894570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dictionary is a container that holds values that are accessible using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keys.</a:t>
            </a:r>
          </a:p>
          <a:p>
            <a:pPr marL="0" indent="0">
              <a:buNone/>
            </a:pPr>
            <a:r>
              <a:rPr lang="en-GB" b="1" dirty="0"/>
              <a:t>Python reference</a:t>
            </a:r>
            <a:r>
              <a:rPr lang="en-GB" dirty="0"/>
              <a:t> –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dict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03B8-FE35-4D53-850F-9E2D5251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9" y="2801444"/>
            <a:ext cx="7236969" cy="10066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5F79C9-BFF8-498F-9AA3-C6D6B848C772}"/>
              </a:ext>
            </a:extLst>
          </p:cNvPr>
          <p:cNvSpPr txBox="1">
            <a:spLocks/>
          </p:cNvSpPr>
          <p:nvPr/>
        </p:nvSpPr>
        <p:spPr>
          <a:xfrm>
            <a:off x="751974" y="247095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You can retrieve items by referring to keys in a similar manner as indexing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6F257-BE3F-46DA-A085-B226F3FE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9" y="4390523"/>
            <a:ext cx="3429471" cy="6781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477BD-05AD-4758-83F3-9DEE994C5808}"/>
              </a:ext>
            </a:extLst>
          </p:cNvPr>
          <p:cNvSpPr txBox="1">
            <a:spLocks/>
          </p:cNvSpPr>
          <p:nvPr/>
        </p:nvSpPr>
        <p:spPr>
          <a:xfrm>
            <a:off x="685801" y="3808125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Dictionaries can store multiple data types, including lists, values, and Booleans. </a:t>
            </a:r>
          </a:p>
          <a:p>
            <a:pPr marL="0" indent="0">
              <a:buFont typeface="Arial"/>
              <a:buNone/>
            </a:pPr>
            <a:r>
              <a:rPr lang="en-GB" dirty="0"/>
              <a:t>Keys must be unique!</a:t>
            </a:r>
          </a:p>
          <a:p>
            <a:pPr marL="0" indent="0">
              <a:buFont typeface="Arial"/>
              <a:buNone/>
            </a:pPr>
            <a:r>
              <a:rPr lang="en-GB" dirty="0"/>
              <a:t>Note: Dictionaries are typically unordered and cannot be referred to with indices (definitely true for Python &lt;3.6 )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4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5744-4CAA-693D-C9CC-81CB3E23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F096-B08B-C0C0-1FBB-4F2A64E1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" y="1065742"/>
            <a:ext cx="10131425" cy="3649133"/>
          </a:xfrm>
        </p:spPr>
        <p:txBody>
          <a:bodyPr/>
          <a:lstStyle/>
          <a:p>
            <a:r>
              <a:rPr lang="en-GB" dirty="0"/>
              <a:t>Sets are like dictionaries but are immutable and don’t require keys. </a:t>
            </a:r>
          </a:p>
          <a:p>
            <a:r>
              <a:rPr lang="en-GB" dirty="0"/>
              <a:t>You cannot have duplicate items in a set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set</a:t>
            </a:r>
          </a:p>
          <a:p>
            <a:r>
              <a:rPr lang="en-GB" dirty="0">
                <a:latin typeface="Calibri" panose="020F0502020204030204" pitchFamily="34" charset="0"/>
              </a:rPr>
              <a:t>Can be iterated over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</a:rPr>
              <a:t>Example:</a:t>
            </a:r>
            <a:endParaRPr lang="en-GB" dirty="0">
              <a:effectLst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5F7FB-8305-4D8A-960B-434C56EE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2" y="3764025"/>
            <a:ext cx="6303572" cy="14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E0A3-5EDA-72F5-F623-620A1BCA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A5C2-CFE4-94AE-DAB8-1F805D65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82337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Data type of : int * complex?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 have a dictionary called “fruits”, it looks like this: {'banana': 3, 'strawberries': 4, 'pineapple': 1, 'lemon': 2}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“fruits[‘banana’]” output?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I want to get the 3</a:t>
            </a:r>
            <a:r>
              <a:rPr lang="en-GB" baseline="30000" dirty="0"/>
              <a:t>rd</a:t>
            </a:r>
            <a:r>
              <a:rPr lang="en-GB" dirty="0"/>
              <a:t> element of the dictionary, I use fruits[3] – Why is this wrong?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/>
              <a:t> I have a variable, “food =  (“</a:t>
            </a:r>
            <a:r>
              <a:rPr lang="en-GB" dirty="0" err="1"/>
              <a:t>toast”,”cereal”,”croissant</a:t>
            </a:r>
            <a:r>
              <a:rPr lang="en-GB" dirty="0"/>
              <a:t>”)” –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food[1] = “banana” give?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/>
              <a:t>What does (1,2,3)*2 return?</a:t>
            </a:r>
          </a:p>
        </p:txBody>
      </p:sp>
    </p:spTree>
    <p:extLst>
      <p:ext uri="{BB962C8B-B14F-4D97-AF65-F5344CB8AC3E}">
        <p14:creationId xmlns:p14="http://schemas.microsoft.com/office/powerpoint/2010/main" val="371155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E0A3-5EDA-72F5-F623-620A1BCA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A5C2-CFE4-94AE-DAB8-1F805D65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82337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Data type of : int * complex? </a:t>
            </a:r>
            <a:r>
              <a:rPr lang="en-GB" dirty="0">
                <a:solidFill>
                  <a:srgbClr val="92D050"/>
                </a:solidFill>
              </a:rPr>
              <a:t>Answer: complex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 have a dictionary called “fruits”, it looks like this: {'banana': 3, 'strawberries': 4, 'pineapple': 1, 'lemon': 2}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“fruits[‘banana’]” output? </a:t>
            </a:r>
            <a:r>
              <a:rPr lang="en-GB" dirty="0">
                <a:solidFill>
                  <a:srgbClr val="92D050"/>
                </a:solidFill>
              </a:rPr>
              <a:t>Answer: 3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I want to get the 3</a:t>
            </a:r>
            <a:r>
              <a:rPr lang="en-GB" baseline="30000" dirty="0"/>
              <a:t>rd</a:t>
            </a:r>
            <a:r>
              <a:rPr lang="en-GB" dirty="0"/>
              <a:t> element of the dictionary, I use fruits[3] – Why is this wrong? </a:t>
            </a:r>
            <a:r>
              <a:rPr lang="en-GB" dirty="0">
                <a:solidFill>
                  <a:srgbClr val="92D050"/>
                </a:solidFill>
              </a:rPr>
              <a:t>Answer: </a:t>
            </a:r>
            <a:r>
              <a:rPr lang="en-GB" dirty="0" err="1">
                <a:solidFill>
                  <a:srgbClr val="92D050"/>
                </a:solidFill>
              </a:rPr>
              <a:t>KeyError</a:t>
            </a:r>
            <a:r>
              <a:rPr lang="en-GB" dirty="0">
                <a:solidFill>
                  <a:srgbClr val="92D050"/>
                </a:solidFill>
              </a:rPr>
              <a:t> - dictionaries can’t be indexed + the index would be wrong based on the ordering of the keys</a:t>
            </a:r>
            <a:endParaRPr lang="en-GB" dirty="0"/>
          </a:p>
          <a:p>
            <a:pPr marL="400050" indent="-400050">
              <a:buFont typeface="+mj-lt"/>
              <a:buAutoNum type="arabicPeriod"/>
            </a:pPr>
            <a:r>
              <a:rPr lang="en-GB" dirty="0"/>
              <a:t> I have a variable, “food =  (“</a:t>
            </a:r>
            <a:r>
              <a:rPr lang="en-GB" dirty="0" err="1"/>
              <a:t>toast”,”cereal”,”croissant</a:t>
            </a:r>
            <a:r>
              <a:rPr lang="en-GB" dirty="0"/>
              <a:t>”)” –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food[1] = “banana” give? </a:t>
            </a:r>
            <a:r>
              <a:rPr lang="en-GB" dirty="0">
                <a:solidFill>
                  <a:srgbClr val="92D050"/>
                </a:solidFill>
              </a:rPr>
              <a:t>Answer: </a:t>
            </a:r>
            <a:r>
              <a:rPr lang="en-GB" dirty="0" err="1">
                <a:solidFill>
                  <a:srgbClr val="92D050"/>
                </a:solidFill>
              </a:rPr>
              <a:t>TypeError</a:t>
            </a:r>
            <a:endParaRPr lang="en-GB" dirty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00050" indent="-400050">
              <a:buFont typeface="+mj-lt"/>
              <a:buAutoNum type="arabicPeriod"/>
            </a:pPr>
            <a:r>
              <a:rPr lang="en-GB" dirty="0"/>
              <a:t>What does (1,2,3)*2 return? </a:t>
            </a:r>
            <a:r>
              <a:rPr lang="en-GB" sz="1800" kern="12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Answer: (1,2,3,1,2,3)</a:t>
            </a:r>
            <a:endParaRPr lang="en-GB" sz="1800" dirty="0">
              <a:effectLst/>
            </a:endParaRPr>
          </a:p>
          <a:p>
            <a:pPr marL="400050" indent="-400050">
              <a:buFont typeface="+mj-lt"/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01952-53A4-45A3-BB0B-EAAB1C53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42" y="4098974"/>
            <a:ext cx="4101296" cy="11276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B84B24-AB09-4B47-A828-5601F256B86E}"/>
              </a:ext>
            </a:extLst>
          </p:cNvPr>
          <p:cNvCxnSpPr/>
          <p:nvPr/>
        </p:nvCxnSpPr>
        <p:spPr>
          <a:xfrm>
            <a:off x="6609144" y="4728258"/>
            <a:ext cx="89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D67E2D9-DBB4-452C-844A-CF7168DF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09" y="646285"/>
            <a:ext cx="5275765" cy="14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93" y="2466392"/>
            <a:ext cx="10131425" cy="1456267"/>
          </a:xfrm>
        </p:spPr>
        <p:txBody>
          <a:bodyPr/>
          <a:lstStyle/>
          <a:p>
            <a:r>
              <a:rPr lang="en-GB" dirty="0"/>
              <a:t>Conditions and Loops</a:t>
            </a:r>
          </a:p>
        </p:txBody>
      </p:sp>
    </p:spTree>
    <p:extLst>
      <p:ext uri="{BB962C8B-B14F-4D97-AF65-F5344CB8AC3E}">
        <p14:creationId xmlns:p14="http://schemas.microsoft.com/office/powerpoint/2010/main" val="7138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208E-9DA8-2636-3F24-3C76F801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Else, ELIF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A55F-4CB8-0395-8FB6-003D28C2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49170"/>
            <a:ext cx="10131425" cy="3649133"/>
          </a:xfrm>
        </p:spPr>
        <p:txBody>
          <a:bodyPr/>
          <a:lstStyle/>
          <a:p>
            <a:r>
              <a:rPr lang="en-GB" dirty="0"/>
              <a:t>Using Boolean conditions to activate branches – </a:t>
            </a:r>
            <a:r>
              <a:rPr lang="en-GB" dirty="0">
                <a:solidFill>
                  <a:srgbClr val="FFC000"/>
                </a:solidFill>
              </a:rPr>
              <a:t>if</a:t>
            </a:r>
            <a:r>
              <a:rPr lang="en-GB" dirty="0"/>
              <a:t> and </a:t>
            </a:r>
            <a:r>
              <a:rPr lang="en-GB" dirty="0">
                <a:solidFill>
                  <a:srgbClr val="FFC000"/>
                </a:solidFill>
              </a:rPr>
              <a:t>else</a:t>
            </a:r>
            <a:r>
              <a:rPr lang="en-GB" dirty="0"/>
              <a:t> statements come into play here</a:t>
            </a:r>
          </a:p>
          <a:p>
            <a:r>
              <a:rPr lang="en-GB" dirty="0"/>
              <a:t>You can also use numerical or type checks to activate conditions</a:t>
            </a:r>
          </a:p>
          <a:p>
            <a:r>
              <a:rPr lang="en-GB" dirty="0"/>
              <a:t>Ideally, you want to cover all outcomes with your conditions - this is where </a:t>
            </a:r>
            <a:r>
              <a:rPr lang="en-GB" dirty="0" err="1">
                <a:solidFill>
                  <a:srgbClr val="FFC000"/>
                </a:solidFill>
              </a:rPr>
              <a:t>elif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comes to play (useful for non-binary outcomes)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95515-77DB-9D0D-888C-E12779AE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98" y="3373492"/>
            <a:ext cx="468630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8E14D-48A6-36CC-C211-A3AE10F1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024" y="3497317"/>
            <a:ext cx="590550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D42DD-22F3-0CCB-5786-8BFC58A21056}"/>
              </a:ext>
            </a:extLst>
          </p:cNvPr>
          <p:cNvSpPr txBox="1"/>
          <p:nvPr/>
        </p:nvSpPr>
        <p:spPr>
          <a:xfrm>
            <a:off x="1987826" y="535400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Booleans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90F17-C983-3C98-200B-E8014DE0ABDD}"/>
              </a:ext>
            </a:extLst>
          </p:cNvPr>
          <p:cNvSpPr txBox="1"/>
          <p:nvPr/>
        </p:nvSpPr>
        <p:spPr>
          <a:xfrm>
            <a:off x="7427843" y="5304324"/>
            <a:ext cx="30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a non-Boolean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BF7D6-6CA2-6201-C0B2-677857DE0740}"/>
              </a:ext>
            </a:extLst>
          </p:cNvPr>
          <p:cNvSpPr txBox="1"/>
          <p:nvPr/>
        </p:nvSpPr>
        <p:spPr>
          <a:xfrm>
            <a:off x="951723" y="6024164"/>
            <a:ext cx="1060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From here on out, you’ll need to be mindful of indentations. This is how python chunks code into blocks.</a:t>
            </a:r>
          </a:p>
        </p:txBody>
      </p:sp>
    </p:spTree>
    <p:extLst>
      <p:ext uri="{BB962C8B-B14F-4D97-AF65-F5344CB8AC3E}">
        <p14:creationId xmlns:p14="http://schemas.microsoft.com/office/powerpoint/2010/main" val="48785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C834-C398-75A7-5C2D-8498AC1E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848F-FD96-6922-E6B8-8BC6E76A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515363"/>
            <a:ext cx="10131425" cy="3649133"/>
          </a:xfrm>
        </p:spPr>
        <p:txBody>
          <a:bodyPr/>
          <a:lstStyle/>
          <a:p>
            <a:r>
              <a:rPr lang="en-GB" dirty="0"/>
              <a:t>Iterate over elements in a sequence</a:t>
            </a:r>
          </a:p>
          <a:p>
            <a:r>
              <a:rPr lang="en-GB" dirty="0"/>
              <a:t>Each iteration sets a variable to an element in the sequence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for</a:t>
            </a:r>
            <a:endParaRPr lang="en-GB" dirty="0"/>
          </a:p>
          <a:p>
            <a:r>
              <a:rPr lang="en-GB" dirty="0"/>
              <a:t>Example: (</a:t>
            </a:r>
            <a:r>
              <a:rPr lang="en-GB" dirty="0">
                <a:solidFill>
                  <a:srgbClr val="FFC000"/>
                </a:solidFill>
              </a:rPr>
              <a:t>range </a:t>
            </a:r>
            <a:r>
              <a:rPr lang="en-GB" dirty="0"/>
              <a:t>is useful for generating a sequence of numbers)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09F69-1A23-FAF6-56A4-38F4CAE9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62" y="3112818"/>
            <a:ext cx="7572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E387-8EC3-8E02-8B37-12C76D2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66B2-B1CE-E3F6-E1E1-912C0042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10131425" cy="3649133"/>
          </a:xfrm>
        </p:spPr>
        <p:txBody>
          <a:bodyPr/>
          <a:lstStyle/>
          <a:p>
            <a:r>
              <a:rPr lang="en-GB" dirty="0"/>
              <a:t>Like a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 but doesn’t rely on a sequence</a:t>
            </a:r>
          </a:p>
          <a:p>
            <a:r>
              <a:rPr lang="en-GB" dirty="0"/>
              <a:t>Uses a termination condition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while</a:t>
            </a:r>
            <a:endParaRPr lang="en-GB" dirty="0"/>
          </a:p>
          <a:p>
            <a:r>
              <a:rPr lang="en-GB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803CE-23DB-977A-C1F5-65FCFFDB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8" y="3020484"/>
            <a:ext cx="5800725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7BFB0-AFCB-5B92-8A2C-477DA8B295E4}"/>
              </a:ext>
            </a:extLst>
          </p:cNvPr>
          <p:cNvSpPr txBox="1"/>
          <p:nvPr/>
        </p:nvSpPr>
        <p:spPr>
          <a:xfrm>
            <a:off x="8698953" y="3819676"/>
            <a:ext cx="280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DANGER: </a:t>
            </a:r>
            <a:r>
              <a:rPr lang="en-GB" dirty="0"/>
              <a:t>If the termination condition is never met, the script will run ad infinitum… or until you run out of memory/turn your computer off.</a:t>
            </a:r>
          </a:p>
        </p:txBody>
      </p:sp>
    </p:spTree>
    <p:extLst>
      <p:ext uri="{BB962C8B-B14F-4D97-AF65-F5344CB8AC3E}">
        <p14:creationId xmlns:p14="http://schemas.microsoft.com/office/powerpoint/2010/main" val="3635848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147-89E1-7E9E-00B6-4BC52319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A8A7-A51A-79F4-DAA3-540BC1D4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3" y="1604433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Jack goes to a town to sell his cow… He receives a number of beans. Which outcome from the following is triggered if Jack has 3 magic beans?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Look at this </a:t>
            </a:r>
            <a:r>
              <a:rPr lang="en-GB" dirty="0">
                <a:solidFill>
                  <a:srgbClr val="FFC000"/>
                </a:solidFill>
              </a:rPr>
              <a:t>while</a:t>
            </a:r>
            <a:r>
              <a:rPr lang="en-GB" dirty="0"/>
              <a:t> statement… what is the output?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9187A-C612-4EC1-5832-3CB4D65E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0"/>
          <a:stretch/>
        </p:blipFill>
        <p:spPr>
          <a:xfrm>
            <a:off x="3162300" y="2243137"/>
            <a:ext cx="5867400" cy="214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7FFCE-08A9-D024-6E1A-08A7FC0B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33"/>
          <a:stretch/>
        </p:blipFill>
        <p:spPr>
          <a:xfrm>
            <a:off x="1275382" y="5089571"/>
            <a:ext cx="2409825" cy="6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147-89E1-7E9E-00B6-4BC52319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A8A7-A51A-79F4-DAA3-540BC1D4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3" y="1604433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Jack goes to a town to sell his cow… He receives a number of beans. Which outcome from the following is triggered if Jack has 3 magic beans?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Look at this </a:t>
            </a:r>
            <a:r>
              <a:rPr lang="en-GB" dirty="0">
                <a:solidFill>
                  <a:srgbClr val="FFC000"/>
                </a:solidFill>
              </a:rPr>
              <a:t>while</a:t>
            </a:r>
            <a:r>
              <a:rPr lang="en-GB" dirty="0"/>
              <a:t> statement… what is the output?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9187A-C612-4EC1-5832-3CB4D65E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"/>
          <a:stretch/>
        </p:blipFill>
        <p:spPr>
          <a:xfrm>
            <a:off x="3162300" y="2243137"/>
            <a:ext cx="5867400" cy="232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7FFCE-08A9-D024-6E1A-08A7FC0B1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33"/>
          <a:stretch/>
        </p:blipFill>
        <p:spPr>
          <a:xfrm>
            <a:off x="1275382" y="5089571"/>
            <a:ext cx="2409825" cy="6825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A60A35C-5FFE-351F-29BC-8B133AB7CCB9}"/>
              </a:ext>
            </a:extLst>
          </p:cNvPr>
          <p:cNvSpPr/>
          <p:nvPr/>
        </p:nvSpPr>
        <p:spPr>
          <a:xfrm>
            <a:off x="2752531" y="4264090"/>
            <a:ext cx="3480318" cy="401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4A83F-5510-42B5-3FC5-5475DE24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816" y="4981381"/>
            <a:ext cx="275867" cy="1667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374D5-0F70-BD58-06F4-773304865BDD}"/>
              </a:ext>
            </a:extLst>
          </p:cNvPr>
          <p:cNvSpPr txBox="1"/>
          <p:nvPr/>
        </p:nvSpPr>
        <p:spPr>
          <a:xfrm>
            <a:off x="5257588" y="5430835"/>
            <a:ext cx="471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be careful when using </a:t>
            </a: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while</a:t>
            </a:r>
            <a:r>
              <a:rPr lang="en-GB" dirty="0"/>
              <a:t> statements…</a:t>
            </a:r>
          </a:p>
          <a:p>
            <a:r>
              <a:rPr lang="en-GB" dirty="0"/>
              <a:t>Especially if using clusters.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C46B1F-931F-9F35-AFD5-07C823EAE32E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3685207" y="5430836"/>
            <a:ext cx="1030609" cy="38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8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793" y="2466392"/>
            <a:ext cx="10131425" cy="1456267"/>
          </a:xfrm>
        </p:spPr>
        <p:txBody>
          <a:bodyPr/>
          <a:lstStyle/>
          <a:p>
            <a:r>
              <a:rPr lang="en-GB" dirty="0"/>
              <a:t>Types of Scripting Operations</a:t>
            </a:r>
          </a:p>
        </p:txBody>
      </p:sp>
    </p:spTree>
    <p:extLst>
      <p:ext uri="{BB962C8B-B14F-4D97-AF65-F5344CB8AC3E}">
        <p14:creationId xmlns:p14="http://schemas.microsoft.com/office/powerpoint/2010/main" val="73226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6C2A-B03A-3A92-4A03-A85E7497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0269"/>
            <a:ext cx="10131425" cy="1456267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0634-67C2-A35B-D5D7-290C27C2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604432"/>
            <a:ext cx="10131425" cy="39659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function is a block of code that can be reused without repeating lines</a:t>
            </a:r>
          </a:p>
          <a:p>
            <a:r>
              <a:rPr lang="en-GB" dirty="0"/>
              <a:t>You can pass different parameters through functions, these are called “arguments”. </a:t>
            </a:r>
            <a:r>
              <a:rPr lang="en-GB" dirty="0">
                <a:solidFill>
                  <a:srgbClr val="FFFF00"/>
                </a:solidFill>
              </a:rPr>
              <a:t>Ordering of arguments is important!</a:t>
            </a:r>
          </a:p>
          <a:p>
            <a:pPr lvl="1"/>
            <a:r>
              <a:rPr lang="en-GB" dirty="0"/>
              <a:t>You can also assign default values to these, these are called “keyword arguments”: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can </a:t>
            </a:r>
            <a:r>
              <a:rPr lang="en-GB" dirty="0">
                <a:solidFill>
                  <a:srgbClr val="FFC000"/>
                </a:solidFill>
              </a:rPr>
              <a:t>return</a:t>
            </a:r>
            <a:r>
              <a:rPr lang="en-GB" dirty="0"/>
              <a:t> outputs from a function too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6E24E-C288-056A-E208-F29DDEFE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52" y="2936422"/>
            <a:ext cx="6131201" cy="195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46FBD-8F4C-9A87-BACF-2D52FE71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89" y="5327374"/>
            <a:ext cx="3141153" cy="13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AE0-8B63-01AF-A325-C63C898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0C8C-FD6A-E820-95B9-85185DF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0367"/>
            <a:ext cx="10131425" cy="3649133"/>
          </a:xfrm>
        </p:spPr>
        <p:txBody>
          <a:bodyPr/>
          <a:lstStyle/>
          <a:p>
            <a:r>
              <a:rPr lang="en-GB" dirty="0"/>
              <a:t>A small anonymous function</a:t>
            </a:r>
          </a:p>
          <a:p>
            <a:r>
              <a:rPr lang="en-GB" dirty="0"/>
              <a:t>Can take many arguments but consists of one expression</a:t>
            </a:r>
          </a:p>
          <a:p>
            <a:r>
              <a:rPr lang="en-GB" dirty="0"/>
              <a:t>Useful for mathematical operations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lambda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Example:</a:t>
            </a:r>
            <a:endParaRPr lang="en-GB" sz="1800" dirty="0">
              <a:effectLst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7D7-A88D-611F-EF18-62A1ABC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33" y="4064000"/>
            <a:ext cx="8031533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409" y="2466392"/>
            <a:ext cx="10131425" cy="1456267"/>
          </a:xfrm>
        </p:spPr>
        <p:txBody>
          <a:bodyPr/>
          <a:lstStyle/>
          <a:p>
            <a:r>
              <a:rPr lang="en-GB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40244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406-DF11-AA76-A005-2B071E8E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090-57FD-637C-3061-7E4B0571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0954"/>
            <a:ext cx="10131425" cy="3649133"/>
          </a:xfrm>
        </p:spPr>
        <p:txBody>
          <a:bodyPr/>
          <a:lstStyle/>
          <a:p>
            <a:r>
              <a:rPr lang="en-GB" dirty="0"/>
              <a:t>Makes use of Object-Oriented programming methods</a:t>
            </a:r>
          </a:p>
          <a:p>
            <a:r>
              <a:rPr lang="en-GB" dirty="0"/>
              <a:t>Blueprints for creating objects/instances</a:t>
            </a:r>
          </a:p>
          <a:p>
            <a:r>
              <a:rPr lang="en-GB" dirty="0"/>
              <a:t>Useful for creating complicated registries for subjects</a:t>
            </a:r>
          </a:p>
          <a:p>
            <a:r>
              <a:rPr lang="en-GB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418E-BCDA-D438-D8FB-F22B193A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363153"/>
            <a:ext cx="665797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F9A58-0DAB-E11D-EB82-4B42B6F365A2}"/>
              </a:ext>
            </a:extLst>
          </p:cNvPr>
          <p:cNvCxnSpPr>
            <a:cxnSpLocks/>
          </p:cNvCxnSpPr>
          <p:nvPr/>
        </p:nvCxnSpPr>
        <p:spPr>
          <a:xfrm flipH="1">
            <a:off x="4780722" y="3713584"/>
            <a:ext cx="3178290" cy="5503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226FE1-7428-4D4D-A82E-51926191C252}"/>
              </a:ext>
            </a:extLst>
          </p:cNvPr>
          <p:cNvSpPr txBox="1"/>
          <p:nvPr/>
        </p:nvSpPr>
        <p:spPr>
          <a:xfrm>
            <a:off x="8276253" y="3429000"/>
            <a:ext cx="370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__</a:t>
            </a:r>
            <a:r>
              <a:rPr lang="en-GB" dirty="0" err="1">
                <a:solidFill>
                  <a:srgbClr val="00B0F0"/>
                </a:solidFill>
              </a:rPr>
              <a:t>init</a:t>
            </a:r>
            <a:r>
              <a:rPr lang="en-GB" dirty="0">
                <a:solidFill>
                  <a:srgbClr val="00B0F0"/>
                </a:solidFill>
              </a:rPr>
              <a:t>__ </a:t>
            </a:r>
            <a:r>
              <a:rPr lang="en-GB" dirty="0"/>
              <a:t>is a special “method” to initialise the class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self</a:t>
            </a:r>
            <a:r>
              <a:rPr lang="en-GB" dirty="0"/>
              <a:t> is used to refer to variables unique to the class “instance”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43BC2-E433-436F-9076-4A45BB976FE4}"/>
              </a:ext>
            </a:extLst>
          </p:cNvPr>
          <p:cNvCxnSpPr/>
          <p:nvPr/>
        </p:nvCxnSpPr>
        <p:spPr>
          <a:xfrm flipH="1">
            <a:off x="4780722" y="5225143"/>
            <a:ext cx="41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C070ED-7969-203B-723A-B1D6082440E5}"/>
              </a:ext>
            </a:extLst>
          </p:cNvPr>
          <p:cNvSpPr txBox="1"/>
          <p:nvPr/>
        </p:nvSpPr>
        <p:spPr>
          <a:xfrm>
            <a:off x="9004040" y="5040477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instances of a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D8C56-AB66-FAAC-2D51-95A9AA270F0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928188" y="5738327"/>
            <a:ext cx="4809001" cy="1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851B9-1CD0-AE57-6470-B2996CAE5479}"/>
              </a:ext>
            </a:extLst>
          </p:cNvPr>
          <p:cNvSpPr txBox="1"/>
          <p:nvPr/>
        </p:nvSpPr>
        <p:spPr>
          <a:xfrm>
            <a:off x="8737189" y="5740868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Recalling variables stored in a class</a:t>
            </a:r>
          </a:p>
        </p:txBody>
      </p:sp>
    </p:spTree>
    <p:extLst>
      <p:ext uri="{BB962C8B-B14F-4D97-AF65-F5344CB8AC3E}">
        <p14:creationId xmlns:p14="http://schemas.microsoft.com/office/powerpoint/2010/main" val="1546268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E57-0977-D657-6258-86B56D3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5DD8-5BD6-1BD1-82AB-D0ABAD91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5994918" cy="3649133"/>
          </a:xfrm>
        </p:spPr>
        <p:txBody>
          <a:bodyPr/>
          <a:lstStyle/>
          <a:p>
            <a:r>
              <a:rPr lang="en-GB" dirty="0"/>
              <a:t>Useful for controlling iterations over a code block – like a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Uses </a:t>
            </a:r>
            <a:r>
              <a:rPr lang="en-GB" dirty="0">
                <a:solidFill>
                  <a:srgbClr val="FFC000"/>
                </a:solidFill>
              </a:rPr>
              <a:t>yield</a:t>
            </a:r>
            <a:r>
              <a:rPr lang="en-GB" dirty="0"/>
              <a:t> methods</a:t>
            </a:r>
          </a:p>
          <a:p>
            <a:r>
              <a:rPr lang="en-GB" dirty="0"/>
              <a:t>Has special routines</a:t>
            </a:r>
          </a:p>
          <a:p>
            <a:r>
              <a:rPr lang="en-GB" dirty="0"/>
              <a:t>You can use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loops to iterate over generators!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870A9-8CC2-1F1A-F0A8-77A4B56F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7" y="2781765"/>
            <a:ext cx="1924050" cy="3714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75C6-96B7-0DB3-7A15-CF9A156D585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96000" y="4639140"/>
            <a:ext cx="1398587" cy="15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FB6C6-BC1E-DD95-1131-1F405C45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49" y="1027136"/>
            <a:ext cx="2838450" cy="723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598DC-7A10-83F1-33BA-8648EE86ADAD}"/>
              </a:ext>
            </a:extLst>
          </p:cNvPr>
          <p:cNvCxnSpPr>
            <a:endCxn id="11" idx="1"/>
          </p:cNvCxnSpPr>
          <p:nvPr/>
        </p:nvCxnSpPr>
        <p:spPr>
          <a:xfrm flipV="1">
            <a:off x="5605670" y="1389086"/>
            <a:ext cx="1938679" cy="15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97B27-115F-5D64-FABA-D78141AC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9" y="3628519"/>
            <a:ext cx="5571671" cy="2819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2CA642-6167-1927-A020-6F8CE1F99916}"/>
              </a:ext>
            </a:extLst>
          </p:cNvPr>
          <p:cNvSpPr/>
          <p:nvPr/>
        </p:nvSpPr>
        <p:spPr>
          <a:xfrm>
            <a:off x="1315616" y="5170156"/>
            <a:ext cx="2696548" cy="3663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7014B-7DD6-4CC1-36C8-005D022A0C36}"/>
              </a:ext>
            </a:extLst>
          </p:cNvPr>
          <p:cNvCxnSpPr>
            <a:cxnSpLocks/>
          </p:cNvCxnSpPr>
          <p:nvPr/>
        </p:nvCxnSpPr>
        <p:spPr>
          <a:xfrm flipV="1">
            <a:off x="3909527" y="2434166"/>
            <a:ext cx="3442995" cy="2919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844179-CD15-E0E1-9DA4-77E90CC31AE7}"/>
              </a:ext>
            </a:extLst>
          </p:cNvPr>
          <p:cNvSpPr txBox="1"/>
          <p:nvPr/>
        </p:nvSpPr>
        <p:spPr>
          <a:xfrm>
            <a:off x="7387244" y="1933405"/>
            <a:ext cx="323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Stopping condition prevents generator from running forever</a:t>
            </a:r>
          </a:p>
        </p:txBody>
      </p:sp>
    </p:spTree>
    <p:extLst>
      <p:ext uri="{BB962C8B-B14F-4D97-AF65-F5344CB8AC3E}">
        <p14:creationId xmlns:p14="http://schemas.microsoft.com/office/powerpoint/2010/main" val="97700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B1C-ADA8-3086-5DD4-C459068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D1F2-1F5D-E287-CD61-DD788EC3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/>
          <a:lstStyle/>
          <a:p>
            <a:r>
              <a:rPr lang="en-GB" dirty="0"/>
              <a:t>An approach to handling nested functions!</a:t>
            </a:r>
          </a:p>
          <a:p>
            <a:r>
              <a:rPr lang="en-GB" dirty="0"/>
              <a:t>A quick way to modify different functions with the same function (wrapper)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23C-7189-F5F8-0FDB-0A94CF0A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3" y="2576077"/>
            <a:ext cx="5743278" cy="31289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51DB1F-F3AB-BA61-3EC2-C57306389631}"/>
              </a:ext>
            </a:extLst>
          </p:cNvPr>
          <p:cNvSpPr/>
          <p:nvPr/>
        </p:nvSpPr>
        <p:spPr>
          <a:xfrm>
            <a:off x="188843" y="4552122"/>
            <a:ext cx="6748670" cy="156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933F9-1FB5-EAD1-8455-DBFABDFF716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37513" y="4258733"/>
            <a:ext cx="425228" cy="107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522E8-1231-D6F8-8A81-C99C3C9E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953450"/>
            <a:ext cx="5207834" cy="1225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D7163-B987-DC51-8EC6-5999D1FE579C}"/>
              </a:ext>
            </a:extLst>
          </p:cNvPr>
          <p:cNvSpPr txBox="1"/>
          <p:nvPr/>
        </p:nvSpPr>
        <p:spPr>
          <a:xfrm>
            <a:off x="7227595" y="4367456"/>
            <a:ext cx="37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simpler way of wrapping a function!</a:t>
            </a:r>
          </a:p>
        </p:txBody>
      </p:sp>
    </p:spTree>
    <p:extLst>
      <p:ext uri="{BB962C8B-B14F-4D97-AF65-F5344CB8AC3E}">
        <p14:creationId xmlns:p14="http://schemas.microsoft.com/office/powerpoint/2010/main" val="352169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B97A-F91C-7EA2-0F0C-1FF61A93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11A0-E194-60D6-1685-40011572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8847"/>
            <a:ext cx="10131425" cy="42423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is the role of “</a:t>
            </a:r>
            <a:r>
              <a:rPr lang="en-GB" dirty="0" err="1"/>
              <a:t>StopIteration</a:t>
            </a:r>
            <a:r>
              <a:rPr lang="en-GB" dirty="0"/>
              <a:t>” in a generator?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output of: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From this previous example: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</a:t>
            </a:r>
            <a:r>
              <a:rPr lang="en-GB" dirty="0" err="1"/>
              <a:t>pythag</a:t>
            </a:r>
            <a:r>
              <a:rPr lang="en-GB" dirty="0"/>
              <a:t>() return?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</a:t>
            </a:r>
            <a:r>
              <a:rPr lang="en-GB" dirty="0" err="1"/>
              <a:t>pythag</a:t>
            </a:r>
            <a:r>
              <a:rPr lang="en-GB" dirty="0"/>
              <a:t>(b=0) return?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B459-817B-30C8-05A3-BE936381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72"/>
          <a:stretch/>
        </p:blipFill>
        <p:spPr>
          <a:xfrm>
            <a:off x="3297212" y="2065866"/>
            <a:ext cx="3895725" cy="516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6687-90E1-B5CD-8AF7-BB05DA08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03" y="2933126"/>
            <a:ext cx="3141153" cy="13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B97A-F91C-7EA2-0F0C-1FF61A93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-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11A0-E194-60D6-1685-40011572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8847"/>
            <a:ext cx="10131425" cy="42423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What is the role of “</a:t>
            </a:r>
            <a:r>
              <a:rPr lang="en-GB" dirty="0" err="1"/>
              <a:t>StopIteration</a:t>
            </a:r>
            <a:r>
              <a:rPr lang="en-GB" dirty="0"/>
              <a:t>” in a generator?</a:t>
            </a:r>
            <a:r>
              <a:rPr lang="en-GB" dirty="0">
                <a:solidFill>
                  <a:srgbClr val="00B050"/>
                </a:solidFill>
              </a:rPr>
              <a:t> Answer: Prevents Generator from iterating over a limit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is the output of:                                                                                     </a:t>
            </a:r>
            <a:r>
              <a:rPr lang="en-GB" dirty="0">
                <a:solidFill>
                  <a:srgbClr val="00B050"/>
                </a:solidFill>
              </a:rPr>
              <a:t>Answer: 13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From this previous example: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</a:t>
            </a:r>
            <a:r>
              <a:rPr lang="en-GB" dirty="0" err="1"/>
              <a:t>pythag</a:t>
            </a:r>
            <a:r>
              <a:rPr lang="en-GB" dirty="0"/>
              <a:t>() return?</a:t>
            </a:r>
            <a:r>
              <a:rPr lang="en-GB" dirty="0">
                <a:solidFill>
                  <a:srgbClr val="00B050"/>
                </a:solidFill>
              </a:rPr>
              <a:t> Answer: root 2</a:t>
            </a:r>
            <a:endParaRPr lang="en-GB" dirty="0"/>
          </a:p>
          <a:p>
            <a:pPr marL="857250" lvl="1" indent="-400050">
              <a:buFont typeface="+mj-lt"/>
              <a:buAutoNum type="romanLcPeriod"/>
            </a:pPr>
            <a:r>
              <a:rPr lang="en-GB" dirty="0"/>
              <a:t>What does </a:t>
            </a:r>
            <a:r>
              <a:rPr lang="en-GB" dirty="0" err="1"/>
              <a:t>pythag</a:t>
            </a:r>
            <a:r>
              <a:rPr lang="en-GB" dirty="0"/>
              <a:t>(b=0) return? </a:t>
            </a:r>
            <a:r>
              <a:rPr lang="en-GB" dirty="0">
                <a:solidFill>
                  <a:srgbClr val="00B050"/>
                </a:solidFill>
              </a:rPr>
              <a:t>Answer: 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BB459-817B-30C8-05A3-BE9363815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72"/>
          <a:stretch/>
        </p:blipFill>
        <p:spPr>
          <a:xfrm>
            <a:off x="3390519" y="2488625"/>
            <a:ext cx="3895725" cy="516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86687-90E1-B5CD-8AF7-BB05DA08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50" y="3429000"/>
            <a:ext cx="3141153" cy="13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579" y="2522570"/>
            <a:ext cx="10131425" cy="1456267"/>
          </a:xfrm>
        </p:spPr>
        <p:txBody>
          <a:bodyPr/>
          <a:lstStyle/>
          <a:p>
            <a:r>
              <a:rPr lang="en-GB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3153292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70B9EC-9ABC-F37C-2843-6375004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09" y="4868448"/>
            <a:ext cx="6281116" cy="1917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909B8-C3D4-73AB-7973-CB137D2F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6" y="3082507"/>
            <a:ext cx="6061316" cy="164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B9E5F-2564-3F4F-6B96-DCE1031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9322-EF42-D4C5-9B47-163E4221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6" y="1186096"/>
            <a:ext cx="11615524" cy="2153583"/>
          </a:xfrm>
        </p:spPr>
        <p:txBody>
          <a:bodyPr/>
          <a:lstStyle/>
          <a:p>
            <a:r>
              <a:rPr lang="en-GB" dirty="0"/>
              <a:t>Used to describe the access to variables within functions</a:t>
            </a:r>
          </a:p>
          <a:p>
            <a:r>
              <a:rPr lang="en-GB" dirty="0">
                <a:solidFill>
                  <a:srgbClr val="FFC000"/>
                </a:solidFill>
              </a:rPr>
              <a:t>global </a:t>
            </a:r>
            <a:r>
              <a:rPr lang="en-GB" dirty="0"/>
              <a:t>variables are accessible to all functions</a:t>
            </a:r>
          </a:p>
          <a:p>
            <a:r>
              <a:rPr lang="en-GB" dirty="0">
                <a:solidFill>
                  <a:srgbClr val="FFC000"/>
                </a:solidFill>
              </a:rPr>
              <a:t>local </a:t>
            </a:r>
            <a:r>
              <a:rPr lang="en-GB" dirty="0"/>
              <a:t>variables are accessible within the function/nested functions</a:t>
            </a:r>
          </a:p>
          <a:p>
            <a:r>
              <a:rPr lang="en-GB" dirty="0"/>
              <a:t>You can change variables in the global scope by declaring the variable using the </a:t>
            </a:r>
            <a:r>
              <a:rPr lang="en-GB" dirty="0">
                <a:solidFill>
                  <a:srgbClr val="FFC000"/>
                </a:solidFill>
              </a:rPr>
              <a:t>global</a:t>
            </a:r>
            <a:r>
              <a:rPr lang="en-GB" dirty="0"/>
              <a:t>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9979-95E5-D133-DB9C-549C0099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4" y="3030009"/>
            <a:ext cx="517207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CE1B2-4685-FB84-5D63-B4CA616D10C6}"/>
              </a:ext>
            </a:extLst>
          </p:cNvPr>
          <p:cNvSpPr txBox="1"/>
          <p:nvPr/>
        </p:nvSpPr>
        <p:spPr>
          <a:xfrm>
            <a:off x="3896139" y="43749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5550-3887-7588-7885-559C00A98374}"/>
              </a:ext>
            </a:extLst>
          </p:cNvPr>
          <p:cNvSpPr txBox="1"/>
          <p:nvPr/>
        </p:nvSpPr>
        <p:spPr>
          <a:xfrm>
            <a:off x="10598426" y="4247458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6348E-94B0-685E-13F5-FB683BF218CC}"/>
              </a:ext>
            </a:extLst>
          </p:cNvPr>
          <p:cNvSpPr txBox="1"/>
          <p:nvPr/>
        </p:nvSpPr>
        <p:spPr>
          <a:xfrm>
            <a:off x="6803864" y="6355660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 in Local Scope</a:t>
            </a:r>
          </a:p>
        </p:txBody>
      </p:sp>
    </p:spTree>
    <p:extLst>
      <p:ext uri="{BB962C8B-B14F-4D97-AF65-F5344CB8AC3E}">
        <p14:creationId xmlns:p14="http://schemas.microsoft.com/office/powerpoint/2010/main" val="182735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1A1-4134-B391-E06B-932BE19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964-D3CF-BF90-6D89-CB4754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E946BF6D-A9BD-AE71-3DC6-53DEA18F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6" y="1793824"/>
            <a:ext cx="4860234" cy="47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03C9E-2700-79F5-5025-75CF395432AC}"/>
              </a:ext>
            </a:extLst>
          </p:cNvPr>
          <p:cNvSpPr txBox="1"/>
          <p:nvPr/>
        </p:nvSpPr>
        <p:spPr>
          <a:xfrm>
            <a:off x="9889435" y="4273826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nested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0DA6D-B029-D3BB-3EA1-BC9DCD33596E}"/>
              </a:ext>
            </a:extLst>
          </p:cNvPr>
          <p:cNvCxnSpPr>
            <a:endCxn id="4" idx="1"/>
          </p:cNvCxnSpPr>
          <p:nvPr/>
        </p:nvCxnSpPr>
        <p:spPr>
          <a:xfrm flipV="1">
            <a:off x="6778487" y="4458492"/>
            <a:ext cx="3110948" cy="333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9CDE3-0FBD-A0D7-26A8-6ECE049C33FD}"/>
              </a:ext>
            </a:extLst>
          </p:cNvPr>
          <p:cNvSpPr txBox="1"/>
          <p:nvPr/>
        </p:nvSpPr>
        <p:spPr>
          <a:xfrm>
            <a:off x="989045" y="6210410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Data Camp</a:t>
            </a:r>
          </a:p>
        </p:txBody>
      </p:sp>
    </p:spTree>
    <p:extLst>
      <p:ext uri="{BB962C8B-B14F-4D97-AF65-F5344CB8AC3E}">
        <p14:creationId xmlns:p14="http://schemas.microsoft.com/office/powerpoint/2010/main" val="173613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B4A2-46CD-7346-C2BE-9780B29F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AC89-B8CB-E014-4C9C-0DFE9E6F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07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D48C-CB1C-FA70-1740-854B79F4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8D33-3D5F-9B18-C53C-F5453EDE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8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F33D-EB4A-5F6D-E909-6F8B0620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GB" dirty="0"/>
              <a:t>What is Python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88D5D0E-75ED-AA67-D250-0435186AB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2" r="4732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2BB3-F924-6A31-134A-9618E052E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GB" dirty="0"/>
              <a:t>High-level programming language – A language that can convert an algorithm into a program code without requiring machine-oriented coding. </a:t>
            </a:r>
          </a:p>
          <a:p>
            <a:r>
              <a:rPr lang="en-GB" dirty="0"/>
              <a:t>General purpose – Can be used for websites, automation, data analysis, application creation, machine learning, and more…</a:t>
            </a:r>
          </a:p>
          <a:p>
            <a:r>
              <a:rPr lang="en-GB" dirty="0"/>
              <a:t>Interpreted language  - instructions are interpreted line by line without being needing to be compiled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08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5B20-99B0-DC3F-3CD0-718BED9A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0933-1C8F-360F-D30D-792F4C8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0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29" y="2522570"/>
            <a:ext cx="10131425" cy="1456267"/>
          </a:xfrm>
        </p:spPr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152950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C01-AEFC-F271-F39B-C168B21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Things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9D8F-58F3-51A5-D0E5-34A340F2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Good Comments: 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Commenting your code will make it easier to revisit in the future.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Lets other people understand what you have done.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Makes it easier to identify mistakes in logic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Sensible Variable Names: Give your variables useful names that link back to the context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Documenting your functions: Creating a doc-string will make it easier for you to understand the structure and inputs of your function.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Use ?*function name here* to check docstring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265D1-E417-26A9-26D8-F3F92909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97" y="796413"/>
            <a:ext cx="52965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697D9-F84F-FF99-F3B0-6A5B0D39D868}"/>
              </a:ext>
            </a:extLst>
          </p:cNvPr>
          <p:cNvCxnSpPr>
            <a:endCxn id="5" idx="1"/>
          </p:cNvCxnSpPr>
          <p:nvPr/>
        </p:nvCxnSpPr>
        <p:spPr>
          <a:xfrm flipV="1">
            <a:off x="4730620" y="3347885"/>
            <a:ext cx="958677" cy="14573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45C5-A5E1-CD44-8A43-0D9D7134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Sensible 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92EA-4170-D00B-83AC-3987D751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9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9036-CB21-FA5A-D936-7A69D965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4C12-7F4E-3984-C883-74B65FD2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58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79" y="2503520"/>
            <a:ext cx="10131425" cy="1456267"/>
          </a:xfrm>
        </p:spPr>
        <p:txBody>
          <a:bodyPr/>
          <a:lstStyle/>
          <a:p>
            <a:r>
              <a:rPr lang="en-GB" dirty="0"/>
              <a:t>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1414625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E688-9F87-22C3-3FD5-537C7A0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No/Poor Commenting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79B3-96CC-4C8E-94BC-F7AA5CFB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r="28699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3DF8D4-7F64-45F9-98D7-CDF3A43F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276" y="35517"/>
            <a:ext cx="2290762" cy="574083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YES, I’M GUILTY OF THIS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F8582-407C-4DFC-9E41-7D363E873D28}"/>
              </a:ext>
            </a:extLst>
          </p:cNvPr>
          <p:cNvSpPr txBox="1">
            <a:spLocks/>
          </p:cNvSpPr>
          <p:nvPr/>
        </p:nvSpPr>
        <p:spPr>
          <a:xfrm>
            <a:off x="6400800" y="1842482"/>
            <a:ext cx="559572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Comment your code:	</a:t>
            </a:r>
          </a:p>
          <a:p>
            <a:pPr lvl="1"/>
            <a:r>
              <a:rPr lang="en-GB" dirty="0"/>
              <a:t>Helpful if anyone else reads it</a:t>
            </a:r>
          </a:p>
          <a:p>
            <a:pPr lvl="1"/>
            <a:r>
              <a:rPr lang="en-GB" dirty="0"/>
              <a:t>Will save you time in the future</a:t>
            </a:r>
          </a:p>
          <a:p>
            <a:pPr lvl="1"/>
            <a:r>
              <a:rPr lang="en-GB" dirty="0"/>
              <a:t>“The worst collaborator you can ever have is you from a year ago – they will </a:t>
            </a:r>
            <a:r>
              <a:rPr lang="en-GB" i="1" dirty="0"/>
              <a:t>never</a:t>
            </a:r>
            <a:r>
              <a:rPr lang="en-GB" dirty="0"/>
              <a:t> answer emails”                          – </a:t>
            </a:r>
            <a:r>
              <a:rPr lang="en-GB" dirty="0" err="1"/>
              <a:t>Dr.</a:t>
            </a:r>
            <a:r>
              <a:rPr lang="en-GB" dirty="0"/>
              <a:t> Josh Hayes, 2022</a:t>
            </a:r>
          </a:p>
        </p:txBody>
      </p:sp>
    </p:spTree>
    <p:extLst>
      <p:ext uri="{BB962C8B-B14F-4D97-AF65-F5344CB8AC3E}">
        <p14:creationId xmlns:p14="http://schemas.microsoft.com/office/powerpoint/2010/main" val="25557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F6D0-FD2E-B30C-8BCC-1A625220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Looping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85A96D-13C6-E6B7-549D-B3DFEC7D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1976016"/>
            <a:ext cx="6033887" cy="19025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AA250-AF3E-FC50-B887-5FDD383B6961}"/>
              </a:ext>
            </a:extLst>
          </p:cNvPr>
          <p:cNvSpPr txBox="1"/>
          <p:nvPr/>
        </p:nvSpPr>
        <p:spPr>
          <a:xfrm>
            <a:off x="405019" y="1976016"/>
            <a:ext cx="522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Excessive looping is inefficient and can slow down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packages like NumPy have routines to avoid looping for mathematical calculations using precompiled 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C000"/>
                </a:solidFill>
              </a:rPr>
              <a:t>Itertools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map </a:t>
            </a:r>
            <a:r>
              <a:rPr lang="en-GB" dirty="0"/>
              <a:t>(uses multiprocessing/threading)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are alternatives that can be used if you must have multiple loops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747491B-0413-A410-8217-B34568971088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x2</a:t>
            </a:r>
          </a:p>
        </p:txBody>
      </p:sp>
    </p:spTree>
    <p:extLst>
      <p:ext uri="{BB962C8B-B14F-4D97-AF65-F5344CB8AC3E}">
        <p14:creationId xmlns:p14="http://schemas.microsoft.com/office/powerpoint/2010/main" val="3317341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D0D-C6D3-E60A-4574-727F6091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A86D-37C4-1B9F-9F0B-2933A9BF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Pick sensible names that suit the context of the values contained in the variable.</a:t>
            </a:r>
          </a:p>
          <a:p>
            <a:r>
              <a:rPr lang="en-GB" dirty="0"/>
              <a:t>Bad variable names can cause trouble when debugging/re-reading the code years later.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7081B3-983E-46D7-922B-FA5F80A2C674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x3</a:t>
            </a:r>
          </a:p>
        </p:txBody>
      </p:sp>
    </p:spTree>
    <p:extLst>
      <p:ext uri="{BB962C8B-B14F-4D97-AF65-F5344CB8AC3E}">
        <p14:creationId xmlns:p14="http://schemas.microsoft.com/office/powerpoint/2010/main" val="972794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B7D7-16FE-3E9C-5509-35F5DE04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Interpreted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0631-FB2F-B466-0148-A96BDC29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Difference between Compiler and Interpreter - javatpoint">
            <a:extLst>
              <a:ext uri="{FF2B5EF4-FFF2-40B4-BE49-F238E27FC236}">
                <a16:creationId xmlns:a16="http://schemas.microsoft.com/office/drawing/2014/main" id="{1C72856D-C8B9-FCE8-D600-2AD3ABCC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8" y="2142067"/>
            <a:ext cx="5400336" cy="32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61CF2825-BE21-7EE5-53C7-F44E0CA0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994958"/>
            <a:ext cx="5743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CE437B-4E51-A7B5-2EFF-6C8C83F0DFD8}"/>
              </a:ext>
            </a:extLst>
          </p:cNvPr>
          <p:cNvSpPr/>
          <p:nvPr/>
        </p:nvSpPr>
        <p:spPr>
          <a:xfrm>
            <a:off x="3042824" y="1653594"/>
            <a:ext cx="3371544" cy="46260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93768-350C-EFC8-E446-E5DA3DFEEB75}"/>
              </a:ext>
            </a:extLst>
          </p:cNvPr>
          <p:cNvCxnSpPr>
            <a:stCxn id="6" idx="6"/>
          </p:cNvCxnSpPr>
          <p:nvPr/>
        </p:nvCxnSpPr>
        <p:spPr>
          <a:xfrm>
            <a:off x="6414368" y="3966633"/>
            <a:ext cx="341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980837-6F94-496A-96F5-51425659EB68}"/>
              </a:ext>
            </a:extLst>
          </p:cNvPr>
          <p:cNvSpPr txBox="1"/>
          <p:nvPr/>
        </p:nvSpPr>
        <p:spPr>
          <a:xfrm>
            <a:off x="352425" y="6063734"/>
            <a:ext cx="17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6116-24DB-42EF-BB14-0E57ACDA55A0}"/>
              </a:ext>
            </a:extLst>
          </p:cNvPr>
          <p:cNvSpPr txBox="1"/>
          <p:nvPr/>
        </p:nvSpPr>
        <p:spPr>
          <a:xfrm>
            <a:off x="10124669" y="5375068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</a:t>
            </a:r>
            <a:r>
              <a:rPr lang="en-GB" dirty="0" err="1"/>
              <a:t>Javatpoint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78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6FE3-C6E5-1852-A328-5C23217A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81A9-B8FF-F678-0E4F-509D3804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8" y="1896948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Useful for finding offending snippets of code causing errors</a:t>
            </a:r>
          </a:p>
          <a:p>
            <a:r>
              <a:rPr lang="en-GB" dirty="0"/>
              <a:t>Line of offence is usually given</a:t>
            </a:r>
          </a:p>
          <a:p>
            <a:r>
              <a:rPr lang="en-GB" dirty="0"/>
              <a:t>Error message indicates the nature of the issue</a:t>
            </a:r>
          </a:p>
          <a:p>
            <a:r>
              <a:rPr lang="en-GB" dirty="0"/>
              <a:t>If error is unclear – search documentation for library/function or </a:t>
            </a:r>
            <a:r>
              <a:rPr lang="en-GB" dirty="0" err="1"/>
              <a:t>StackOverFlow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66E07-5ADB-7B61-EB70-57758C15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509741"/>
            <a:ext cx="6095593" cy="16762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AEF7-5CCC-F67B-9525-EFA857E74C5B}"/>
              </a:ext>
            </a:extLst>
          </p:cNvPr>
          <p:cNvCxnSpPr>
            <a:cxnSpLocks/>
          </p:cNvCxnSpPr>
          <p:nvPr/>
        </p:nvCxnSpPr>
        <p:spPr>
          <a:xfrm>
            <a:off x="4096139" y="3340198"/>
            <a:ext cx="5701004" cy="76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8E1E0-C334-CD19-C484-992062B02DF6}"/>
              </a:ext>
            </a:extLst>
          </p:cNvPr>
          <p:cNvCxnSpPr>
            <a:cxnSpLocks/>
          </p:cNvCxnSpPr>
          <p:nvPr/>
        </p:nvCxnSpPr>
        <p:spPr>
          <a:xfrm>
            <a:off x="4730974" y="3902863"/>
            <a:ext cx="1641834" cy="813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05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112-1864-5D3F-F799-4AFD97D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BF55-2E8F-F870-AF2A-A05F6894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25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D0F1-5FA8-37A9-DD34-403E888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14F6-E3CC-5922-2F39-7D1A5A92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15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2927-1AF6-CC89-3DD6-325CFB1E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3F81-0B09-D595-971E-4800DDB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7327"/>
            <a:ext cx="4991100" cy="43910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Vanilla: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hlinkClick r:id="rId3"/>
              </a:rPr>
              <a:t>https://www.python.org/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Download &gt; Choose the python version &gt; Pick the appropriate installer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Note: You will need to install non-standard packages manually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Anaconda (Recommended):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Go to </a:t>
            </a:r>
            <a:r>
              <a:rPr lang="en-GB" sz="2600" dirty="0">
                <a:hlinkClick r:id="rId4"/>
              </a:rPr>
              <a:t>https://www.anaconda.com/products/distribution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Choose the appropriate installation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Benefit: Comes pre-shipped with most scientific packages, ready to use. Also comes with Spyder IDE. 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786F614-A167-4AF2-A381-EDE43C10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331" y="639098"/>
            <a:ext cx="5384848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7F4592-EF45-44A2-AF6E-A4EE6E6AB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7694" y="4062840"/>
            <a:ext cx="5454122" cy="16109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1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A5AD-9E64-E8AC-6A1A-2E5E97DE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Additional Quick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610-AED9-EAED-6A4E-824FF17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652"/>
            <a:ext cx="5219699" cy="48204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Control: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backups of your installed packages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isolated environments to test software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used to minimise bloatware when shipping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IDEs – Integrated Development Environments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Excellent for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Debugging tools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Useful for managing code and identifying errors/typos early 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Variable display is useful for looking at stored values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run multiple instances of a code quickly</a:t>
            </a:r>
          </a:p>
          <a:p>
            <a:pPr>
              <a:lnSpc>
                <a:spcPct val="90000"/>
              </a:lnSpc>
            </a:pPr>
            <a:r>
              <a:rPr lang="en-GB" dirty="0"/>
              <a:t>Python Script Available Here: </a:t>
            </a:r>
            <a:r>
              <a:rPr lang="en-GB" dirty="0">
                <a:hlinkClick r:id="rId3"/>
              </a:rPr>
              <a:t>https://drive.google.com/file/d/1WXiNCu9LGAA7ljnuDQ88cZBvS8TcGb12/view?usp=sharing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91CBD-BA1E-4C52-94D2-CFB559983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" r="12277" b="-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056AF-C107-4CF4-A1C4-3E11C6FE3848}"/>
              </a:ext>
            </a:extLst>
          </p:cNvPr>
          <p:cNvCxnSpPr>
            <a:cxnSpLocks/>
          </p:cNvCxnSpPr>
          <p:nvPr/>
        </p:nvCxnSpPr>
        <p:spPr>
          <a:xfrm flipV="1">
            <a:off x="5286576" y="2998778"/>
            <a:ext cx="1523148" cy="26553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450" y="2570564"/>
            <a:ext cx="10131425" cy="1456267"/>
          </a:xfrm>
        </p:spPr>
        <p:txBody>
          <a:bodyPr/>
          <a:lstStyle/>
          <a:p>
            <a:r>
              <a:rPr lang="en-GB" dirty="0"/>
              <a:t>Operators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179790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C142C-D9B1-4E06-BEF3-8EDC28ED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29CE2-5BEF-47D1-A08A-3BF63EA69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930CB-1D67-4249-821B-69788484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BEA8AD-13E9-4572-813B-21EBE63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9A1D7-4EA8-4385-BD4B-65F8CE88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FFFFFF"/>
                </a:solidFill>
              </a:rPr>
              <a:t>Arithmetic Operators</a:t>
            </a: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12136A1D-2D35-45B7-B686-EE490BF6E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609595"/>
              </p:ext>
            </p:extLst>
          </p:nvPr>
        </p:nvGraphicFramePr>
        <p:xfrm>
          <a:off x="1989465" y="2743200"/>
          <a:ext cx="8209895" cy="3048000"/>
        </p:xfrm>
        <a:graphic>
          <a:graphicData uri="http://schemas.openxmlformats.org/drawingml/2006/table">
            <a:tbl>
              <a:tblPr firstRow="1" bandRow="1"/>
              <a:tblGrid>
                <a:gridCol w="2438631">
                  <a:extLst>
                    <a:ext uri="{9D8B030D-6E8A-4147-A177-3AD203B41FA5}">
                      <a16:colId xmlns:a16="http://schemas.microsoft.com/office/drawing/2014/main" val="908955917"/>
                    </a:ext>
                  </a:extLst>
                </a:gridCol>
                <a:gridCol w="3369483">
                  <a:extLst>
                    <a:ext uri="{9D8B030D-6E8A-4147-A177-3AD203B41FA5}">
                      <a16:colId xmlns:a16="http://schemas.microsoft.com/office/drawing/2014/main" val="945571826"/>
                    </a:ext>
                  </a:extLst>
                </a:gridCol>
                <a:gridCol w="2401781">
                  <a:extLst>
                    <a:ext uri="{9D8B030D-6E8A-4147-A177-3AD203B41FA5}">
                      <a16:colId xmlns:a16="http://schemas.microsoft.com/office/drawing/2014/main" val="14987225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Operator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Name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Example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463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+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Addition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+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55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-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Subtraction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-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703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*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Multiplication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*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670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/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Division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/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381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%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Modulus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%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084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**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Exponentiation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**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7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//</a:t>
                      </a:r>
                    </a:p>
                  </a:txBody>
                  <a:tcPr marL="40009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Floor division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x // y</a:t>
                      </a:r>
                    </a:p>
                  </a:txBody>
                  <a:tcPr marL="20004" marR="20004" marT="20004" marB="20004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455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B32BC6-51E3-484D-802A-C907FAAD64A2}"/>
              </a:ext>
            </a:extLst>
          </p:cNvPr>
          <p:cNvSpPr txBox="1"/>
          <p:nvPr/>
        </p:nvSpPr>
        <p:spPr>
          <a:xfrm>
            <a:off x="9902141" y="1805651"/>
            <a:ext cx="2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Reference: w3schools</a:t>
            </a:r>
          </a:p>
        </p:txBody>
      </p:sp>
    </p:spTree>
    <p:extLst>
      <p:ext uri="{BB962C8B-B14F-4D97-AF65-F5344CB8AC3E}">
        <p14:creationId xmlns:p14="http://schemas.microsoft.com/office/powerpoint/2010/main" val="28824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3.xml><?xml version="1.0" encoding="utf-8"?>
<a:theme xmlns:a="http://schemas.openxmlformats.org/drawingml/2006/main" name="4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4.xml><?xml version="1.0" encoding="utf-8"?>
<a:theme xmlns:a="http://schemas.openxmlformats.org/drawingml/2006/main" name="6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5.xml><?xml version="1.0" encoding="utf-8"?>
<a:theme xmlns:a="http://schemas.openxmlformats.org/drawingml/2006/main" name="7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6.xml><?xml version="1.0" encoding="utf-8"?>
<a:theme xmlns:a="http://schemas.openxmlformats.org/drawingml/2006/main" name="8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7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8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9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543</TotalTime>
  <Words>2257</Words>
  <Application>Microsoft Office PowerPoint</Application>
  <PresentationFormat>Widescreen</PresentationFormat>
  <Paragraphs>391</Paragraphs>
  <Slides>59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Calibri Light</vt:lpstr>
      <vt:lpstr>3_Celestial</vt:lpstr>
      <vt:lpstr>2_Celestial</vt:lpstr>
      <vt:lpstr>4_Celestial</vt:lpstr>
      <vt:lpstr>6_Celestial</vt:lpstr>
      <vt:lpstr>7_Celestial</vt:lpstr>
      <vt:lpstr>8_Celestial</vt:lpstr>
      <vt:lpstr>Celestial</vt:lpstr>
      <vt:lpstr>1_Celestial</vt:lpstr>
      <vt:lpstr>5_Celestial</vt:lpstr>
      <vt:lpstr>A survival Guide to Python From Zero to Hero</vt:lpstr>
      <vt:lpstr>Disclaimer</vt:lpstr>
      <vt:lpstr>Getting Started</vt:lpstr>
      <vt:lpstr>What is Python</vt:lpstr>
      <vt:lpstr>What is an Interpreted Language</vt:lpstr>
      <vt:lpstr>Installation</vt:lpstr>
      <vt:lpstr>Additional Quick Notes:</vt:lpstr>
      <vt:lpstr>Operators and Data Types</vt:lpstr>
      <vt:lpstr>Arithmetic Operators</vt:lpstr>
      <vt:lpstr>Assignment Operators</vt:lpstr>
      <vt:lpstr>Numerical</vt:lpstr>
      <vt:lpstr>Boolean</vt:lpstr>
      <vt:lpstr>Strings</vt:lpstr>
      <vt:lpstr>Strings Part 2</vt:lpstr>
      <vt:lpstr>Sequences/Arrays</vt:lpstr>
      <vt:lpstr>Binary Types</vt:lpstr>
      <vt:lpstr>Mapping - Dictionaries</vt:lpstr>
      <vt:lpstr>Sets</vt:lpstr>
      <vt:lpstr>Exercises</vt:lpstr>
      <vt:lpstr>Exercises - answers</vt:lpstr>
      <vt:lpstr>Conditions and Loops</vt:lpstr>
      <vt:lpstr>If, Else, ELIF</vt:lpstr>
      <vt:lpstr>FOR</vt:lpstr>
      <vt:lpstr>While</vt:lpstr>
      <vt:lpstr>Exercises</vt:lpstr>
      <vt:lpstr>Exercises - Answers</vt:lpstr>
      <vt:lpstr>Types of Scripting Operations</vt:lpstr>
      <vt:lpstr>Functions</vt:lpstr>
      <vt:lpstr>Lambda</vt:lpstr>
      <vt:lpstr>Classes</vt:lpstr>
      <vt:lpstr>Generators</vt:lpstr>
      <vt:lpstr>Decorators (BASIC)</vt:lpstr>
      <vt:lpstr>Exercise</vt:lpstr>
      <vt:lpstr>Exercise - Answers</vt:lpstr>
      <vt:lpstr>Scopes</vt:lpstr>
      <vt:lpstr>Importance of Scope</vt:lpstr>
      <vt:lpstr>Scope Overview</vt:lpstr>
      <vt:lpstr>Local Scope</vt:lpstr>
      <vt:lpstr>Nesting Functions</vt:lpstr>
      <vt:lpstr>Exercise</vt:lpstr>
      <vt:lpstr>Good Practices</vt:lpstr>
      <vt:lpstr>Things to do:</vt:lpstr>
      <vt:lpstr>Sensible Variable Naming</vt:lpstr>
      <vt:lpstr>Documenting Functions</vt:lpstr>
      <vt:lpstr>Common Pitfalls</vt:lpstr>
      <vt:lpstr>No/Poor Commenting</vt:lpstr>
      <vt:lpstr>Excessive Looping</vt:lpstr>
      <vt:lpstr>Confusing Variable Names</vt:lpstr>
      <vt:lpstr>TIPS</vt:lpstr>
      <vt:lpstr>Pseudocode</vt:lpstr>
      <vt:lpstr>Common Libraries</vt:lpstr>
      <vt:lpstr>Debugging</vt:lpstr>
      <vt:lpstr>Traceback</vt:lpstr>
      <vt:lpstr>Environment Control</vt:lpstr>
      <vt:lpstr>Document</vt:lpstr>
      <vt:lpstr>Additional Resources</vt:lpstr>
      <vt:lpstr>Need Help?</vt:lpstr>
      <vt:lpstr>Want to be a Python Jedi?</vt:lpstr>
      <vt:lpstr>PEP-8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164</cp:revision>
  <dcterms:created xsi:type="dcterms:W3CDTF">2022-11-08T22:59:04Z</dcterms:created>
  <dcterms:modified xsi:type="dcterms:W3CDTF">2022-11-10T01:59:59Z</dcterms:modified>
</cp:coreProperties>
</file>