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48" r:id="rId2"/>
  </p:sldMasterIdLst>
  <p:sldIdLst>
    <p:sldId id="256" r:id="rId3"/>
    <p:sldId id="257" r:id="rId4"/>
    <p:sldId id="324" r:id="rId5"/>
    <p:sldId id="343" r:id="rId6"/>
    <p:sldId id="327" r:id="rId7"/>
    <p:sldId id="330" r:id="rId8"/>
    <p:sldId id="323" r:id="rId9"/>
    <p:sldId id="331" r:id="rId10"/>
    <p:sldId id="332" r:id="rId11"/>
    <p:sldId id="333" r:id="rId12"/>
    <p:sldId id="322" r:id="rId13"/>
    <p:sldId id="334" r:id="rId14"/>
    <p:sldId id="340" r:id="rId15"/>
    <p:sldId id="325" r:id="rId16"/>
    <p:sldId id="335" r:id="rId17"/>
    <p:sldId id="326" r:id="rId18"/>
    <p:sldId id="336" r:id="rId19"/>
    <p:sldId id="337" r:id="rId20"/>
    <p:sldId id="338" r:id="rId21"/>
    <p:sldId id="328" r:id="rId22"/>
    <p:sldId id="339" r:id="rId23"/>
    <p:sldId id="345" r:id="rId24"/>
    <p:sldId id="341" r:id="rId25"/>
    <p:sldId id="342" r:id="rId26"/>
    <p:sldId id="344" r:id="rId27"/>
    <p:sldId id="281" r:id="rId28"/>
    <p:sldId id="321" r:id="rId29"/>
    <p:sldId id="282" r:id="rId30"/>
    <p:sldId id="283" r:id="rId31"/>
    <p:sldId id="293" r:id="rId32"/>
    <p:sldId id="317" r:id="rId33"/>
    <p:sldId id="315" r:id="rId34"/>
    <p:sldId id="316" r:id="rId35"/>
    <p:sldId id="329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9" autoAdjust="0"/>
    <p:restoredTop sz="94660"/>
  </p:normalViewPr>
  <p:slideViewPr>
    <p:cSldViewPr snapToGrid="0" showGuides="1">
      <p:cViewPr>
        <p:scale>
          <a:sx n="67" d="100"/>
          <a:sy n="67" d="100"/>
        </p:scale>
        <p:origin x="306" y="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7045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80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59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00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6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316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401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236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463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8FB7631D-A8D3-DC02-E819-6B3532E680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39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Qr code&#10;&#10;Description automatically generated">
            <a:extLst>
              <a:ext uri="{FF2B5EF4-FFF2-40B4-BE49-F238E27FC236}">
                <a16:creationId xmlns:a16="http://schemas.microsoft.com/office/drawing/2014/main" id="{D63CA06B-88B0-91B7-693B-9614AF3A38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075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Qr code&#10;&#10;Description automatically generated">
            <a:extLst>
              <a:ext uri="{FF2B5EF4-FFF2-40B4-BE49-F238E27FC236}">
                <a16:creationId xmlns:a16="http://schemas.microsoft.com/office/drawing/2014/main" id="{02AF10A2-819F-A52F-7A75-EDA5D35CAE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86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C7E49D5D-9AB3-E198-AD52-2E379D2E0E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3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Qr code&#10;&#10;Description automatically generated">
            <a:extLst>
              <a:ext uri="{FF2B5EF4-FFF2-40B4-BE49-F238E27FC236}">
                <a16:creationId xmlns:a16="http://schemas.microsoft.com/office/drawing/2014/main" id="{D77B9B8F-9F89-5C9E-ABB0-51AE586183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573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211C6B55-44C2-67C7-4534-47B73805AC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33" y="5486400"/>
            <a:ext cx="993069" cy="99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8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602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4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026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  <p:sldLayoutId id="2147483936" r:id="rId6"/>
    <p:sldLayoutId id="2147483937" r:id="rId7"/>
    <p:sldLayoutId id="2147483938" r:id="rId8"/>
    <p:sldLayoutId id="2147483939" r:id="rId9"/>
    <p:sldLayoutId id="2147483940" r:id="rId10"/>
    <p:sldLayoutId id="2147483941" r:id="rId11"/>
    <p:sldLayoutId id="2147483942" r:id="rId12"/>
    <p:sldLayoutId id="2147483943" r:id="rId13"/>
    <p:sldLayoutId id="2147483944" r:id="rId14"/>
    <p:sldLayoutId id="2147483945" r:id="rId15"/>
    <p:sldLayoutId id="2147483946" r:id="rId16"/>
    <p:sldLayoutId id="21474839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joshjchayes/matplotlib_guid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illow.readthedocs.io/en/stable/handbook/overview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logrocket.com/image-processing-in-python-using-pillow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mandhai/Astro-Data-Handling-Tutorial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5.png"/><Relationship Id="rId4" Type="http://schemas.openxmlformats.org/officeDocument/2006/relationships/hyperlink" Target="https://github.com/bretonr/python_skill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hyperlink" Target="https://peps.python.org/pep-0008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hjchayes/matplotlib_guide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4385" y="1964267"/>
            <a:ext cx="8775740" cy="2421464"/>
          </a:xfrm>
        </p:spPr>
        <p:txBody>
          <a:bodyPr/>
          <a:lstStyle/>
          <a:p>
            <a:r>
              <a:rPr lang="en-GB" dirty="0"/>
              <a:t>Quick Start With Astro-Data </a:t>
            </a:r>
            <a:br>
              <a:rPr lang="en-GB" dirty="0"/>
            </a:br>
            <a:r>
              <a:rPr lang="en-GB" sz="2800" dirty="0"/>
              <a:t>It’s not all Black and White with Pandas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Soheb Mandhai</a:t>
            </a:r>
          </a:p>
        </p:txBody>
      </p: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96" y="4951673"/>
            <a:ext cx="3418422" cy="14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91B5-FDA6-65FB-C9D9-C10AE2745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HDF5/H5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2054" name="Content Placeholder 2053">
            <a:extLst>
              <a:ext uri="{FF2B5EF4-FFF2-40B4-BE49-F238E27FC236}">
                <a16:creationId xmlns:a16="http://schemas.microsoft.com/office/drawing/2014/main" id="{3A890F8D-8BFF-02CC-7A82-301CFB3FD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r>
              <a:rPr lang="en-US" dirty="0"/>
              <a:t>Hierarchical data storage</a:t>
            </a:r>
          </a:p>
          <a:p>
            <a:r>
              <a:rPr lang="en-US" dirty="0"/>
              <a:t>Can load in subsets individually</a:t>
            </a:r>
          </a:p>
          <a:p>
            <a:pPr lvl="1"/>
            <a:r>
              <a:rPr lang="en-US" dirty="0"/>
              <a:t>Making it ideal for storing simulation data</a:t>
            </a:r>
          </a:p>
          <a:p>
            <a:r>
              <a:rPr lang="en-US" dirty="0"/>
              <a:t>Can store variables as “attributes”/”metadata”</a:t>
            </a:r>
          </a:p>
        </p:txBody>
      </p:sp>
      <p:pic>
        <p:nvPicPr>
          <p:cNvPr id="2050" name="Picture 2" descr="Hierarchical Data Formats - What is HDF5? | NSF NEON | Open Data to  Understand our Ecosystems">
            <a:extLst>
              <a:ext uri="{FF2B5EF4-FFF2-40B4-BE49-F238E27FC236}">
                <a16:creationId xmlns:a16="http://schemas.microsoft.com/office/drawing/2014/main" id="{EB9FA0A4-92EE-93AB-3D7A-139BAB349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9752" y="1564924"/>
            <a:ext cx="6095593" cy="3565921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24F41C-6EB5-4C81-4D92-24E22F42B466}"/>
              </a:ext>
            </a:extLst>
          </p:cNvPr>
          <p:cNvSpPr txBox="1">
            <a:spLocks/>
          </p:cNvSpPr>
          <p:nvPr/>
        </p:nvSpPr>
        <p:spPr>
          <a:xfrm>
            <a:off x="5289752" y="3600477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National Ecological Observatory Network</a:t>
            </a:r>
          </a:p>
        </p:txBody>
      </p:sp>
    </p:spTree>
    <p:extLst>
      <p:ext uri="{BB962C8B-B14F-4D97-AF65-F5344CB8AC3E}">
        <p14:creationId xmlns:p14="http://schemas.microsoft.com/office/powerpoint/2010/main" val="3005881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Loading In Data Files</a:t>
            </a:r>
          </a:p>
        </p:txBody>
      </p:sp>
    </p:spTree>
    <p:extLst>
      <p:ext uri="{BB962C8B-B14F-4D97-AF65-F5344CB8AC3E}">
        <p14:creationId xmlns:p14="http://schemas.microsoft.com/office/powerpoint/2010/main" val="156805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013B-8ED5-FD83-485A-29CA5876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Packages to Load in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2020-6B2B-30F2-E194-C1CB9540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Pure Python</a:t>
            </a:r>
          </a:p>
          <a:p>
            <a:r>
              <a:rPr lang="en-GB" dirty="0"/>
              <a:t>CSV</a:t>
            </a:r>
          </a:p>
          <a:p>
            <a:r>
              <a:rPr lang="en-GB" dirty="0" err="1"/>
              <a:t>Numpy</a:t>
            </a:r>
            <a:r>
              <a:rPr lang="en-GB" dirty="0"/>
              <a:t> – Can load in a multitude of files and store them as </a:t>
            </a:r>
            <a:r>
              <a:rPr lang="en-GB" dirty="0" err="1"/>
              <a:t>nd</a:t>
            </a:r>
            <a:r>
              <a:rPr lang="en-GB" dirty="0"/>
              <a:t>-arrays</a:t>
            </a:r>
          </a:p>
          <a:p>
            <a:r>
              <a:rPr lang="en-GB" dirty="0" err="1"/>
              <a:t>Astropy</a:t>
            </a:r>
            <a:r>
              <a:rPr lang="en-GB" dirty="0"/>
              <a:t> – Can load in ascii data files and FITS</a:t>
            </a:r>
          </a:p>
          <a:p>
            <a:r>
              <a:rPr lang="en-GB" dirty="0"/>
              <a:t>H5PY – Specialised for loading in h5/hdf5 files</a:t>
            </a:r>
          </a:p>
          <a:p>
            <a:r>
              <a:rPr lang="en-GB" dirty="0"/>
              <a:t>Pandas – Great for loading in tables and data with different d-types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022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0393F-EB7A-3E19-B8E4-4207A8B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Loading in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A946E-E4D8-A76B-F7B0-1B34FC631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Skip rows (for sampling) – </a:t>
            </a:r>
            <a:r>
              <a:rPr lang="en-GB" dirty="0" err="1"/>
              <a:t>Numpy</a:t>
            </a:r>
            <a:r>
              <a:rPr lang="en-GB" dirty="0"/>
              <a:t>/Pandas have their own implementations</a:t>
            </a:r>
          </a:p>
          <a:p>
            <a:r>
              <a:rPr lang="en-GB" dirty="0"/>
              <a:t>Chunking (Pandas) – Allows you to access a part of a data file</a:t>
            </a:r>
          </a:p>
          <a:p>
            <a:pPr lvl="1"/>
            <a:r>
              <a:rPr lang="en-GB" dirty="0"/>
              <a:t>Using For loops, you can access chunks</a:t>
            </a:r>
          </a:p>
          <a:p>
            <a:pPr lvl="1"/>
            <a:r>
              <a:rPr lang="en-GB" dirty="0"/>
              <a:t>For example: 1x20GB file can be chunked into 10 x 2GB parts. Can process each chunk individually this way.</a:t>
            </a:r>
          </a:p>
          <a:p>
            <a:pPr lvl="2"/>
            <a:r>
              <a:rPr lang="en-GB" dirty="0"/>
              <a:t>Caveats: Only useful for data where analysis can be conducted on subsets and combined</a:t>
            </a:r>
          </a:p>
        </p:txBody>
      </p:sp>
    </p:spTree>
    <p:extLst>
      <p:ext uri="{BB962C8B-B14F-4D97-AF65-F5344CB8AC3E}">
        <p14:creationId xmlns:p14="http://schemas.microsoft.com/office/powerpoint/2010/main" val="1259747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Processing Data Files</a:t>
            </a:r>
          </a:p>
        </p:txBody>
      </p:sp>
    </p:spTree>
    <p:extLst>
      <p:ext uri="{BB962C8B-B14F-4D97-AF65-F5344CB8AC3E}">
        <p14:creationId xmlns:p14="http://schemas.microsoft.com/office/powerpoint/2010/main" val="244774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3CF0-CD29-A260-F65E-BE65367D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Methods to Process Data </a:t>
            </a:r>
            <a:r>
              <a:rPr lang="en-GB" dirty="0" err="1"/>
              <a:t>FIles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5CFE7-94BE-D1C9-9EB7-319A541A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Numpy</a:t>
            </a:r>
            <a:r>
              <a:rPr lang="en-GB" dirty="0"/>
              <a:t> is your friend – Can handle arrays and most mathematical operations</a:t>
            </a:r>
          </a:p>
          <a:p>
            <a:pPr lvl="1"/>
            <a:r>
              <a:rPr lang="en-GB" dirty="0"/>
              <a:t>Can also produce </a:t>
            </a:r>
            <a:r>
              <a:rPr lang="en-GB" dirty="0" err="1"/>
              <a:t>recarrays</a:t>
            </a:r>
            <a:r>
              <a:rPr lang="en-GB" dirty="0"/>
              <a:t> – a crossover between a dictionary and an array. Can use dictionary conventions to access specific arrays.</a:t>
            </a:r>
          </a:p>
          <a:p>
            <a:r>
              <a:rPr lang="en-GB" dirty="0" err="1"/>
              <a:t>Numbas</a:t>
            </a:r>
            <a:r>
              <a:rPr lang="en-GB" dirty="0"/>
              <a:t> – for parallelisation and deployment on GPUs</a:t>
            </a:r>
          </a:p>
          <a:p>
            <a:r>
              <a:rPr lang="en-GB" dirty="0"/>
              <a:t>Pandas  - Allows mathematical operations and can even handle cross-matching, sorting, filtering of multiple data tables!</a:t>
            </a:r>
          </a:p>
        </p:txBody>
      </p:sp>
    </p:spTree>
    <p:extLst>
      <p:ext uri="{BB962C8B-B14F-4D97-AF65-F5344CB8AC3E}">
        <p14:creationId xmlns:p14="http://schemas.microsoft.com/office/powerpoint/2010/main" val="2713223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Visualising Data</a:t>
            </a:r>
          </a:p>
        </p:txBody>
      </p:sp>
    </p:spTree>
    <p:extLst>
      <p:ext uri="{BB962C8B-B14F-4D97-AF65-F5344CB8AC3E}">
        <p14:creationId xmlns:p14="http://schemas.microsoft.com/office/powerpoint/2010/main" val="929907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F7-ADCA-669E-F239-ABC5E1F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6FC-1EF9-9FB4-ED64-BB7C69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476999" cy="3649133"/>
          </a:xfrm>
        </p:spPr>
        <p:txBody>
          <a:bodyPr/>
          <a:lstStyle/>
          <a:p>
            <a:r>
              <a:rPr lang="en-GB" dirty="0"/>
              <a:t>Check out Josh Hayes’ Guide: 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https://github.com/joshjchayes/matplotlib_guide</a:t>
            </a:r>
            <a:endParaRPr lang="en-GB" dirty="0">
              <a:effectLst/>
            </a:endParaRPr>
          </a:p>
          <a:p>
            <a:r>
              <a:rPr lang="en-GB" dirty="0"/>
              <a:t>Great for visualising data</a:t>
            </a:r>
          </a:p>
          <a:p>
            <a:r>
              <a:rPr lang="en-GB" dirty="0"/>
              <a:t>Well documented</a:t>
            </a:r>
          </a:p>
          <a:p>
            <a:r>
              <a:rPr lang="en-GB" dirty="0"/>
              <a:t>Main package used for plotting in Python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3F9B2-AEFB-A58D-8F03-E564C873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03" y="948477"/>
            <a:ext cx="5779152" cy="42800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260FE-CB46-08FC-D98A-8CC13E923BEB}"/>
              </a:ext>
            </a:extLst>
          </p:cNvPr>
          <p:cNvSpPr txBox="1">
            <a:spLocks/>
          </p:cNvSpPr>
          <p:nvPr/>
        </p:nvSpPr>
        <p:spPr>
          <a:xfrm>
            <a:off x="5804103" y="3633815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Mandhai et al., 2022</a:t>
            </a:r>
          </a:p>
        </p:txBody>
      </p:sp>
    </p:spTree>
    <p:extLst>
      <p:ext uri="{BB962C8B-B14F-4D97-AF65-F5344CB8AC3E}">
        <p14:creationId xmlns:p14="http://schemas.microsoft.com/office/powerpoint/2010/main" val="123532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64A-EA94-140E-F9BF-98164A4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2BC06-6B74-2B55-6E9A-12C4E761E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909" y="1273338"/>
            <a:ext cx="4684222" cy="3637935"/>
          </a:xfrm>
        </p:spPr>
        <p:txBody>
          <a:bodyPr>
            <a:normAutofit/>
          </a:bodyPr>
          <a:lstStyle/>
          <a:p>
            <a:r>
              <a:rPr lang="en-GB" dirty="0"/>
              <a:t>Site: </a:t>
            </a:r>
            <a:r>
              <a:rPr lang="en-GB" dirty="0">
                <a:hlinkClick r:id="rId3"/>
              </a:rPr>
              <a:t>https://seaborn.pydata.org/</a:t>
            </a:r>
            <a:endParaRPr lang="en-GB" dirty="0"/>
          </a:p>
          <a:p>
            <a:r>
              <a:rPr lang="en-GB" dirty="0"/>
              <a:t>Based on Matplotlib</a:t>
            </a:r>
          </a:p>
          <a:p>
            <a:r>
              <a:rPr lang="en-GB" dirty="0"/>
              <a:t>Can load datasets</a:t>
            </a:r>
          </a:p>
          <a:p>
            <a:r>
              <a:rPr lang="en-GB" dirty="0"/>
              <a:t>Convenient for producing statistical graphs</a:t>
            </a:r>
          </a:p>
          <a:p>
            <a:r>
              <a:rPr lang="en-GB" dirty="0"/>
              <a:t>Functions ready to use for creating common types of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5449-66AB-7035-0FFF-CE3E018D7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946" y="996946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5BD9AD-8B60-41E5-B189-FC7C0073D10F}"/>
              </a:ext>
            </a:extLst>
          </p:cNvPr>
          <p:cNvSpPr txBox="1">
            <a:spLocks/>
          </p:cNvSpPr>
          <p:nvPr/>
        </p:nvSpPr>
        <p:spPr>
          <a:xfrm>
            <a:off x="5817946" y="3667152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Seaborn</a:t>
            </a:r>
          </a:p>
        </p:txBody>
      </p:sp>
    </p:spTree>
    <p:extLst>
      <p:ext uri="{BB962C8B-B14F-4D97-AF65-F5344CB8AC3E}">
        <p14:creationId xmlns:p14="http://schemas.microsoft.com/office/powerpoint/2010/main" val="1304117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036-D279-3430-ABDE-FA5F550B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685800"/>
            <a:ext cx="10131425" cy="1456267"/>
          </a:xfrm>
        </p:spPr>
        <p:txBody>
          <a:bodyPr/>
          <a:lstStyle/>
          <a:p>
            <a:r>
              <a:rPr lang="en-GB" dirty="0"/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17E-40F3-A270-E2AD-C267D95A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91162" cy="3649133"/>
          </a:xfrm>
        </p:spPr>
        <p:txBody>
          <a:bodyPr/>
          <a:lstStyle/>
          <a:p>
            <a:r>
              <a:rPr lang="en-GB" dirty="0"/>
              <a:t>Site: </a:t>
            </a:r>
            <a:r>
              <a:rPr lang="en-GB" dirty="0">
                <a:hlinkClick r:id="rId2"/>
              </a:rPr>
              <a:t>https://pillow.readthedocs.io/en/stable/handbook/overview.html</a:t>
            </a:r>
            <a:endParaRPr lang="en-GB" dirty="0"/>
          </a:p>
          <a:p>
            <a:r>
              <a:rPr lang="en-GB" dirty="0"/>
              <a:t>Designed for loading images</a:t>
            </a:r>
          </a:p>
          <a:p>
            <a:r>
              <a:rPr lang="en-GB" dirty="0"/>
              <a:t>Great for manipulating images</a:t>
            </a:r>
          </a:p>
          <a:p>
            <a:pPr lvl="1"/>
            <a:r>
              <a:rPr lang="en-GB" dirty="0"/>
              <a:t>Can be used for art/preparing image data for creating training datasets</a:t>
            </a:r>
          </a:p>
          <a:p>
            <a:pPr lvl="1"/>
            <a:r>
              <a:rPr lang="en-GB" dirty="0"/>
              <a:t>Can work in tandem with matplotlib</a:t>
            </a:r>
          </a:p>
          <a:p>
            <a:r>
              <a:rPr lang="en-GB" dirty="0"/>
              <a:t>Can load images directly from a URL</a:t>
            </a:r>
          </a:p>
          <a:p>
            <a:r>
              <a:rPr lang="en-GB" dirty="0"/>
              <a:t>Using pillow – you can create LUTs and image filters </a:t>
            </a:r>
          </a:p>
        </p:txBody>
      </p:sp>
      <p:pic>
        <p:nvPicPr>
          <p:cNvPr id="5122" name="Picture 2" descr="Image processing in Python using Pillow - LogRocket Blog">
            <a:extLst>
              <a:ext uri="{FF2B5EF4-FFF2-40B4-BE49-F238E27FC236}">
                <a16:creationId xmlns:a16="http://schemas.microsoft.com/office/drawing/2014/main" id="{9E84B80E-1064-8097-F52F-BCAE73B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15" y="1613150"/>
            <a:ext cx="4946059" cy="27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171BC-98CF-96CF-E0BB-723CFB23A12C}"/>
              </a:ext>
            </a:extLst>
          </p:cNvPr>
          <p:cNvSpPr txBox="1">
            <a:spLocks/>
          </p:cNvSpPr>
          <p:nvPr/>
        </p:nvSpPr>
        <p:spPr>
          <a:xfrm>
            <a:off x="6831215" y="3208867"/>
            <a:ext cx="467498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</a:t>
            </a:r>
            <a:r>
              <a:rPr lang="en-GB" dirty="0" err="1"/>
              <a:t>LogRocket</a:t>
            </a:r>
            <a:r>
              <a:rPr lang="en-GB" dirty="0"/>
              <a:t> Blog - </a:t>
            </a:r>
            <a:r>
              <a:rPr lang="en-GB" dirty="0">
                <a:hlinkClick r:id="rId4"/>
              </a:rPr>
              <a:t>https://blog.logrocket.com/image-processing-in-python-using-pillow/</a:t>
            </a: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21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0223-F5D1-2992-A164-BAE06ED0D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7EEB-68CF-DD49-80E2-9EFAE5B1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session acts as a reference guide – I’m not a Python wizard by any means, I just have a couple of years of experience with it and am also learning. </a:t>
            </a:r>
          </a:p>
        </p:txBody>
      </p:sp>
    </p:spTree>
    <p:extLst>
      <p:ext uri="{BB962C8B-B14F-4D97-AF65-F5344CB8AC3E}">
        <p14:creationId xmlns:p14="http://schemas.microsoft.com/office/powerpoint/2010/main" val="2664159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952" y="2575970"/>
            <a:ext cx="10131425" cy="1456267"/>
          </a:xfrm>
        </p:spPr>
        <p:txBody>
          <a:bodyPr/>
          <a:lstStyle/>
          <a:p>
            <a:r>
              <a:rPr lang="en-GB" dirty="0"/>
              <a:t>Storing Data</a:t>
            </a:r>
          </a:p>
        </p:txBody>
      </p:sp>
    </p:spTree>
    <p:extLst>
      <p:ext uri="{BB962C8B-B14F-4D97-AF65-F5344CB8AC3E}">
        <p14:creationId xmlns:p14="http://schemas.microsoft.com/office/powerpoint/2010/main" val="4041152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E53A-6709-BDF8-10BE-46E9361E8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</a:t>
            </a:r>
            <a:r>
              <a:rPr lang="en-GB" dirty="0" err="1"/>
              <a:t>Ndarrays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7130-31CD-A832-CE9B-0F7C8965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0424"/>
            <a:ext cx="5714999" cy="4258733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Tables:</a:t>
            </a:r>
          </a:p>
          <a:p>
            <a:pPr lvl="1"/>
            <a:r>
              <a:rPr lang="en-GB" dirty="0"/>
              <a:t>Pandas stores data as </a:t>
            </a:r>
            <a:r>
              <a:rPr lang="en-GB" dirty="0" err="1"/>
              <a:t>dataframes</a:t>
            </a:r>
            <a:r>
              <a:rPr lang="en-GB" dirty="0"/>
              <a:t>/tables</a:t>
            </a:r>
          </a:p>
          <a:p>
            <a:pPr lvl="1"/>
            <a:r>
              <a:rPr lang="en-GB" dirty="0" err="1"/>
              <a:t>PyTables</a:t>
            </a:r>
            <a:r>
              <a:rPr lang="en-GB" dirty="0"/>
              <a:t> is useful for handling SQL data in table form</a:t>
            </a:r>
          </a:p>
          <a:p>
            <a:pPr lvl="1"/>
            <a:r>
              <a:rPr lang="en-GB" dirty="0"/>
              <a:t>Benefits:</a:t>
            </a:r>
          </a:p>
          <a:p>
            <a:pPr lvl="2"/>
            <a:r>
              <a:rPr lang="en-GB" dirty="0"/>
              <a:t>Well indexed</a:t>
            </a:r>
          </a:p>
          <a:p>
            <a:pPr lvl="2"/>
            <a:r>
              <a:rPr lang="en-GB" dirty="0"/>
              <a:t>Columns can be displayed clearly and easily</a:t>
            </a:r>
          </a:p>
          <a:p>
            <a:r>
              <a:rPr lang="en-GB" dirty="0"/>
              <a:t>Arrays</a:t>
            </a:r>
          </a:p>
          <a:p>
            <a:r>
              <a:rPr lang="en-GB" dirty="0"/>
              <a:t>Dictionaries:</a:t>
            </a:r>
          </a:p>
          <a:p>
            <a:pPr lvl="1"/>
            <a:r>
              <a:rPr lang="en-GB" dirty="0"/>
              <a:t>Can be parsed into Pandas and converted to </a:t>
            </a:r>
            <a:r>
              <a:rPr lang="en-GB" dirty="0" err="1"/>
              <a:t>dataframes</a:t>
            </a:r>
            <a:endParaRPr lang="en-GB" dirty="0"/>
          </a:p>
          <a:p>
            <a:r>
              <a:rPr lang="en-GB" dirty="0"/>
              <a:t>Saving:</a:t>
            </a:r>
          </a:p>
          <a:p>
            <a:pPr lvl="1"/>
            <a:r>
              <a:rPr lang="en-GB" dirty="0" err="1"/>
              <a:t>Numpy</a:t>
            </a:r>
            <a:r>
              <a:rPr lang="en-GB" dirty="0"/>
              <a:t>/Pandas/</a:t>
            </a:r>
            <a:r>
              <a:rPr lang="en-GB" dirty="0" err="1"/>
              <a:t>Astropy</a:t>
            </a:r>
            <a:r>
              <a:rPr lang="en-GB" dirty="0"/>
              <a:t>/Pure Python have routines that can output data to files – check the documentation for your use case.</a:t>
            </a:r>
          </a:p>
          <a:p>
            <a:pPr lvl="1"/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3FCE7-4078-C8BC-B993-7DEFA110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250" y="1843307"/>
            <a:ext cx="5505059" cy="333639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B255224-2B4E-4F5F-A8DA-44A77C6504A9}"/>
              </a:ext>
            </a:extLst>
          </p:cNvPr>
          <p:cNvSpPr txBox="1">
            <a:spLocks/>
          </p:cNvSpPr>
          <p:nvPr/>
        </p:nvSpPr>
        <p:spPr>
          <a:xfrm>
            <a:off x="6690357" y="3671914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</a:t>
            </a:r>
            <a:r>
              <a:rPr lang="en-GB" dirty="0" err="1"/>
              <a:t>GeeksforGeeks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692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76AFB-083B-002D-94C9-B381A269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9ED01-3CEC-36C5-69A2-7594907BB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411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A3E6-A3C9-CCD0-9D7B-35980FACD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8661-3454-C79D-CEBC-4BABC94D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744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81316-068B-F09C-77D4-F971554B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31A9-E161-A137-5352-35D5860A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55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FA51-6FE1-A0C3-2312-AB8015E4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79E2-3334-A62D-E51E-590FFA67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the principles introduced here to create a creative visualisation of the data within the supplementary </a:t>
            </a:r>
            <a:r>
              <a:rPr lang="en-GB" dirty="0" err="1"/>
              <a:t>Jupyter</a:t>
            </a:r>
            <a:r>
              <a:rPr lang="en-GB" dirty="0"/>
              <a:t>/</a:t>
            </a:r>
            <a:r>
              <a:rPr lang="en-GB" dirty="0" err="1"/>
              <a:t>colab</a:t>
            </a:r>
            <a:r>
              <a:rPr lang="en-GB" dirty="0"/>
              <a:t> workbook.</a:t>
            </a:r>
          </a:p>
          <a:p>
            <a:r>
              <a:rPr lang="en-GB" dirty="0"/>
              <a:t>Tasks:</a:t>
            </a:r>
          </a:p>
          <a:p>
            <a:pPr lvl="1"/>
            <a:r>
              <a:rPr lang="en-GB" dirty="0"/>
              <a:t>Create an inset plot – Spectral data plotted over the sky map</a:t>
            </a:r>
          </a:p>
          <a:p>
            <a:pPr lvl="1"/>
            <a:r>
              <a:rPr lang="en-GB" dirty="0"/>
              <a:t>Add arrows and labels</a:t>
            </a:r>
          </a:p>
          <a:p>
            <a:pPr lvl="1"/>
            <a:r>
              <a:rPr lang="en-GB" dirty="0"/>
              <a:t>Add text</a:t>
            </a:r>
          </a:p>
          <a:p>
            <a:pPr lvl="1"/>
            <a:r>
              <a:rPr lang="en-GB" dirty="0"/>
              <a:t>Use appealing colours</a:t>
            </a:r>
          </a:p>
          <a:p>
            <a:pPr lvl="1"/>
            <a:r>
              <a:rPr lang="en-GB" dirty="0"/>
              <a:t>Bonus: Are there any other features in the included data that can be plotted? Show this in grid form if so.</a:t>
            </a:r>
          </a:p>
          <a:p>
            <a:r>
              <a:rPr lang="en-GB" dirty="0"/>
              <a:t>PRIZE: A Chocolate Easter Egg/Or something similar. E-mail your entries to me by the end of next Friday (3</a:t>
            </a:r>
            <a:r>
              <a:rPr lang="en-GB" baseline="30000" dirty="0"/>
              <a:t>rd</a:t>
            </a:r>
            <a:r>
              <a:rPr lang="en-GB" dirty="0"/>
              <a:t> March).</a:t>
            </a:r>
          </a:p>
        </p:txBody>
      </p:sp>
    </p:spTree>
    <p:extLst>
      <p:ext uri="{BB962C8B-B14F-4D97-AF65-F5344CB8AC3E}">
        <p14:creationId xmlns:p14="http://schemas.microsoft.com/office/powerpoint/2010/main" val="3434059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922" y="2522181"/>
            <a:ext cx="10131425" cy="1456267"/>
          </a:xfrm>
        </p:spPr>
        <p:txBody>
          <a:bodyPr/>
          <a:lstStyle/>
          <a:p>
            <a:r>
              <a:rPr lang="en-GB" dirty="0"/>
              <a:t>TIPS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78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1173574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5" y="301847"/>
            <a:ext cx="5613721" cy="4490287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Repo: </a:t>
            </a:r>
            <a:r>
              <a:rPr lang="en-GB" dirty="0">
                <a:hlinkClick r:id="rId2"/>
              </a:rPr>
              <a:t>https://github.com/smandhai/Astro-Data-Handling-Tutorials</a:t>
            </a:r>
            <a:endParaRPr lang="en-GB" dirty="0"/>
          </a:p>
          <a:p>
            <a:r>
              <a:rPr lang="en-GB" dirty="0"/>
              <a:t>Apologies – it’s not as complete as I wanted it to be… yet</a:t>
            </a: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78E4745-465C-FD32-5F72-0B20D5A2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17" y="1389984"/>
            <a:ext cx="5089485" cy="508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EF78-BD6B-9EBD-5647-7D7221FCD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Matplotlib Guide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DAA3-F2FC-9948-DA15-5E0B573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Want a quick start guide to </a:t>
            </a:r>
            <a:r>
              <a:rPr lang="en-GB" dirty="0" err="1"/>
              <a:t>visualisating</a:t>
            </a:r>
            <a:r>
              <a:rPr lang="en-GB" dirty="0"/>
              <a:t> data in Python using Matplotlib?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Check out Josh Hayes’ repo: </a:t>
            </a:r>
            <a:r>
              <a:rPr lang="en-GB" dirty="0">
                <a:hlinkClick r:id="rId3"/>
              </a:rPr>
              <a:t>https://github.com/joshjchayes/matplotlib_guide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A9203-0300-A867-63DC-437C98BD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752" y="1633499"/>
            <a:ext cx="6095593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5607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8A92-B4C9-44E2-276F-2E3F761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49BC6-4B49-F73B-AEC0-EEFCEEFDE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We discovered why giant pandas are black and white: here's how">
            <a:extLst>
              <a:ext uri="{FF2B5EF4-FFF2-40B4-BE49-F238E27FC236}">
                <a16:creationId xmlns:a16="http://schemas.microsoft.com/office/drawing/2014/main" id="{E40587CD-B49D-708C-CD9E-EC6B059C1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614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Downloading Data</a:t>
            </a:r>
          </a:p>
        </p:txBody>
      </p:sp>
    </p:spTree>
    <p:extLst>
      <p:ext uri="{BB962C8B-B14F-4D97-AF65-F5344CB8AC3E}">
        <p14:creationId xmlns:p14="http://schemas.microsoft.com/office/powerpoint/2010/main" val="222664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0CFA-F43C-A690-2C93-98478DBD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 to Download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901F0-296F-2E9E-9A15-A39D3CEC0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Astroquery</a:t>
            </a:r>
            <a:r>
              <a:rPr lang="en-GB" dirty="0"/>
              <a:t> – For downloading FITS and </a:t>
            </a:r>
            <a:r>
              <a:rPr lang="en-GB" dirty="0" err="1"/>
              <a:t>skymaps</a:t>
            </a:r>
            <a:endParaRPr lang="en-GB" dirty="0"/>
          </a:p>
          <a:p>
            <a:r>
              <a:rPr lang="en-GB" dirty="0"/>
              <a:t>Wget – Can be used via bash or through the python package of the same name. Downloads via </a:t>
            </a:r>
            <a:r>
              <a:rPr lang="en-GB" dirty="0" err="1"/>
              <a:t>url</a:t>
            </a:r>
            <a:endParaRPr lang="en-GB" dirty="0"/>
          </a:p>
          <a:p>
            <a:r>
              <a:rPr lang="en-GB" dirty="0" err="1"/>
              <a:t>Urllib</a:t>
            </a:r>
            <a:r>
              <a:rPr lang="en-GB" dirty="0"/>
              <a:t> – Package designed to handle </a:t>
            </a:r>
            <a:r>
              <a:rPr lang="en-GB" dirty="0" err="1"/>
              <a:t>url</a:t>
            </a:r>
            <a:r>
              <a:rPr lang="en-GB" dirty="0"/>
              <a:t> requests.</a:t>
            </a:r>
          </a:p>
          <a:p>
            <a:r>
              <a:rPr lang="en-GB" dirty="0"/>
              <a:t>SQL – Some python packages allow you query databases via SQL</a:t>
            </a:r>
          </a:p>
          <a:p>
            <a:r>
              <a:rPr lang="en-GB" dirty="0"/>
              <a:t>Manual – Download a file straight from the source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5804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499" y="2600419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File Formats</a:t>
            </a:r>
          </a:p>
        </p:txBody>
      </p:sp>
    </p:spTree>
    <p:extLst>
      <p:ext uri="{BB962C8B-B14F-4D97-AF65-F5344CB8AC3E}">
        <p14:creationId xmlns:p14="http://schemas.microsoft.com/office/powerpoint/2010/main" val="30908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8C97-B23C-9C92-8FD7-307BB1F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B67F6-8A28-A5C0-2F0F-2188B7484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Typical data formats that you will encounter:</a:t>
            </a:r>
          </a:p>
          <a:p>
            <a:pPr lvl="1"/>
            <a:r>
              <a:rPr lang="en-GB" dirty="0"/>
              <a:t>CSV (Comma-Separated Value)</a:t>
            </a:r>
          </a:p>
          <a:p>
            <a:pPr lvl="1"/>
            <a:r>
              <a:rPr lang="en-GB" dirty="0"/>
              <a:t>TXT (Text File)</a:t>
            </a:r>
          </a:p>
          <a:p>
            <a:pPr lvl="1"/>
            <a:r>
              <a:rPr lang="en-GB" dirty="0" err="1"/>
              <a:t>Dat</a:t>
            </a:r>
            <a:r>
              <a:rPr lang="en-GB" dirty="0"/>
              <a:t> (Data File) </a:t>
            </a:r>
          </a:p>
        </p:txBody>
      </p:sp>
    </p:spTree>
    <p:extLst>
      <p:ext uri="{BB962C8B-B14F-4D97-AF65-F5344CB8AC3E}">
        <p14:creationId xmlns:p14="http://schemas.microsoft.com/office/powerpoint/2010/main" val="1315585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6E1A1-34E4-FEAF-5B2D-52B32EBD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EE2B9-BB5F-587C-D58D-9BCB907A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13" y="3513667"/>
            <a:ext cx="5556952" cy="3649133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Image Credit: Science Telescope Science Institute</a:t>
            </a:r>
          </a:p>
        </p:txBody>
      </p:sp>
      <p:pic>
        <p:nvPicPr>
          <p:cNvPr id="1028" name="Picture 4" descr="2.2 FITS File Format">
            <a:extLst>
              <a:ext uri="{FF2B5EF4-FFF2-40B4-BE49-F238E27FC236}">
                <a16:creationId xmlns:a16="http://schemas.microsoft.com/office/drawing/2014/main" id="{59897D21-E314-EAD4-F5ED-5600A16B3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200" y="1337733"/>
            <a:ext cx="6822673" cy="366933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286CD0-D670-539B-A84B-EBD32A19D329}"/>
              </a:ext>
            </a:extLst>
          </p:cNvPr>
          <p:cNvSpPr txBox="1">
            <a:spLocks/>
          </p:cNvSpPr>
          <p:nvPr/>
        </p:nvSpPr>
        <p:spPr>
          <a:xfrm>
            <a:off x="685801" y="1414791"/>
            <a:ext cx="458152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Data format that can hold multiple sets of data</a:t>
            </a:r>
          </a:p>
          <a:p>
            <a:r>
              <a:rPr lang="en-GB" dirty="0"/>
              <a:t>Described by the header</a:t>
            </a:r>
          </a:p>
          <a:p>
            <a:r>
              <a:rPr lang="en-GB" dirty="0"/>
              <a:t>Can be accessed/viewed with:</a:t>
            </a:r>
          </a:p>
          <a:p>
            <a:pPr lvl="1"/>
            <a:r>
              <a:rPr lang="en-GB" dirty="0"/>
              <a:t>Specialised programs</a:t>
            </a:r>
          </a:p>
          <a:p>
            <a:pPr lvl="1"/>
            <a:r>
              <a:rPr lang="en-GB" dirty="0" err="1"/>
              <a:t>Astropy</a:t>
            </a:r>
            <a:endParaRPr lang="en-GB" dirty="0"/>
          </a:p>
          <a:p>
            <a:pPr lvl="1"/>
            <a:r>
              <a:rPr lang="en-GB" dirty="0"/>
              <a:t>DS9</a:t>
            </a:r>
          </a:p>
        </p:txBody>
      </p:sp>
    </p:spTree>
    <p:extLst>
      <p:ext uri="{BB962C8B-B14F-4D97-AF65-F5344CB8AC3E}">
        <p14:creationId xmlns:p14="http://schemas.microsoft.com/office/powerpoint/2010/main" val="946146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2361</TotalTime>
  <Words>1021</Words>
  <Application>Microsoft Office PowerPoint</Application>
  <PresentationFormat>Widescreen</PresentationFormat>
  <Paragraphs>143</Paragraphs>
  <Slides>34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1_Celestial</vt:lpstr>
      <vt:lpstr>5_Celestial</vt:lpstr>
      <vt:lpstr>Quick Start With Astro-Data  It’s not all Black and White with Pandas</vt:lpstr>
      <vt:lpstr>Disclaimer</vt:lpstr>
      <vt:lpstr>Resources – Follow Along</vt:lpstr>
      <vt:lpstr>PowerPoint Presentation</vt:lpstr>
      <vt:lpstr>Downloading Data</vt:lpstr>
      <vt:lpstr>Methods to Download Data</vt:lpstr>
      <vt:lpstr>File Formats</vt:lpstr>
      <vt:lpstr>Common Types</vt:lpstr>
      <vt:lpstr>FITS</vt:lpstr>
      <vt:lpstr>HDF5/H5 FIles</vt:lpstr>
      <vt:lpstr>Loading In Data Files</vt:lpstr>
      <vt:lpstr>Common Packages to Load in Files</vt:lpstr>
      <vt:lpstr>Loading in Big Files</vt:lpstr>
      <vt:lpstr>Processing Data Files</vt:lpstr>
      <vt:lpstr>Common Methods to Process Data FIles</vt:lpstr>
      <vt:lpstr>Visualising Data</vt:lpstr>
      <vt:lpstr>Matplotlib</vt:lpstr>
      <vt:lpstr>Seaborn</vt:lpstr>
      <vt:lpstr>PILLOW</vt:lpstr>
      <vt:lpstr>Storing Data</vt:lpstr>
      <vt:lpstr>Data Ndarrays</vt:lpstr>
      <vt:lpstr>PowerPoint Presentation</vt:lpstr>
      <vt:lpstr>Arrays</vt:lpstr>
      <vt:lpstr>Dictionaries</vt:lpstr>
      <vt:lpstr>Homework</vt:lpstr>
      <vt:lpstr>TIPS</vt:lpstr>
      <vt:lpstr>Pseudocode</vt:lpstr>
      <vt:lpstr>Common Libraries</vt:lpstr>
      <vt:lpstr>Debugging</vt:lpstr>
      <vt:lpstr>Additional Resources</vt:lpstr>
      <vt:lpstr>Need Help?</vt:lpstr>
      <vt:lpstr>Want to be a Python Jedi?</vt:lpstr>
      <vt:lpstr>PEP-8 Documentation </vt:lpstr>
      <vt:lpstr>Matplotlib Guide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191</cp:revision>
  <dcterms:created xsi:type="dcterms:W3CDTF">2022-11-08T22:59:04Z</dcterms:created>
  <dcterms:modified xsi:type="dcterms:W3CDTF">2023-02-22T18:21:49Z</dcterms:modified>
</cp:coreProperties>
</file>