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7"/>
  </p:normalViewPr>
  <p:slideViewPr>
    <p:cSldViewPr snapToGrid="0" snapToObjects="1">
      <p:cViewPr>
        <p:scale>
          <a:sx n="154" d="100"/>
          <a:sy n="154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2447B-6024-2145-9317-95AB090223DC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AA8EB-E979-FE41-AA74-A0838B55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66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98A39-45E7-8E47-87D2-946AF626D5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4e34b7193f_0_6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g4e34b7193f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597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0C8FDDE9-2B82-F548-875B-7424FB677952}" type="datetimeFigureOut">
              <a:rPr lang="en-US" smtClean="0"/>
              <a:t>4/11/19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33C802-DF4F-F34A-A355-8332CA3B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DDE9-2B82-F548-875B-7424FB677952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C802-DF4F-F34A-A355-8332CA3B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2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DDE9-2B82-F548-875B-7424FB677952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C802-DF4F-F34A-A355-8332CA3B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0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52928" y="159336"/>
            <a:ext cx="9172872" cy="535531"/>
          </a:xfrm>
        </p:spPr>
        <p:txBody>
          <a:bodyPr wrap="square">
            <a:sp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Single text box with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731" y="1874397"/>
            <a:ext cx="10759068" cy="3900593"/>
          </a:xfrm>
        </p:spPr>
        <p:txBody>
          <a:bodyPr/>
          <a:lstStyle>
            <a:lvl1pPr>
              <a:buClr>
                <a:schemeClr val="tx1"/>
              </a:buClr>
              <a:defRPr sz="3200"/>
            </a:lvl1pPr>
            <a:lvl2pPr marL="914377" indent="-304792">
              <a:buClr>
                <a:schemeClr val="tx1"/>
              </a:buClr>
              <a:buFont typeface=".AppleSystemUIFont" charset="0"/>
              <a:buChar char="◦"/>
              <a:defRPr sz="2667"/>
            </a:lvl2pPr>
            <a:lvl3pPr>
              <a:buClr>
                <a:schemeClr val="tx1"/>
              </a:buClr>
              <a:defRPr sz="2667"/>
            </a:lvl3pPr>
            <a:lvl4pPr marL="2133547" indent="-304792">
              <a:buClr>
                <a:schemeClr val="tx1"/>
              </a:buClr>
              <a:buFont typeface=".AppleSystemUIFont" charset="0"/>
              <a:buChar char="◦"/>
              <a:defRPr sz="2667"/>
            </a:lvl4pPr>
            <a:lvl5pPr>
              <a:buClr>
                <a:schemeClr val="tx1"/>
              </a:buClr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9282600" y="6506747"/>
            <a:ext cx="2743200" cy="351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1" i="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1333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1333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1333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1333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1333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1333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1333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1333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6141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DDE9-2B82-F548-875B-7424FB677952}" type="datetimeFigureOut">
              <a:rPr lang="en-US" smtClean="0"/>
              <a:t>4/11/19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C802-DF4F-F34A-A355-8332CA3B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2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C8FDDE9-2B82-F548-875B-7424FB677952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E933C802-DF4F-F34A-A355-8332CA3B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60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DDE9-2B82-F548-875B-7424FB677952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C802-DF4F-F34A-A355-8332CA3B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6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DDE9-2B82-F548-875B-7424FB677952}" type="datetimeFigureOut">
              <a:rPr lang="en-US" smtClean="0"/>
              <a:t>4/11/19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C802-DF4F-F34A-A355-8332CA3B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4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DDE9-2B82-F548-875B-7424FB677952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C802-DF4F-F34A-A355-8332CA3B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8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DDE9-2B82-F548-875B-7424FB677952}" type="datetimeFigureOut">
              <a:rPr lang="en-US" smtClean="0"/>
              <a:t>4/11/19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C802-DF4F-F34A-A355-8332CA3B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1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DDE9-2B82-F548-875B-7424FB677952}" type="datetimeFigureOut">
              <a:rPr lang="en-US" smtClean="0"/>
              <a:t>4/11/19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33C802-DF4F-F34A-A355-8332CA3B306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685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C8FDDE9-2B82-F548-875B-7424FB677952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33C802-DF4F-F34A-A355-8332CA3B30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98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C8FDDE9-2B82-F548-875B-7424FB677952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33C802-DF4F-F34A-A355-8332CA3B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s://doi.org/10.7287/peerj.preprints.27603v1" TargetMode="External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rxiv.org/content/early/2018/10/25/452532" TargetMode="External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enomebiology.biomedcentral.com/articles/10.1186/s13059-019-1649-8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ngul1/good.software" TargetMode="External"/><Relationship Id="rId4" Type="http://schemas.openxmlformats.org/officeDocument/2006/relationships/hyperlink" Target="mailto:smangul@ucla.edu" TargetMode="External"/><Relationship Id="rId5" Type="http://schemas.openxmlformats.org/officeDocument/2006/relationships/hyperlink" Target="http://www.sergheimangul.com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90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7" y="1733816"/>
            <a:ext cx="9068586" cy="25908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Analysis of the usability and archival stability of </a:t>
            </a:r>
            <a:r>
              <a:rPr lang="en-US" sz="3200" dirty="0" err="1" smtClean="0">
                <a:solidFill>
                  <a:schemeClr val="tx1"/>
                </a:solidFill>
              </a:rPr>
              <a:t>omics</a:t>
            </a:r>
            <a:r>
              <a:rPr lang="en-US" sz="3200" dirty="0" smtClean="0">
                <a:solidFill>
                  <a:schemeClr val="tx1"/>
                </a:solidFill>
              </a:rPr>
              <a:t> computational tools and resources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93230"/>
            <a:ext cx="9144000" cy="1655762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Serghei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Mangul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University of California, Los Angeles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850" y="6404061"/>
            <a:ext cx="395493" cy="364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04091" y="6432981"/>
            <a:ext cx="19399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@</a:t>
            </a:r>
            <a:r>
              <a:rPr lang="en-US" sz="1600" dirty="0" err="1"/>
              <a:t>serghei_mangul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93" y="352231"/>
            <a:ext cx="11834607" cy="53553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+mn-lt"/>
              </a:rPr>
              <a:t>Analysis of </a:t>
            </a:r>
            <a:r>
              <a:rPr lang="en-US" dirty="0" smtClean="0">
                <a:solidFill>
                  <a:srgbClr val="00B0F0"/>
                </a:solidFill>
                <a:latin typeface="+mn-lt"/>
              </a:rPr>
              <a:t>archival 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We downloaded </a:t>
            </a:r>
            <a:r>
              <a:rPr lang="en-US" b="1" dirty="0"/>
              <a:t>51,236</a:t>
            </a:r>
            <a:r>
              <a:rPr lang="en-US" dirty="0"/>
              <a:t> open access papers via PubMed from 10 systems and computational biology journals (Raw data in XML format)  </a:t>
            </a:r>
          </a:p>
          <a:p>
            <a:pPr fontAlgn="base"/>
            <a:r>
              <a:rPr lang="en-US" dirty="0"/>
              <a:t>We developed an approach to extract </a:t>
            </a:r>
            <a:r>
              <a:rPr lang="en-US" b="1" dirty="0"/>
              <a:t>36,702</a:t>
            </a:r>
            <a:r>
              <a:rPr lang="en-US" dirty="0"/>
              <a:t> software links from the downloaded papers and verify the archival stability of links </a:t>
            </a:r>
          </a:p>
          <a:p>
            <a:pPr fontAlgn="base"/>
            <a:r>
              <a:rPr lang="en-US" dirty="0"/>
              <a:t>Timeout links were manually verified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671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69" y="322190"/>
            <a:ext cx="11593538" cy="535531"/>
          </a:xfrm>
        </p:spPr>
        <p:txBody>
          <a:bodyPr/>
          <a:lstStyle/>
          <a:p>
            <a:pPr algn="ctr"/>
            <a:r>
              <a:rPr lang="en-US" dirty="0"/>
              <a:t>Archival stability of abstract URLs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11</a:t>
            </a:fld>
            <a:endParaRPr lang="uk-U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D69992D-E3D9-4E4A-9E80-BC7660E3B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315" y="2014909"/>
            <a:ext cx="5273744" cy="30268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BC284E5-3763-F849-BD63-EA1CC1022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490" y="2014909"/>
            <a:ext cx="3787268" cy="302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698" y="259570"/>
            <a:ext cx="11635102" cy="535531"/>
          </a:xfrm>
        </p:spPr>
        <p:txBody>
          <a:bodyPr/>
          <a:lstStyle/>
          <a:p>
            <a:pPr algn="ctr"/>
            <a:r>
              <a:rPr lang="en-US" dirty="0"/>
              <a:t>Effect of social media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12</a:t>
            </a:fld>
            <a:endParaRPr lang="uk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EE3EEDA-F325-2B48-AE7E-C83B2FEC5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990" y="1746204"/>
            <a:ext cx="3893036" cy="33655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2E3673D-009B-3D4A-B620-C0890BEA7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740" y="1899505"/>
            <a:ext cx="4037760" cy="323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2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7A9E52-EE33-EE41-8B9A-426BD169A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52808"/>
            <a:ext cx="11859545" cy="1009507"/>
          </a:xfrm>
        </p:spPr>
        <p:txBody>
          <a:bodyPr/>
          <a:lstStyle/>
          <a:p>
            <a:r>
              <a:rPr lang="en-US" dirty="0"/>
              <a:t>GitHub is the most popular platform to host scientific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04EFF6E-E83B-6A41-AC9E-314772D68F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13</a:t>
            </a:fld>
            <a:endParaRPr lang="uk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9D61C0E-36AE-C04A-8302-BB17D0E9B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310" y="1109500"/>
            <a:ext cx="5501381" cy="463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63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451" y="460993"/>
            <a:ext cx="11535349" cy="535531"/>
          </a:xfrm>
        </p:spPr>
        <p:txBody>
          <a:bodyPr/>
          <a:lstStyle/>
          <a:p>
            <a:r>
              <a:rPr lang="en-US" dirty="0"/>
              <a:t>Tools hosted on GitHub have &lt;3% of unreachable links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14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A33ECB8-0D97-6E44-BB44-2AA783193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540" y="1625196"/>
            <a:ext cx="4508921" cy="438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928" y="291184"/>
            <a:ext cx="9172872" cy="535531"/>
          </a:xfrm>
        </p:spPr>
        <p:txBody>
          <a:bodyPr/>
          <a:lstStyle/>
          <a:p>
            <a:r>
              <a:rPr lang="en-US" dirty="0"/>
              <a:t>Analysis of the software 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290" y="1478704"/>
            <a:ext cx="10759068" cy="3900593"/>
          </a:xfrm>
        </p:spPr>
        <p:txBody>
          <a:bodyPr/>
          <a:lstStyle/>
          <a:p>
            <a:pPr fontAlgn="base"/>
            <a:r>
              <a:rPr lang="en-US" dirty="0"/>
              <a:t>We have randomly selected </a:t>
            </a:r>
            <a:r>
              <a:rPr lang="en-US" b="1" dirty="0"/>
              <a:t>99</a:t>
            </a:r>
            <a:r>
              <a:rPr lang="en-US" dirty="0"/>
              <a:t> tools across various domains of computational biology. </a:t>
            </a:r>
          </a:p>
          <a:p>
            <a:pPr fontAlgn="base"/>
            <a:r>
              <a:rPr lang="en-US" dirty="0"/>
              <a:t>Assign one undergraduate student to install 10 tools or more</a:t>
            </a:r>
          </a:p>
          <a:p>
            <a:pPr fontAlgn="base"/>
            <a:r>
              <a:rPr lang="en-US" dirty="0"/>
              <a:t>Record total time, number of commands to install the tools</a:t>
            </a:r>
          </a:p>
          <a:p>
            <a:pPr fontAlgn="base"/>
            <a:r>
              <a:rPr lang="en-US" dirty="0"/>
              <a:t>Total human time to install 99 tools  -- </a:t>
            </a:r>
            <a:r>
              <a:rPr lang="en-US" b="1" dirty="0"/>
              <a:t>72 hours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15</a:t>
            </a:fld>
            <a:endParaRPr lang="uk-U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91EDBF2-0EA1-E244-BA51-4D65F720F835}"/>
              </a:ext>
            </a:extLst>
          </p:cNvPr>
          <p:cNvSpPr/>
          <p:nvPr/>
        </p:nvSpPr>
        <p:spPr>
          <a:xfrm>
            <a:off x="771330" y="6147744"/>
            <a:ext cx="11159412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>
                <a:solidFill>
                  <a:srgbClr val="222222"/>
                </a:solidFill>
                <a:latin typeface="Arial" panose="020B0604020202020204" pitchFamily="34" charset="0"/>
              </a:rPr>
              <a:t>S. </a:t>
            </a:r>
            <a:r>
              <a:rPr lang="en-US" sz="1333" dirty="0" err="1">
                <a:solidFill>
                  <a:srgbClr val="222222"/>
                </a:solidFill>
                <a:latin typeface="Arial" panose="020B0604020202020204" pitchFamily="34" charset="0"/>
              </a:rPr>
              <a:t>Mangul</a:t>
            </a:r>
            <a:r>
              <a:rPr lang="en-US" sz="1333" dirty="0">
                <a:solidFill>
                  <a:srgbClr val="222222"/>
                </a:solidFill>
                <a:latin typeface="Arial" panose="020B0604020202020204" pitchFamily="34" charset="0"/>
              </a:rPr>
              <a:t>, et. al , Involving undergraduates in genomics research to narrow the education–research gap, </a:t>
            </a:r>
            <a:r>
              <a:rPr lang="en-US" sz="1333" i="1" dirty="0">
                <a:solidFill>
                  <a:srgbClr val="222222"/>
                </a:solidFill>
                <a:latin typeface="Arial" panose="020B0604020202020204" pitchFamily="34" charset="0"/>
              </a:rPr>
              <a:t>Nature biotechnology</a:t>
            </a:r>
            <a:r>
              <a:rPr lang="en-US" sz="1333" dirty="0">
                <a:solidFill>
                  <a:srgbClr val="222222"/>
                </a:solidFill>
                <a:latin typeface="Arial" panose="020B0604020202020204" pitchFamily="34" charset="0"/>
              </a:rPr>
              <a:t> 36.4 (2018): 369.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979214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267401"/>
            <a:ext cx="11610164" cy="550920"/>
          </a:xfrm>
        </p:spPr>
        <p:txBody>
          <a:bodyPr/>
          <a:lstStyle/>
          <a:p>
            <a:pPr algn="ctr"/>
            <a:r>
              <a:rPr lang="en-US" dirty="0"/>
              <a:t>Protocol to check the insatiability of the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16</a:t>
            </a:fld>
            <a:endParaRPr lang="uk-UA" dirty="0"/>
          </a:p>
        </p:txBody>
      </p:sp>
      <p:pic>
        <p:nvPicPr>
          <p:cNvPr id="6146" name="Picture 2" descr="https://lh6.googleusercontent.com/NsMh7HB35vN7Co4vd12-L4tw4rMQAPWkHIoQIQItKDSaKAs7GspwEIjuQw9peWAWJ7buHZsqPMDK2PRLH1I4LknXdIDUvT5sakopkhgRJenXjbQz4r4CHzF60mFViVOiEDidqhqbew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267" y="1207440"/>
            <a:ext cx="7010400" cy="480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922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347550"/>
            <a:ext cx="11693291" cy="535531"/>
          </a:xfrm>
        </p:spPr>
        <p:txBody>
          <a:bodyPr/>
          <a:lstStyle/>
          <a:p>
            <a:pPr algn="ctr"/>
            <a:r>
              <a:rPr lang="en-US" dirty="0"/>
              <a:t>Many tools are hard or impossible to install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17</a:t>
            </a:fld>
            <a:endParaRPr lang="uk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42CCFAE-51F0-7E47-A0FF-36EB7EA09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019" y="1457450"/>
            <a:ext cx="6359013" cy="42393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55929" y="3900359"/>
            <a:ext cx="6096000" cy="95430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09585"/>
            <a:r>
              <a:rPr lang="en-US" sz="1867" dirty="0">
                <a:solidFill>
                  <a:srgbClr val="000000"/>
                </a:solidFill>
                <a:latin typeface="Calibri" charset="0"/>
              </a:rPr>
              <a:t>(15 minutes or less)</a:t>
            </a:r>
            <a:endParaRPr lang="en-US" sz="1867" dirty="0"/>
          </a:p>
          <a:p>
            <a:r>
              <a:rPr lang="en-US" sz="1867" dirty="0"/>
              <a:t/>
            </a:r>
            <a:br>
              <a:rPr lang="en-US" sz="1867" dirty="0"/>
            </a:b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1475293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24" y="276565"/>
            <a:ext cx="11618476" cy="538082"/>
          </a:xfrm>
        </p:spPr>
        <p:txBody>
          <a:bodyPr/>
          <a:lstStyle/>
          <a:p>
            <a:pPr algn="ctr"/>
            <a:r>
              <a:rPr lang="en-US" dirty="0"/>
              <a:t>Automatic installation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18</a:t>
            </a:fld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259983" y="5847161"/>
            <a:ext cx="41274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Passed: no manual intervention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BE3DFEB-9565-FC4E-B4B5-F2CC5DD71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822" y="1148882"/>
            <a:ext cx="6840356" cy="456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6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887" y="300652"/>
            <a:ext cx="11576913" cy="550920"/>
          </a:xfrm>
        </p:spPr>
        <p:txBody>
          <a:bodyPr/>
          <a:lstStyle/>
          <a:p>
            <a:pPr algn="ctr"/>
            <a:r>
              <a:rPr lang="en-US" dirty="0"/>
              <a:t>Manual interventions are time consuming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19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FAA052D-20FC-A44A-BB33-C6A3F7594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630" y="1496898"/>
            <a:ext cx="6686741" cy="422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1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318272"/>
            <a:ext cx="11842920" cy="53553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Flood of </a:t>
            </a:r>
            <a:r>
              <a:rPr lang="en-US" dirty="0" err="1">
                <a:solidFill>
                  <a:srgbClr val="00B0F0"/>
                </a:solidFill>
              </a:rPr>
              <a:t>omics</a:t>
            </a:r>
            <a:r>
              <a:rPr lang="en-US" dirty="0">
                <a:solidFill>
                  <a:srgbClr val="00B0F0"/>
                </a:solidFill>
              </a:rPr>
              <a:t> software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</a:t>
            </a:fld>
            <a:endParaRPr lang="uk-UA" dirty="0"/>
          </a:p>
        </p:txBody>
      </p:sp>
      <p:pic>
        <p:nvPicPr>
          <p:cNvPr id="5" name="Picture 5" descr="https://lh4.googleusercontent.com/Mnd3rRMDCvNTI6fm3pA3ZmsdW447DH7btGCf76nDPdbMntVUdBYdQR8GtyTe5_8vatTZy5oUwlOScg8TTQmLADz3IBamsHvSuZwiriX_9LEcxdn5gFwbOQVacwZfSplICFH5V6scVC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477" y="1116767"/>
            <a:ext cx="6688657" cy="498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 rot="16200000">
            <a:off x="5269851" y="3761539"/>
            <a:ext cx="3669391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67" b="1" dirty="0"/>
              <a:t>Bioinformatics tools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00" y="1116767"/>
            <a:ext cx="1902069" cy="47308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8533" y="6358020"/>
            <a:ext cx="12073467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33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S. </a:t>
            </a:r>
            <a:r>
              <a:rPr lang="en-US" sz="1333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Mangul</a:t>
            </a:r>
            <a:r>
              <a:rPr lang="en-US" sz="1333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, Interpreting and integrating big data in the life sciences,  preprint -- </a:t>
            </a:r>
            <a:r>
              <a:rPr lang="en-US" sz="1333" dirty="0">
                <a:hlinkClick r:id="rId4"/>
              </a:rPr>
              <a:t>https://doi.org/10.7287/peerj.preprints.27603v1</a:t>
            </a:r>
            <a:endParaRPr lang="en-US" sz="1333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0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16" y="157641"/>
            <a:ext cx="12117184" cy="1009507"/>
          </a:xfrm>
        </p:spPr>
        <p:txBody>
          <a:bodyPr/>
          <a:lstStyle/>
          <a:p>
            <a:pPr algn="ctr"/>
            <a:r>
              <a:rPr lang="en-US" dirty="0" smtClean="0"/>
              <a:t>Easy-to-install* tools </a:t>
            </a:r>
            <a:r>
              <a:rPr lang="en-US" dirty="0"/>
              <a:t>have fewer undocumented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20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493E52F-C78E-0E40-8895-626F7A6F9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929" y="1845855"/>
            <a:ext cx="6494948" cy="43417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8262" y="6187586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B0F0"/>
                </a:solidFill>
              </a:rPr>
              <a:t>*&lt;15min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70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196" y="292339"/>
            <a:ext cx="11701604" cy="555559"/>
          </a:xfrm>
        </p:spPr>
        <p:txBody>
          <a:bodyPr/>
          <a:lstStyle/>
          <a:p>
            <a:pPr algn="ctr"/>
            <a:r>
              <a:rPr lang="en-US" dirty="0" err="1"/>
              <a:t>Bioconda</a:t>
            </a:r>
            <a:r>
              <a:rPr lang="en-US" dirty="0"/>
              <a:t> tools were always installable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21</a:t>
            </a:fld>
            <a:endParaRPr lang="uk-UA" dirty="0"/>
          </a:p>
        </p:txBody>
      </p:sp>
      <p:pic>
        <p:nvPicPr>
          <p:cNvPr id="11266" name="Picture 2" descr="https://lh4.googleusercontent.com/m3U9LilYKccBN8_d714p5KhstuFR9HptG6D9Aq_qmm1CSYiFv03xptthfbbpaAdUXbwi-Yh-8tJ7MS1CkmD_UN94T9KJmQwgW6FXr6kz_kMeEtdVwe91iUXwN9gQCD9PNcr32nf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0" t="69089"/>
          <a:stretch/>
        </p:blipFill>
        <p:spPr bwMode="auto">
          <a:xfrm>
            <a:off x="3082258" y="1421271"/>
            <a:ext cx="6027485" cy="433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853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24" y="298196"/>
            <a:ext cx="11618476" cy="535531"/>
          </a:xfrm>
        </p:spPr>
        <p:txBody>
          <a:bodyPr/>
          <a:lstStyle/>
          <a:p>
            <a:pPr algn="ctr"/>
            <a:r>
              <a:rPr lang="en-US" dirty="0"/>
              <a:t>Installable tools have more citations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22</a:t>
            </a:fld>
            <a:endParaRPr lang="uk-UA" dirty="0"/>
          </a:p>
        </p:txBody>
      </p:sp>
      <p:pic>
        <p:nvPicPr>
          <p:cNvPr id="12290" name="Picture 2" descr="https://lh4.googleusercontent.com/m3U9LilYKccBN8_d714p5KhstuFR9HptG6D9Aq_qmm1CSYiFv03xptthfbbpaAdUXbwi-Yh-8tJ7MS1CkmD_UN94T9KJmQwgW6FXr6kz_kMeEtdVwe91iUXwN9gQCD9PNcr32nf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38" t="35598" b="28594"/>
          <a:stretch/>
        </p:blipFill>
        <p:spPr bwMode="auto">
          <a:xfrm>
            <a:off x="3214743" y="1530221"/>
            <a:ext cx="5420333" cy="456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903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698" y="318041"/>
            <a:ext cx="11635102" cy="550920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999" y="1292326"/>
            <a:ext cx="8363003" cy="3900593"/>
          </a:xfrm>
        </p:spPr>
        <p:txBody>
          <a:bodyPr/>
          <a:lstStyle/>
          <a:p>
            <a:pPr fontAlgn="base"/>
            <a:r>
              <a:rPr lang="en-US" dirty="0"/>
              <a:t>Host software on archaically stable services e.g. </a:t>
            </a:r>
            <a:r>
              <a:rPr lang="en-US" b="1" dirty="0" err="1"/>
              <a:t>GitHub</a:t>
            </a:r>
            <a:endParaRPr lang="en-US" dirty="0"/>
          </a:p>
          <a:p>
            <a:pPr fontAlgn="base"/>
            <a:r>
              <a:rPr lang="en-US" dirty="0"/>
              <a:t>Provide easy-to-use installation interface </a:t>
            </a:r>
            <a:r>
              <a:rPr lang="en-US" dirty="0" smtClean="0"/>
              <a:t>and </a:t>
            </a:r>
            <a:r>
              <a:rPr lang="en-US" dirty="0"/>
              <a:t>get more citations </a:t>
            </a:r>
          </a:p>
          <a:p>
            <a:pPr fontAlgn="base"/>
            <a:r>
              <a:rPr lang="en-US" dirty="0"/>
              <a:t>Tools wrapped </a:t>
            </a:r>
            <a:r>
              <a:rPr lang="en-US" dirty="0" smtClean="0"/>
              <a:t>in</a:t>
            </a:r>
            <a:r>
              <a:rPr lang="en-US" dirty="0" smtClean="0"/>
              <a:t> </a:t>
            </a:r>
            <a:r>
              <a:rPr lang="en-US" b="1" dirty="0" smtClean="0"/>
              <a:t>package managers (e.g. </a:t>
            </a:r>
            <a:r>
              <a:rPr lang="en-US" b="1" dirty="0" err="1" smtClean="0"/>
              <a:t>Bioconda</a:t>
            </a:r>
            <a:r>
              <a:rPr lang="en-US" b="1" dirty="0" smtClean="0"/>
              <a:t>) </a:t>
            </a:r>
            <a:r>
              <a:rPr lang="en-US" dirty="0" smtClean="0"/>
              <a:t>are </a:t>
            </a:r>
            <a:r>
              <a:rPr lang="en-US" dirty="0"/>
              <a:t>100% installable!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23</a:t>
            </a:fld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224439" y="6012474"/>
            <a:ext cx="116532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Editorial (Genome Biology) is available at </a:t>
            </a:r>
            <a:r>
              <a:rPr lang="en-US" sz="1400" dirty="0">
                <a:hlinkClick r:id="rId2"/>
              </a:rPr>
              <a:t>https://genomebiology.biomedcentral.com/articles/10.1186/s13059-019-1649-8</a:t>
            </a:r>
            <a:endParaRPr lang="en-US" sz="1400" b="1" dirty="0">
              <a:solidFill>
                <a:srgbClr val="000000"/>
              </a:solidFill>
            </a:endParaRPr>
          </a:p>
          <a:p>
            <a:r>
              <a:rPr lang="en-US" sz="1400" b="1" dirty="0">
                <a:solidFill>
                  <a:srgbClr val="000000"/>
                </a:solidFill>
              </a:rPr>
              <a:t>Preprint is available at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u="sng" dirty="0">
                <a:solidFill>
                  <a:srgbClr val="0097A7"/>
                </a:solidFill>
                <a:hlinkClick r:id="rId3"/>
              </a:rPr>
              <a:t>https://</a:t>
            </a:r>
            <a:r>
              <a:rPr lang="en-US" sz="1400" u="sng" dirty="0" smtClean="0">
                <a:solidFill>
                  <a:srgbClr val="0097A7"/>
                </a:solidFill>
                <a:hlinkClick r:id="rId3"/>
              </a:rPr>
              <a:t>www.biorxiv.org/content/early/2018/10/25/452532</a:t>
            </a:r>
            <a:endParaRPr lang="en-US" sz="1400" u="sng" dirty="0">
              <a:solidFill>
                <a:srgbClr val="0097A7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201" y="387544"/>
            <a:ext cx="1514505" cy="30812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21677" t="16590"/>
          <a:stretch/>
        </p:blipFill>
        <p:spPr>
          <a:xfrm>
            <a:off x="8352439" y="4725551"/>
            <a:ext cx="3525267" cy="125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82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3" y="287768"/>
            <a:ext cx="11651727" cy="535531"/>
          </a:xfrm>
        </p:spPr>
        <p:txBody>
          <a:bodyPr/>
          <a:lstStyle/>
          <a:p>
            <a:pPr algn="ctr"/>
            <a:r>
              <a:rPr lang="en-US" dirty="0"/>
              <a:t>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24</a:t>
            </a:fld>
            <a:endParaRPr lang="uk-UA" dirty="0"/>
          </a:p>
        </p:txBody>
      </p:sp>
      <p:pic>
        <p:nvPicPr>
          <p:cNvPr id="13314" name="Picture 2" descr="https://lh5.googleusercontent.com/tT0Mzhm19nkBHbrzS96JU3vi9dtFG8ps83CyDzDVYjMd-8nCb4Oi_eqD6dmlqauaOGYtyolHird0o013xZQmxa2zCJxCoH5a1vjBTKuOvAhWW4jeNCsYbTYO0hJhTfW91RlRkQCJp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470" y="1329267"/>
            <a:ext cx="7305060" cy="419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614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698" y="360542"/>
            <a:ext cx="11635102" cy="535531"/>
          </a:xfrm>
        </p:spPr>
        <p:txBody>
          <a:bodyPr/>
          <a:lstStyle/>
          <a:p>
            <a:pPr algn="ctr"/>
            <a:r>
              <a:rPr lang="en-US" dirty="0"/>
              <a:t>Acknowledgment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Thiago</a:t>
            </a:r>
            <a:r>
              <a:rPr lang="en-US" dirty="0"/>
              <a:t> </a:t>
            </a:r>
            <a:r>
              <a:rPr lang="en-US" dirty="0" err="1"/>
              <a:t>Mosqueiro</a:t>
            </a:r>
            <a:r>
              <a:rPr lang="en-US" dirty="0"/>
              <a:t>, </a:t>
            </a:r>
            <a:r>
              <a:rPr lang="en-US" dirty="0" err="1"/>
              <a:t>Dat</a:t>
            </a:r>
            <a:r>
              <a:rPr lang="en-US" dirty="0"/>
              <a:t> Duong, Keith Mitchell, </a:t>
            </a:r>
            <a:r>
              <a:rPr lang="en-US" dirty="0" err="1"/>
              <a:t>Varuni</a:t>
            </a:r>
            <a:r>
              <a:rPr lang="en-US" dirty="0"/>
              <a:t> </a:t>
            </a:r>
            <a:r>
              <a:rPr lang="en-US" dirty="0" err="1"/>
              <a:t>Sarwal</a:t>
            </a:r>
            <a:r>
              <a:rPr lang="en-US" dirty="0"/>
              <a:t>, Brian Hill, Jaqueline </a:t>
            </a:r>
            <a:r>
              <a:rPr lang="en-US" dirty="0" err="1"/>
              <a:t>Brito</a:t>
            </a:r>
            <a:r>
              <a:rPr lang="en-US" dirty="0"/>
              <a:t>, Russell Littman, Benjamin </a:t>
            </a:r>
            <a:r>
              <a:rPr lang="en-US" dirty="0" err="1"/>
              <a:t>Statz</a:t>
            </a:r>
            <a:r>
              <a:rPr lang="en-US" dirty="0"/>
              <a:t>, Angela Lam, </a:t>
            </a:r>
            <a:r>
              <a:rPr lang="en-US" dirty="0" err="1"/>
              <a:t>Gargi</a:t>
            </a:r>
            <a:r>
              <a:rPr lang="en-US" dirty="0"/>
              <a:t> </a:t>
            </a:r>
            <a:r>
              <a:rPr lang="en-US" dirty="0" err="1"/>
              <a:t>Dayama</a:t>
            </a:r>
            <a:r>
              <a:rPr lang="en-US" dirty="0"/>
              <a:t>, Laura </a:t>
            </a:r>
            <a:r>
              <a:rPr lang="en-US" dirty="0" err="1"/>
              <a:t>Grieneisen</a:t>
            </a:r>
            <a:r>
              <a:rPr lang="en-US" dirty="0"/>
              <a:t>, Lana Martin, Jonathan Flint, </a:t>
            </a:r>
            <a:r>
              <a:rPr lang="en-US" dirty="0" err="1"/>
              <a:t>Eleazar</a:t>
            </a:r>
            <a:r>
              <a:rPr lang="en-US" dirty="0"/>
              <a:t> </a:t>
            </a:r>
            <a:r>
              <a:rPr lang="en-US" dirty="0" err="1"/>
              <a:t>Eskin</a:t>
            </a:r>
            <a:r>
              <a:rPr lang="en-US" dirty="0"/>
              <a:t>, Ran </a:t>
            </a:r>
            <a:r>
              <a:rPr lang="en-US" dirty="0" err="1"/>
              <a:t>Blekhman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00019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84"/>
          <p:cNvSpPr txBox="1">
            <a:spLocks noGrp="1"/>
          </p:cNvSpPr>
          <p:nvPr>
            <p:ph type="title"/>
          </p:nvPr>
        </p:nvSpPr>
        <p:spPr>
          <a:xfrm>
            <a:off x="962741" y="5353562"/>
            <a:ext cx="10515600" cy="15044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r">
              <a:spcBef>
                <a:spcPts val="0"/>
              </a:spcBef>
              <a:buClr>
                <a:schemeClr val="lt1"/>
              </a:buClr>
            </a:pPr>
            <a:r>
              <a:rPr lang="en-US" sz="3733" i="1" dirty="0"/>
              <a:t>Thank you.</a:t>
            </a:r>
            <a:endParaRPr lang="en-US" sz="3733" i="1" dirty="0">
              <a:solidFill>
                <a:schemeClr val="lt1"/>
              </a:solidFill>
              <a:sym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1B771-851A-B345-91EA-264C363AD8AE}"/>
              </a:ext>
            </a:extLst>
          </p:cNvPr>
          <p:cNvSpPr txBox="1"/>
          <p:nvPr/>
        </p:nvSpPr>
        <p:spPr>
          <a:xfrm>
            <a:off x="1922106" y="1094791"/>
            <a:ext cx="83477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We have prepared </a:t>
            </a:r>
            <a:r>
              <a:rPr lang="en-US" sz="2400" dirty="0" err="1">
                <a:solidFill>
                  <a:srgbClr val="00B0F0"/>
                </a:solidFill>
              </a:rPr>
              <a:t>Jupyter</a:t>
            </a:r>
            <a:r>
              <a:rPr lang="en-US" sz="2400" dirty="0">
                <a:solidFill>
                  <a:srgbClr val="00B0F0"/>
                </a:solidFill>
              </a:rPr>
              <a:t> Notebooks that utilize the raw data described above to reproduce the results and figures presented in our paper</a:t>
            </a:r>
          </a:p>
          <a:p>
            <a:pPr marL="380990" indent="-380990">
              <a:buFont typeface="Wingdings" pitchFamily="2" charset="2"/>
              <a:buChar char="à"/>
            </a:pPr>
            <a:r>
              <a:rPr lang="en-US" sz="2400" dirty="0">
                <a:hlinkClick r:id="rId3"/>
              </a:rPr>
              <a:t>https://github.com/smangul1/good.software</a:t>
            </a:r>
            <a:endParaRPr lang="en-US" sz="2400" dirty="0"/>
          </a:p>
          <a:p>
            <a:pPr marL="380990" indent="-380990">
              <a:buFont typeface="Wingdings" pitchFamily="2" charset="2"/>
              <a:buChar char="à"/>
            </a:pPr>
            <a:endParaRPr lang="en-US" sz="2400" dirty="0"/>
          </a:p>
          <a:p>
            <a:endParaRPr lang="en-US" sz="2400" dirty="0">
              <a:solidFill>
                <a:schemeClr val="bg1"/>
              </a:solidFill>
              <a:hlinkClick r:id="rId4"/>
            </a:endParaRPr>
          </a:p>
          <a:p>
            <a:endParaRPr lang="en-US" sz="2400" dirty="0">
              <a:solidFill>
                <a:schemeClr val="bg1"/>
              </a:solidFill>
              <a:hlinkClick r:id="rId4"/>
            </a:endParaRPr>
          </a:p>
          <a:p>
            <a:r>
              <a:rPr lang="en-US" sz="2400" dirty="0">
                <a:solidFill>
                  <a:schemeClr val="bg1"/>
                </a:solidFill>
                <a:hlinkClick r:id="rId4"/>
              </a:rPr>
              <a:t>smangul@ucla.edu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hlinkClick r:id="rId5"/>
              </a:rPr>
              <a:t>http://www.sergheimangul.com/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79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371832"/>
            <a:ext cx="11751480" cy="53553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Many bioinformatics tools are hard to install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3</a:t>
            </a:fld>
            <a:endParaRPr lang="uk-UA" dirty="0"/>
          </a:p>
        </p:txBody>
      </p:sp>
      <p:pic>
        <p:nvPicPr>
          <p:cNvPr id="14338" name="Picture 2" descr="https://lh3.googleusercontent.com/0lS6Nyq7NaWoccKpm2CAbNPoTlt_M8FuKYAh4gUBSRmDvroRT2OPjWqvCI0aOzX2uYhUp_mWp7beaOOaR31DmhLFT8w6Ts41KZQ1-oyf2PAilXdoiIXLWlR3p2Fz1jzxg3sMuOvU1r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68" y="1640001"/>
            <a:ext cx="9380753" cy="39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50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13105"/>
            <a:ext cx="11687133" cy="53553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Is user-friendly scientific software an oxymoron?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4</a:t>
            </a:fld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7" y="1270000"/>
            <a:ext cx="3939452" cy="15621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67" y="3310614"/>
            <a:ext cx="3569039" cy="10247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4334" y="3328001"/>
            <a:ext cx="4156655" cy="11834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033" y="4700192"/>
            <a:ext cx="3392673" cy="17606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3958" y="4700191"/>
            <a:ext cx="4107031" cy="14821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4334" y="1120554"/>
            <a:ext cx="4156655" cy="187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3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AD37C4-E338-404A-AD63-47A3A22A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374201"/>
            <a:ext cx="11781960" cy="100950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Challenges to effective software development and distribution in academia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8305B3-1D99-4C4B-80FE-10330902B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Software written by researchers tends to be written with the idea that all users will know as much about the code as its original authors</a:t>
            </a:r>
          </a:p>
          <a:p>
            <a:r>
              <a:rPr lang="en-US" dirty="0"/>
              <a:t>Incentives in academia heavily favor the publication of new software, not the maintenance of existing tools</a:t>
            </a:r>
          </a:p>
          <a:p>
            <a:r>
              <a:rPr lang="en-US" dirty="0"/>
              <a:t>There is lack of protocols to check insatiability of published software tools in academia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1539EC8-0F0C-5F45-B5BB-7C83B6ADEB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3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DF2E58-0579-3D43-9960-C1B058549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58" y="341245"/>
            <a:ext cx="11726542" cy="53553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Software development in academia versus industry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672FA2-70BF-EF4C-8137-05D055B6E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Industry receive considerably more resources for developing user-friendly tools</a:t>
            </a:r>
          </a:p>
          <a:p>
            <a:r>
              <a:rPr lang="en-US" dirty="0"/>
              <a:t>Companies efficiently distribute industry-produced software using dedicated company units or contractors</a:t>
            </a:r>
          </a:p>
          <a:p>
            <a:r>
              <a:rPr lang="en-US" dirty="0"/>
              <a:t>There is little reward for continuous, long-term development and maintenance of tools in academia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E6356EB-6277-B748-B02B-AF10093CDB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7721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505" y="315883"/>
            <a:ext cx="11826295" cy="100950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Poorly implemented tools will ultimately hinder progress in big data-driven 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7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349" y="2364961"/>
            <a:ext cx="5783250" cy="2088850"/>
          </a:xfrm>
          <a:prstGeom prst="rect">
            <a:avLst/>
          </a:prstGeom>
        </p:spPr>
      </p:pic>
      <p:pic>
        <p:nvPicPr>
          <p:cNvPr id="15362" name="Picture 2" descr="https://lh5.googleusercontent.com/k0KNrFZj70afeaf7RPVlmZ6KeiILgR3R6UkF4oT78ZieJRo1AYi-nj69qe5-Nac0ArLxDFmBlf8bp2O7oO5RmTV5G5N5IdIHbA_q5eXor0gqVPsnLfTslrZR_yIlJ6xAayFWyo5GSz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10" y="2216898"/>
            <a:ext cx="5048609" cy="263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14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037" y="292340"/>
            <a:ext cx="9172872" cy="535531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+mn-lt"/>
              </a:rPr>
              <a:t>Software crisis is a reproducibility crisis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731" y="1857771"/>
            <a:ext cx="10759068" cy="3900593"/>
          </a:xfrm>
        </p:spPr>
        <p:txBody>
          <a:bodyPr/>
          <a:lstStyle/>
          <a:p>
            <a:pPr fontAlgn="base"/>
            <a:r>
              <a:rPr lang="en-US" dirty="0"/>
              <a:t>Limited software usability and archival stability of computational tools leads to (</a:t>
            </a:r>
            <a:r>
              <a:rPr lang="en-US" b="1" dirty="0"/>
              <a:t>computational</a:t>
            </a:r>
            <a:r>
              <a:rPr lang="en-US" dirty="0"/>
              <a:t>) </a:t>
            </a:r>
            <a:r>
              <a:rPr lang="en-US" b="1" dirty="0"/>
              <a:t>reproducibility crisis</a:t>
            </a:r>
            <a:r>
              <a:rPr lang="en-US" dirty="0"/>
              <a:t> </a:t>
            </a:r>
          </a:p>
          <a:p>
            <a:pPr fontAlgn="base"/>
            <a:r>
              <a:rPr lang="en-US" b="1" dirty="0"/>
              <a:t>Computational reproducibility</a:t>
            </a:r>
            <a:r>
              <a:rPr lang="en-US" dirty="0"/>
              <a:t> is the ability to replicate published findings by running the same computational tool on the data generated by the published study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6332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3" y="182614"/>
            <a:ext cx="11651727" cy="97872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+mn-lt"/>
              </a:rPr>
              <a:t>Data: 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archival stability of </a:t>
            </a:r>
            <a:r>
              <a:rPr lang="en-US" dirty="0" err="1">
                <a:solidFill>
                  <a:srgbClr val="00B0F0"/>
                </a:solidFill>
                <a:latin typeface="+mn-lt"/>
              </a:rPr>
              <a:t>omics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 computational tools and resources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543" y="1478704"/>
            <a:ext cx="5853204" cy="3900593"/>
          </a:xfrm>
        </p:spPr>
        <p:txBody>
          <a:bodyPr/>
          <a:lstStyle/>
          <a:p>
            <a:pPr fontAlgn="base"/>
            <a:r>
              <a:rPr lang="en-US" dirty="0"/>
              <a:t>51,236 biomedical papers from </a:t>
            </a:r>
            <a:r>
              <a:rPr lang="en-US" dirty="0" smtClean="0"/>
              <a:t>PubMed </a:t>
            </a:r>
            <a:endParaRPr lang="en-US" dirty="0"/>
          </a:p>
          <a:p>
            <a:pPr fontAlgn="base"/>
            <a:r>
              <a:rPr lang="en-US" dirty="0"/>
              <a:t>99 randomly selected bioinformatics tools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9</a:t>
            </a:fld>
            <a:endParaRPr lang="uk-U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A9498CE3-2842-6A44-B898-2D41AB622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335515"/>
              </p:ext>
            </p:extLst>
          </p:nvPr>
        </p:nvGraphicFramePr>
        <p:xfrm>
          <a:off x="8193287" y="1598957"/>
          <a:ext cx="3527659" cy="436883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3059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16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436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Journal name</a:t>
                      </a:r>
                      <a:endParaRPr lang="en-US" sz="1400" b="1" dirty="0">
                        <a:effectLst/>
                      </a:endParaRPr>
                    </a:p>
                  </a:txBody>
                  <a:tcPr marL="82205" marR="82205" marT="82205" marB="82205">
                    <a:solidFill>
                      <a:schemeClr val="accent5">
                        <a:lumMod val="50000"/>
                        <a:alpha val="6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effectLst/>
                        </a:rPr>
                        <a:t>Number of URLs</a:t>
                      </a:r>
                      <a:endParaRPr lang="en-US" sz="1400" b="1">
                        <a:effectLst/>
                      </a:endParaRPr>
                    </a:p>
                  </a:txBody>
                  <a:tcPr marL="82205" marR="82205" marT="82205" marB="82205">
                    <a:solidFill>
                      <a:schemeClr val="accent5">
                        <a:lumMod val="50000"/>
                        <a:alpha val="6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8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Nature </a:t>
                      </a:r>
                      <a:r>
                        <a:rPr lang="en-US" sz="1400" u="none" strike="noStrike" dirty="0" err="1">
                          <a:effectLst/>
                        </a:rPr>
                        <a:t>Biotechnol</a:t>
                      </a:r>
                      <a:endParaRPr lang="en-US" sz="1400" dirty="0">
                        <a:effectLst/>
                      </a:endParaRPr>
                    </a:p>
                  </a:txBody>
                  <a:tcPr marL="82205" marR="82205" marT="82205" marB="822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400" u="none" strike="noStrike">
                          <a:effectLst/>
                        </a:rPr>
                        <a:t>180</a:t>
                      </a:r>
                      <a:endParaRPr lang="fi-FI" sz="1400">
                        <a:effectLst/>
                      </a:endParaRPr>
                    </a:p>
                  </a:txBody>
                  <a:tcPr marL="82205" marR="82205" marT="82205" marB="8220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8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Genome Medicine</a:t>
                      </a:r>
                      <a:endParaRPr lang="en-US" sz="1400">
                        <a:effectLst/>
                      </a:endParaRPr>
                    </a:p>
                  </a:txBody>
                  <a:tcPr marL="82205" marR="82205" marT="82205" marB="822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u="none" strike="noStrike">
                          <a:effectLst/>
                        </a:rPr>
                        <a:t>352</a:t>
                      </a:r>
                      <a:endParaRPr lang="is-IS" sz="1400">
                        <a:effectLst/>
                      </a:endParaRPr>
                    </a:p>
                  </a:txBody>
                  <a:tcPr marL="82205" marR="82205" marT="82205" marB="8220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8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Nature Methods</a:t>
                      </a:r>
                      <a:endParaRPr lang="en-US" sz="1400">
                        <a:effectLst/>
                      </a:endParaRPr>
                    </a:p>
                  </a:txBody>
                  <a:tcPr marL="82205" marR="82205" marT="82205" marB="822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403</a:t>
                      </a:r>
                      <a:endParaRPr lang="en-US" sz="1400">
                        <a:effectLst/>
                      </a:endParaRPr>
                    </a:p>
                  </a:txBody>
                  <a:tcPr marL="82205" marR="82205" marT="82205" marB="8220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8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Genome Biology</a:t>
                      </a:r>
                      <a:endParaRPr lang="en-US" sz="1400">
                        <a:effectLst/>
                      </a:endParaRPr>
                    </a:p>
                  </a:txBody>
                  <a:tcPr marL="82205" marR="82205" marT="82205" marB="822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u="none" strike="noStrike">
                          <a:effectLst/>
                        </a:rPr>
                        <a:t>904</a:t>
                      </a:r>
                      <a:endParaRPr lang="is-IS" sz="1400">
                        <a:effectLst/>
                      </a:endParaRPr>
                    </a:p>
                  </a:txBody>
                  <a:tcPr marL="82205" marR="82205" marT="82205" marB="8220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58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BMC Systems Biology</a:t>
                      </a:r>
                      <a:endParaRPr lang="en-US" sz="1400">
                        <a:effectLst/>
                      </a:endParaRPr>
                    </a:p>
                  </a:txBody>
                  <a:tcPr marL="82205" marR="82205" marT="82205" marB="822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u="none" strike="noStrike">
                          <a:effectLst/>
                        </a:rPr>
                        <a:t>912</a:t>
                      </a:r>
                      <a:endParaRPr lang="is-IS" sz="1400">
                        <a:effectLst/>
                      </a:endParaRPr>
                    </a:p>
                  </a:txBody>
                  <a:tcPr marL="82205" marR="82205" marT="82205" marB="8220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58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Bioinformatics</a:t>
                      </a:r>
                      <a:endParaRPr lang="en-US" sz="1400">
                        <a:effectLst/>
                      </a:endParaRPr>
                    </a:p>
                  </a:txBody>
                  <a:tcPr marL="82205" marR="82205" marT="82205" marB="822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u="none" strike="noStrike" dirty="0">
                          <a:effectLst/>
                        </a:rPr>
                        <a:t>3131</a:t>
                      </a:r>
                      <a:endParaRPr lang="is-IS" sz="1400" dirty="0">
                        <a:effectLst/>
                      </a:endParaRPr>
                    </a:p>
                  </a:txBody>
                  <a:tcPr marL="82205" marR="82205" marT="82205" marB="8220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585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err="1" smtClean="0">
                          <a:effectLst/>
                        </a:rPr>
                        <a:t>PLoS</a:t>
                      </a:r>
                      <a:r>
                        <a:rPr lang="en-US" sz="1400" u="none" strike="noStrike" dirty="0" smtClean="0">
                          <a:effectLst/>
                        </a:rPr>
                        <a:t> Comp. Biology</a:t>
                      </a:r>
                      <a:endParaRPr lang="en-US" sz="1400" dirty="0" smtClean="0">
                        <a:effectLst/>
                      </a:endParaRPr>
                    </a:p>
                  </a:txBody>
                  <a:tcPr marL="82205" marR="82205" marT="82205" marB="822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u="none" strike="noStrike" dirty="0" smtClean="0">
                          <a:effectLst/>
                        </a:rPr>
                        <a:t>3226</a:t>
                      </a:r>
                      <a:endParaRPr lang="is-IS" sz="1400" dirty="0">
                        <a:effectLst/>
                      </a:endParaRPr>
                    </a:p>
                  </a:txBody>
                  <a:tcPr marL="82205" marR="82205" marT="82205" marB="82205"/>
                </a:tc>
              </a:tr>
              <a:tr h="3658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BMC Bioinformatics</a:t>
                      </a:r>
                      <a:endParaRPr lang="en-US" sz="1400" dirty="0">
                        <a:effectLst/>
                      </a:endParaRPr>
                    </a:p>
                  </a:txBody>
                  <a:tcPr marL="82205" marR="82205" marT="82205" marB="822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u="none" strike="noStrike">
                          <a:effectLst/>
                        </a:rPr>
                        <a:t>6840</a:t>
                      </a:r>
                      <a:endParaRPr lang="is-IS" sz="1400">
                        <a:effectLst/>
                      </a:endParaRPr>
                    </a:p>
                  </a:txBody>
                  <a:tcPr marL="82205" marR="82205" marT="82205" marB="82205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58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BMC Genomics</a:t>
                      </a:r>
                      <a:endParaRPr lang="en-US" sz="1400">
                        <a:effectLst/>
                      </a:endParaRPr>
                    </a:p>
                  </a:txBody>
                  <a:tcPr marL="82205" marR="82205" marT="82205" marB="822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u="none" strike="noStrike">
                          <a:effectLst/>
                        </a:rPr>
                        <a:t>7651</a:t>
                      </a:r>
                      <a:endParaRPr lang="uk-UA" sz="1400">
                        <a:effectLst/>
                      </a:endParaRPr>
                    </a:p>
                  </a:txBody>
                  <a:tcPr marL="82205" marR="82205" marT="82205" marB="82205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58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Nucleic Acids Research </a:t>
                      </a:r>
                      <a:endParaRPr lang="en-US" sz="1400">
                        <a:effectLst/>
                      </a:endParaRPr>
                    </a:p>
                  </a:txBody>
                  <a:tcPr marL="82205" marR="82205" marT="82205" marB="822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u="none" strike="noStrike" dirty="0">
                          <a:effectLst/>
                        </a:rPr>
                        <a:t>13103</a:t>
                      </a:r>
                      <a:endParaRPr lang="is-IS" sz="1400" dirty="0">
                        <a:effectLst/>
                      </a:endParaRPr>
                    </a:p>
                  </a:txBody>
                  <a:tcPr marL="82205" marR="82205" marT="82205" marB="82205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4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23</TotalTime>
  <Words>616</Words>
  <Application>Microsoft Macintosh PowerPoint</Application>
  <PresentationFormat>Widescreen</PresentationFormat>
  <Paragraphs>113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.AppleSystemUIFont</vt:lpstr>
      <vt:lpstr>Calibri</vt:lpstr>
      <vt:lpstr>Century Gothic</vt:lpstr>
      <vt:lpstr>Garamond</vt:lpstr>
      <vt:lpstr>Trebuchet MS</vt:lpstr>
      <vt:lpstr>Wingdings</vt:lpstr>
      <vt:lpstr>Arial</vt:lpstr>
      <vt:lpstr>Savon</vt:lpstr>
      <vt:lpstr>Analysis of the usability and archival stability of omics computational tools and resources</vt:lpstr>
      <vt:lpstr>Flood of omics software tools</vt:lpstr>
      <vt:lpstr>Many bioinformatics tools are hard to install</vt:lpstr>
      <vt:lpstr>Is user-friendly scientific software an oxymoron?</vt:lpstr>
      <vt:lpstr>Challenges to effective software development and distribution in academia</vt:lpstr>
      <vt:lpstr>Software development in academia versus industry </vt:lpstr>
      <vt:lpstr>Poorly implemented tools will ultimately hinder progress in big data-driven fields</vt:lpstr>
      <vt:lpstr>Software crisis is a reproducibility crisis</vt:lpstr>
      <vt:lpstr>Data: archival stability of omics computational tools and resources</vt:lpstr>
      <vt:lpstr>Analysis of archival stability</vt:lpstr>
      <vt:lpstr>Archival stability of abstract URLs</vt:lpstr>
      <vt:lpstr>Effect of social media</vt:lpstr>
      <vt:lpstr>GitHub is the most popular platform to host scientific code</vt:lpstr>
      <vt:lpstr>Tools hosted on GitHub have &lt;3% of unreachable links</vt:lpstr>
      <vt:lpstr>Analysis of the software usability</vt:lpstr>
      <vt:lpstr>Protocol to check the insatiability of the tool</vt:lpstr>
      <vt:lpstr>Many tools are hard or impossible to install</vt:lpstr>
      <vt:lpstr>Automatic installation test</vt:lpstr>
      <vt:lpstr>Manual interventions are time consuming</vt:lpstr>
      <vt:lpstr>Easy-to-install* tools have fewer undocumented commands</vt:lpstr>
      <vt:lpstr>Bioconda tools were always installable</vt:lpstr>
      <vt:lpstr>Installable tools have more citations</vt:lpstr>
      <vt:lpstr>Conclusions</vt:lpstr>
      <vt:lpstr>Future work</vt:lpstr>
      <vt:lpstr>Acknowledgment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usability and archival stability of omics computational tools and resources</dc:title>
  <dc:creator>Microsoft Office User</dc:creator>
  <cp:lastModifiedBy>Microsoft Office User</cp:lastModifiedBy>
  <cp:revision>3</cp:revision>
  <dcterms:created xsi:type="dcterms:W3CDTF">2019-04-11T17:28:41Z</dcterms:created>
  <dcterms:modified xsi:type="dcterms:W3CDTF">2019-04-11T17:52:01Z</dcterms:modified>
</cp:coreProperties>
</file>