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85" r:id="rId5"/>
    <p:sldId id="399" r:id="rId6"/>
    <p:sldId id="407" r:id="rId7"/>
    <p:sldId id="406" r:id="rId8"/>
    <p:sldId id="400" r:id="rId9"/>
    <p:sldId id="401" r:id="rId10"/>
    <p:sldId id="398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110C69-AD6A-423E-A605-ADD2EA252B3B}">
          <p14:sldIdLst>
            <p14:sldId id="385"/>
            <p14:sldId id="399"/>
            <p14:sldId id="407"/>
            <p14:sldId id="406"/>
            <p14:sldId id="400"/>
            <p14:sldId id="401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, Anish" initials="TA" lastIdx="1" clrIdx="0">
    <p:extLst>
      <p:ext uri="{19B8F6BF-5375-455C-9EA6-DF929625EA0E}">
        <p15:presenceInfo xmlns:p15="http://schemas.microsoft.com/office/powerpoint/2012/main" userId="S-1-5-21-117609710-152049171-1801674531-51779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FCC00"/>
    <a:srgbClr val="818181"/>
    <a:srgbClr val="524554"/>
    <a:srgbClr val="D78EE1"/>
    <a:srgbClr val="E6E6E6"/>
    <a:srgbClr val="A5A5A6"/>
    <a:srgbClr val="DEDEDE"/>
    <a:srgbClr val="939393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3817" autoAdjust="0"/>
  </p:normalViewPr>
  <p:slideViewPr>
    <p:cSldViewPr snapToGrid="0" showGuides="1">
      <p:cViewPr varScale="1">
        <p:scale>
          <a:sx n="84" d="100"/>
          <a:sy n="84" d="100"/>
        </p:scale>
        <p:origin x="1080" y="96"/>
      </p:cViewPr>
      <p:guideLst/>
    </p:cSldViewPr>
  </p:slideViewPr>
  <p:outlineViewPr>
    <p:cViewPr>
      <p:scale>
        <a:sx n="33" d="100"/>
        <a:sy n="33" d="100"/>
      </p:scale>
      <p:origin x="0" y="-87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600"/>
    </p:cViewPr>
  </p:sorterViewPr>
  <p:notesViewPr>
    <p:cSldViewPr snapToGrid="0" showGuides="1">
      <p:cViewPr varScale="1">
        <p:scale>
          <a:sx n="80" d="100"/>
          <a:sy n="80" d="100"/>
        </p:scale>
        <p:origin x="19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1ED1F7E9-EE9F-4EAC-9738-25639A81C8AA}" type="datetimeFigureOut">
              <a:rPr lang="en-GB" smtClean="0"/>
              <a:t>24/06/2020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F53ABE09-0D43-4644-A857-553AFEF230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FD9BD0DE-58B2-4BE5-9870-8E7FE93CF5D8}" type="datetimeFigureOut">
              <a:rPr lang="en-GB" smtClean="0"/>
              <a:t>24/06/2020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5D958377-8945-4A29-AA61-C5A798FE2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57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000" y="2453665"/>
            <a:ext cx="6354000" cy="2075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377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8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-1" y="-2382"/>
            <a:ext cx="11745914" cy="5781431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8165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5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725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3550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99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2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632575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41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3999"/>
            <a:ext cx="9366564" cy="36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9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6198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4E0-F9DB-4A14-89F2-854CF7BC37F7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855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479" y="5731492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638800"/>
            <a:ext cx="8428351" cy="2726875"/>
          </a:xfrm>
        </p:spPr>
        <p:txBody>
          <a:bodyPr/>
          <a:lstStyle>
            <a:lvl1pPr marL="269875" indent="-269875">
              <a:spcBef>
                <a:spcPts val="1600"/>
              </a:spcBef>
              <a:buFont typeface="+mj-lt"/>
              <a:buAutoNum type="arabicPeriod"/>
              <a:defRPr sz="1700" b="0"/>
            </a:lvl1pPr>
            <a:lvl2pPr marL="269875" indent="0">
              <a:buNone/>
              <a:defRPr sz="1700" b="0"/>
            </a:lvl2pPr>
            <a:lvl3pPr marL="269875" indent="0">
              <a:buNone/>
              <a:defRPr sz="1700" b="0"/>
            </a:lvl3pPr>
            <a:lvl4pPr marL="269875" indent="0">
              <a:buNone/>
              <a:defRPr sz="1700" b="0"/>
            </a:lvl4pPr>
            <a:lvl5pPr marL="269875" indent="0">
              <a:buNone/>
              <a:defRPr sz="17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4000"/>
            <a:ext cx="9366564" cy="100767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84283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485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4000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6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6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062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061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79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18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17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022475"/>
            <a:ext cx="112572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91" y="6405118"/>
            <a:ext cx="72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F0D99DE-1A57-4F94-BF2E-C9E87366E124}" type="datetime1">
              <a:rPr lang="en-GB" smtClean="0"/>
              <a:pPr/>
              <a:t>24/06/2020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0811" y="6405118"/>
            <a:ext cx="6114625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3550" y="6405118"/>
            <a:ext cx="1905000" cy="21600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noAutofit/>
          </a:bodyPr>
          <a:lstStyle/>
          <a:p>
            <a:fld id="{EF540DAE-C9AD-4AB7-834A-30F15928ADCF}" type="slidenum">
              <a:rPr lang="en-GB" sz="1000" smtClean="0">
                <a:solidFill>
                  <a:schemeClr val="accent1"/>
                </a:solidFill>
              </a:rPr>
              <a:pPr/>
              <a:t>‹#›</a:t>
            </a:fld>
            <a:r>
              <a:rPr lang="en-GB" sz="1000" dirty="0">
                <a:solidFill>
                  <a:schemeClr val="accent1"/>
                </a:solidFill>
              </a:rPr>
              <a:t>    </a:t>
            </a:r>
            <a:r>
              <a:rPr lang="en-GB" sz="1000" baseline="0" dirty="0">
                <a:solidFill>
                  <a:schemeClr val="accent1"/>
                </a:solidFill>
              </a:rPr>
              <a:t> </a:t>
            </a:r>
            <a:r>
              <a:rPr lang="en-GB" sz="1000" dirty="0">
                <a:solidFill>
                  <a:schemeClr val="accent1"/>
                </a:solidFill>
              </a:rPr>
              <a:t>© Experian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253667" y="6158006"/>
            <a:ext cx="1576384" cy="51493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0" y="6938217"/>
            <a:ext cx="1080000" cy="2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fld id="{EF540DAE-C9AD-4AB7-834A-30F15928ADC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6" r:id="rId3"/>
    <p:sldLayoutId id="2147483657" r:id="rId4"/>
    <p:sldLayoutId id="2147483650" r:id="rId5"/>
    <p:sldLayoutId id="2147483663" r:id="rId6"/>
    <p:sldLayoutId id="2147483664" r:id="rId7"/>
    <p:sldLayoutId id="2147483665" r:id="rId8"/>
    <p:sldLayoutId id="2147483667" r:id="rId9"/>
    <p:sldLayoutId id="2147483666" r:id="rId10"/>
    <p:sldLayoutId id="2147483660" r:id="rId11"/>
    <p:sldLayoutId id="2147483661" r:id="rId12"/>
    <p:sldLayoutId id="2147483662" r:id="rId13"/>
    <p:sldLayoutId id="2147483658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19088" indent="-195263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29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71513" indent="-1944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547EBF"/>
          </p15:clr>
        </p15:guide>
        <p15:guide id="2" pos="3849" userDrawn="1">
          <p15:clr>
            <a:srgbClr val="547EBF"/>
          </p15:clr>
        </p15:guide>
        <p15:guide id="3" pos="292" userDrawn="1">
          <p15:clr>
            <a:srgbClr val="F26B43"/>
          </p15:clr>
        </p15:guide>
        <p15:guide id="4" pos="901" userDrawn="1">
          <p15:clr>
            <a:srgbClr val="F26B43"/>
          </p15:clr>
        </p15:guide>
        <p15:guide id="5" pos="1501" userDrawn="1">
          <p15:clr>
            <a:srgbClr val="F26B43"/>
          </p15:clr>
        </p15:guide>
        <p15:guide id="6" pos="2093" userDrawn="1">
          <p15:clr>
            <a:srgbClr val="F26B43"/>
          </p15:clr>
        </p15:guide>
        <p15:guide id="7" pos="2693" userDrawn="1">
          <p15:clr>
            <a:srgbClr val="F26B43"/>
          </p15:clr>
        </p15:guide>
        <p15:guide id="8" pos="4497" userDrawn="1">
          <p15:clr>
            <a:srgbClr val="F26B43"/>
          </p15:clr>
        </p15:guide>
        <p15:guide id="9" pos="3894" userDrawn="1">
          <p15:clr>
            <a:srgbClr val="F26B43"/>
          </p15:clr>
        </p15:guide>
        <p15:guide id="10" pos="3294" userDrawn="1">
          <p15:clr>
            <a:srgbClr val="F26B43"/>
          </p15:clr>
        </p15:guide>
        <p15:guide id="11" pos="5094" userDrawn="1">
          <p15:clr>
            <a:srgbClr val="F26B43"/>
          </p15:clr>
        </p15:guide>
        <p15:guide id="12" pos="5687" userDrawn="1">
          <p15:clr>
            <a:srgbClr val="F26B43"/>
          </p15:clr>
        </p15:guide>
        <p15:guide id="13" pos="6287" userDrawn="1">
          <p15:clr>
            <a:srgbClr val="F26B43"/>
          </p15:clr>
        </p15:guide>
        <p15:guide id="14" pos="6888" userDrawn="1">
          <p15:clr>
            <a:srgbClr val="F26B43"/>
          </p15:clr>
        </p15:guide>
        <p15:guide id="15" pos="7399" userDrawn="1">
          <p15:clr>
            <a:srgbClr val="F26B43"/>
          </p15:clr>
        </p15:guide>
        <p15:guide id="16" pos="804" userDrawn="1">
          <p15:clr>
            <a:srgbClr val="F26B43"/>
          </p15:clr>
        </p15:guide>
        <p15:guide id="17" pos="1410" userDrawn="1">
          <p15:clr>
            <a:srgbClr val="F26B43"/>
          </p15:clr>
        </p15:guide>
        <p15:guide id="18" pos="2010" userDrawn="1">
          <p15:clr>
            <a:srgbClr val="F26B43"/>
          </p15:clr>
        </p15:guide>
        <p15:guide id="19" pos="2607" userDrawn="1">
          <p15:clr>
            <a:srgbClr val="F26B43"/>
          </p15:clr>
        </p15:guide>
        <p15:guide id="20" pos="3204" userDrawn="1">
          <p15:clr>
            <a:srgbClr val="F26B43"/>
          </p15:clr>
        </p15:guide>
        <p15:guide id="21" pos="3804" userDrawn="1">
          <p15:clr>
            <a:srgbClr val="F26B43"/>
          </p15:clr>
        </p15:guide>
        <p15:guide id="22" pos="4404" userDrawn="1">
          <p15:clr>
            <a:srgbClr val="F26B43"/>
          </p15:clr>
        </p15:guide>
        <p15:guide id="23" pos="5007" userDrawn="1">
          <p15:clr>
            <a:srgbClr val="F26B43"/>
          </p15:clr>
        </p15:guide>
        <p15:guide id="24" pos="5604" userDrawn="1">
          <p15:clr>
            <a:srgbClr val="F26B43"/>
          </p15:clr>
        </p15:guide>
        <p15:guide id="25" pos="6195" userDrawn="1">
          <p15:clr>
            <a:srgbClr val="F26B43"/>
          </p15:clr>
        </p15:guide>
        <p15:guide id="26" pos="6798" userDrawn="1">
          <p15:clr>
            <a:srgbClr val="F26B43"/>
          </p15:clr>
        </p15:guide>
        <p15:guide id="27" orient="horz" pos="357" userDrawn="1">
          <p15:clr>
            <a:srgbClr val="F26B43"/>
          </p15:clr>
        </p15:guide>
        <p15:guide id="28" orient="horz" pos="803" userDrawn="1">
          <p15:clr>
            <a:srgbClr val="F26B43"/>
          </p15:clr>
        </p15:guide>
        <p15:guide id="29" orient="horz" pos="1274" userDrawn="1">
          <p15:clr>
            <a:srgbClr val="F26B43"/>
          </p15:clr>
        </p15:guide>
        <p15:guide id="30" orient="horz" pos="3894" userDrawn="1">
          <p15:clr>
            <a:srgbClr val="F26B43"/>
          </p15:clr>
        </p15:guide>
        <p15:guide id="31" orient="horz" pos="41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E2153-9806-4D78-8A00-6968CF40CA4F}"/>
              </a:ext>
            </a:extLst>
          </p:cNvPr>
          <p:cNvSpPr txBox="1"/>
          <p:nvPr/>
        </p:nvSpPr>
        <p:spPr>
          <a:xfrm>
            <a:off x="425509" y="1402539"/>
            <a:ext cx="10258816" cy="1477328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Automation Plan – Cyber Security Upgrades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72170B-4838-4DDF-BA4B-BE01ED7F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35" y="566063"/>
            <a:ext cx="6791445" cy="49149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Current Status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D306-BE22-4394-A728-EAAEC61C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B719-1DDC-44C8-AFFA-9FB5DDA4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AA041-BA2F-43A9-B426-1611089BF5F1}"/>
              </a:ext>
            </a:extLst>
          </p:cNvPr>
          <p:cNvSpPr/>
          <p:nvPr/>
        </p:nvSpPr>
        <p:spPr>
          <a:xfrm>
            <a:off x="802535" y="3069854"/>
            <a:ext cx="57577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</a:rPr>
              <a:t>Totally </a:t>
            </a:r>
            <a:r>
              <a:rPr lang="en-GB" sz="1600" b="1" dirty="0">
                <a:latin typeface="Calibri" panose="020F0502020204030204" pitchFamily="34" charset="0"/>
              </a:rPr>
              <a:t>28</a:t>
            </a:r>
            <a:r>
              <a:rPr lang="en-GB" sz="1600" dirty="0">
                <a:latin typeface="Calibri" panose="020F0502020204030204" pitchFamily="34" charset="0"/>
              </a:rPr>
              <a:t> Applications are in scope for Cyber security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</a:rPr>
              <a:t>18</a:t>
            </a:r>
            <a:r>
              <a:rPr lang="en-GB" sz="1600" dirty="0">
                <a:latin typeface="Calibri" panose="020F0502020204030204" pitchFamily="34" charset="0"/>
              </a:rPr>
              <a:t> Applications have automated regression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</a:rPr>
              <a:t>10</a:t>
            </a:r>
            <a:r>
              <a:rPr lang="en-GB" sz="1600" dirty="0">
                <a:latin typeface="Calibri" panose="020F0502020204030204" pitchFamily="34" charset="0"/>
              </a:rPr>
              <a:t> Applications needs automated regression pack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By reusing 18 existing packs, we can save </a:t>
            </a:r>
            <a:r>
              <a:rPr lang="en-GB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3614.82 £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3D71C92-F6FB-44B5-ACB0-72AB7F9AB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617725"/>
              </p:ext>
            </p:extLst>
          </p:nvPr>
        </p:nvGraphicFramePr>
        <p:xfrm>
          <a:off x="835989" y="1374736"/>
          <a:ext cx="5407366" cy="138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50">
                  <a:extLst>
                    <a:ext uri="{9D8B030D-6E8A-4147-A177-3AD203B41FA5}">
                      <a16:colId xmlns:a16="http://schemas.microsoft.com/office/drawing/2014/main" val="2251401249"/>
                    </a:ext>
                  </a:extLst>
                </a:gridCol>
                <a:gridCol w="1505415">
                  <a:extLst>
                    <a:ext uri="{9D8B030D-6E8A-4147-A177-3AD203B41FA5}">
                      <a16:colId xmlns:a16="http://schemas.microsoft.com/office/drawing/2014/main" val="223641637"/>
                    </a:ext>
                  </a:extLst>
                </a:gridCol>
                <a:gridCol w="1637901">
                  <a:extLst>
                    <a:ext uri="{9D8B030D-6E8A-4147-A177-3AD203B41FA5}">
                      <a16:colId xmlns:a16="http://schemas.microsoft.com/office/drawing/2014/main" val="742041007"/>
                    </a:ext>
                  </a:extLst>
                </a:gridCol>
              </a:tblGrid>
              <a:tr h="3984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No of Applications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Cost Savings (£)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366166"/>
                  </a:ext>
                </a:extLst>
              </a:tr>
              <a:tr h="274717">
                <a:tc>
                  <a:txBody>
                    <a:bodyPr/>
                    <a:lstStyle/>
                    <a:p>
                      <a:pPr marL="88900" indent="0" algn="l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No of Applications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3818863"/>
                  </a:ext>
                </a:extLst>
              </a:tr>
              <a:tr h="274717">
                <a:tc>
                  <a:txBody>
                    <a:bodyPr/>
                    <a:lstStyle/>
                    <a:p>
                      <a:pPr marL="88900" indent="0" algn="l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Regression Pack Available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3614.82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095718"/>
                  </a:ext>
                </a:extLst>
              </a:tr>
              <a:tr h="274717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be Automated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5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05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72170B-4838-4DDF-BA4B-BE01ED7F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89" y="3151276"/>
            <a:ext cx="6791445" cy="49149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Automated Regression Pack To be Created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D306-BE22-4394-A728-EAAEC61C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015" y="4631447"/>
            <a:ext cx="720000" cy="216000"/>
          </a:xfrm>
        </p:spPr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B719-1DDC-44C8-AFFA-9FB5DDA4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6635" y="4631447"/>
            <a:ext cx="6114625" cy="216000"/>
          </a:xfrm>
        </p:spPr>
        <p:txBody>
          <a:bodyPr/>
          <a:lstStyle/>
          <a:p>
            <a:r>
              <a:rPr lang="en-GB"/>
              <a:t>Private and confidential     Presentation Title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AA041-BA2F-43A9-B426-1611089BF5F1}"/>
              </a:ext>
            </a:extLst>
          </p:cNvPr>
          <p:cNvSpPr/>
          <p:nvPr/>
        </p:nvSpPr>
        <p:spPr>
          <a:xfrm>
            <a:off x="6246018" y="3666990"/>
            <a:ext cx="57577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Review the Test Coverage with 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Automation feasibility analysis for the cyber security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Create the automated test cases based on the application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Projected effort savings of </a:t>
            </a:r>
            <a:r>
              <a:rPr lang="en-GB" sz="1600" b="1" dirty="0">
                <a:latin typeface="Calibri" panose="020F0502020204030204" pitchFamily="34" charset="0"/>
              </a:rPr>
              <a:t>52</a:t>
            </a:r>
            <a:r>
              <a:rPr lang="en-GB" sz="1600" dirty="0">
                <a:latin typeface="Calibri" panose="020F0502020204030204" pitchFamily="34" charset="0"/>
              </a:rPr>
              <a:t>hrs and cost saving of </a:t>
            </a:r>
            <a:r>
              <a:rPr lang="en-GB" sz="1600" b="1" dirty="0">
                <a:latin typeface="Calibri" panose="020F0502020204030204" pitchFamily="34" charset="0"/>
              </a:rPr>
              <a:t>£900 </a:t>
            </a:r>
            <a:r>
              <a:rPr lang="en-GB" sz="1600" dirty="0">
                <a:latin typeface="Calibri" panose="020F0502020204030204" pitchFamily="34" charset="0"/>
              </a:rPr>
              <a:t>per execution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3D71C92-F6FB-44B5-ACB0-72AB7F9AB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55238"/>
              </p:ext>
            </p:extLst>
          </p:nvPr>
        </p:nvGraphicFramePr>
        <p:xfrm>
          <a:off x="835989" y="3666990"/>
          <a:ext cx="5109995" cy="126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13">
                  <a:extLst>
                    <a:ext uri="{9D8B030D-6E8A-4147-A177-3AD203B41FA5}">
                      <a16:colId xmlns:a16="http://schemas.microsoft.com/office/drawing/2014/main" val="2251401249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23641637"/>
                    </a:ext>
                  </a:extLst>
                </a:gridCol>
                <a:gridCol w="2023895">
                  <a:extLst>
                    <a:ext uri="{9D8B030D-6E8A-4147-A177-3AD203B41FA5}">
                      <a16:colId xmlns:a16="http://schemas.microsoft.com/office/drawing/2014/main" val="742041007"/>
                    </a:ext>
                  </a:extLst>
                </a:gridCol>
              </a:tblGrid>
              <a:tr h="3984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GB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o of Applications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No of Cyber Security Test Cases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366166"/>
                  </a:ext>
                </a:extLst>
              </a:tr>
              <a:tr h="27471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3818863"/>
                  </a:ext>
                </a:extLst>
              </a:tr>
              <a:tr h="27471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in Progress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095718"/>
                  </a:ext>
                </a:extLst>
              </a:tr>
              <a:tr h="27471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124+API Test Cases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539668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C34F6637-7072-4C01-BFD2-0C847A621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230031"/>
              </p:ext>
            </p:extLst>
          </p:nvPr>
        </p:nvGraphicFramePr>
        <p:xfrm>
          <a:off x="835989" y="1078118"/>
          <a:ext cx="5260011" cy="107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04">
                  <a:extLst>
                    <a:ext uri="{9D8B030D-6E8A-4147-A177-3AD203B41FA5}">
                      <a16:colId xmlns:a16="http://schemas.microsoft.com/office/drawing/2014/main" val="2251401249"/>
                    </a:ext>
                  </a:extLst>
                </a:gridCol>
                <a:gridCol w="954158">
                  <a:extLst>
                    <a:ext uri="{9D8B030D-6E8A-4147-A177-3AD203B41FA5}">
                      <a16:colId xmlns:a16="http://schemas.microsoft.com/office/drawing/2014/main" val="223641637"/>
                    </a:ext>
                  </a:extLst>
                </a:gridCol>
                <a:gridCol w="1733286">
                  <a:extLst>
                    <a:ext uri="{9D8B030D-6E8A-4147-A177-3AD203B41FA5}">
                      <a16:colId xmlns:a16="http://schemas.microsoft.com/office/drawing/2014/main" val="742041007"/>
                    </a:ext>
                  </a:extLst>
                </a:gridCol>
                <a:gridCol w="1646663">
                  <a:extLst>
                    <a:ext uri="{9D8B030D-6E8A-4147-A177-3AD203B41FA5}">
                      <a16:colId xmlns:a16="http://schemas.microsoft.com/office/drawing/2014/main" val="1935940398"/>
                    </a:ext>
                  </a:extLst>
                </a:gridCol>
              </a:tblGrid>
              <a:tr h="2336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GB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o of Applications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No of Automated Regression Test Cases</a:t>
                      </a:r>
                      <a:endParaRPr lang="en-GB" sz="12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No of Cyber Security Test cases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366166"/>
                  </a:ext>
                </a:extLst>
              </a:tr>
              <a:tr h="2336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3818863"/>
                  </a:ext>
                </a:extLst>
              </a:tr>
              <a:tr h="2336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846666"/>
                  </a:ext>
                </a:extLst>
              </a:tr>
              <a:tr h="2336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000286"/>
                  </a:ext>
                </a:extLst>
              </a:tr>
            </a:tbl>
          </a:graphicData>
        </a:graphic>
      </p:graphicFrame>
      <p:sp>
        <p:nvSpPr>
          <p:cNvPr id="12" name="Title 2">
            <a:extLst>
              <a:ext uri="{FF2B5EF4-FFF2-40B4-BE49-F238E27FC236}">
                <a16:creationId xmlns:a16="http://schemas.microsoft.com/office/drawing/2014/main" id="{BBE3F5AC-E881-476B-BCC2-79EB5933DBAF}"/>
              </a:ext>
            </a:extLst>
          </p:cNvPr>
          <p:cNvSpPr txBox="1">
            <a:spLocks/>
          </p:cNvSpPr>
          <p:nvPr/>
        </p:nvSpPr>
        <p:spPr>
          <a:xfrm>
            <a:off x="835989" y="605210"/>
            <a:ext cx="7807756" cy="3810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</a:rPr>
              <a:t>Available Automated Regression Pack Details</a:t>
            </a:r>
            <a:endParaRPr lang="en-GB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1BA90-5423-48CF-B07F-A413DE6685CE}"/>
              </a:ext>
            </a:extLst>
          </p:cNvPr>
          <p:cNvSpPr/>
          <p:nvPr/>
        </p:nvSpPr>
        <p:spPr>
          <a:xfrm>
            <a:off x="6096000" y="952131"/>
            <a:ext cx="56573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Coverage analysis for already available automated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Review the Test Coverage with 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Update the automated regression pack based on BA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Automation feasibility analysis for the cyber security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Add the automated test cases to the existing pack based on the application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Projected effort savings of </a:t>
            </a:r>
            <a:r>
              <a:rPr lang="en-GB" sz="1600" b="1" dirty="0">
                <a:latin typeface="Calibri" panose="020F0502020204030204" pitchFamily="34" charset="0"/>
              </a:rPr>
              <a:t>300</a:t>
            </a:r>
            <a:r>
              <a:rPr lang="en-GB" sz="1600" dirty="0">
                <a:latin typeface="Calibri" panose="020F0502020204030204" pitchFamily="34" charset="0"/>
              </a:rPr>
              <a:t>hrs and cost saving of </a:t>
            </a:r>
            <a:r>
              <a:rPr lang="en-GB" sz="1600" b="1" dirty="0">
                <a:latin typeface="Calibri" panose="020F0502020204030204" pitchFamily="34" charset="0"/>
              </a:rPr>
              <a:t>£6000 </a:t>
            </a:r>
            <a:r>
              <a:rPr lang="en-GB" sz="1600" dirty="0">
                <a:latin typeface="Calibri" panose="020F0502020204030204" pitchFamily="34" charset="0"/>
              </a:rPr>
              <a:t>per execution</a:t>
            </a:r>
          </a:p>
        </p:txBody>
      </p:sp>
    </p:spTree>
    <p:extLst>
      <p:ext uri="{BB962C8B-B14F-4D97-AF65-F5344CB8AC3E}">
        <p14:creationId xmlns:p14="http://schemas.microsoft.com/office/powerpoint/2010/main" val="136392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5EEFAF-D6E8-4B1E-B609-CF3F7E5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36" y="3118729"/>
            <a:ext cx="11257200" cy="62054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Appendix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293C-36C6-4A04-B579-51F0BA3A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2BDD-9F69-4B19-AC33-42F4265E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98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07BE1A-81DC-4C99-8E58-C909F8485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593824"/>
              </p:ext>
            </p:extLst>
          </p:nvPr>
        </p:nvGraphicFramePr>
        <p:xfrm>
          <a:off x="467112" y="866775"/>
          <a:ext cx="11257199" cy="35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58">
                  <a:extLst>
                    <a:ext uri="{9D8B030D-6E8A-4147-A177-3AD203B41FA5}">
                      <a16:colId xmlns:a16="http://schemas.microsoft.com/office/drawing/2014/main" val="1203111732"/>
                    </a:ext>
                  </a:extLst>
                </a:gridCol>
                <a:gridCol w="3475058">
                  <a:extLst>
                    <a:ext uri="{9D8B030D-6E8A-4147-A177-3AD203B41FA5}">
                      <a16:colId xmlns:a16="http://schemas.microsoft.com/office/drawing/2014/main" val="1452248041"/>
                    </a:ext>
                  </a:extLst>
                </a:gridCol>
                <a:gridCol w="1364080">
                  <a:extLst>
                    <a:ext uri="{9D8B030D-6E8A-4147-A177-3AD203B41FA5}">
                      <a16:colId xmlns:a16="http://schemas.microsoft.com/office/drawing/2014/main" val="3816672383"/>
                    </a:ext>
                  </a:extLst>
                </a:gridCol>
                <a:gridCol w="1978389">
                  <a:extLst>
                    <a:ext uri="{9D8B030D-6E8A-4147-A177-3AD203B41FA5}">
                      <a16:colId xmlns:a16="http://schemas.microsoft.com/office/drawing/2014/main" val="2189251263"/>
                    </a:ext>
                  </a:extLst>
                </a:gridCol>
                <a:gridCol w="2074160">
                  <a:extLst>
                    <a:ext uri="{9D8B030D-6E8A-4147-A177-3AD203B41FA5}">
                      <a16:colId xmlns:a16="http://schemas.microsoft.com/office/drawing/2014/main" val="513990877"/>
                    </a:ext>
                  </a:extLst>
                </a:gridCol>
                <a:gridCol w="291215">
                  <a:extLst>
                    <a:ext uri="{9D8B030D-6E8A-4147-A177-3AD203B41FA5}">
                      <a16:colId xmlns:a16="http://schemas.microsoft.com/office/drawing/2014/main" val="1837193790"/>
                    </a:ext>
                  </a:extLst>
                </a:gridCol>
                <a:gridCol w="630921">
                  <a:extLst>
                    <a:ext uri="{9D8B030D-6E8A-4147-A177-3AD203B41FA5}">
                      <a16:colId xmlns:a16="http://schemas.microsoft.com/office/drawing/2014/main" val="697171125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285913766"/>
                    </a:ext>
                  </a:extLst>
                </a:gridCol>
                <a:gridCol w="46177">
                  <a:extLst>
                    <a:ext uri="{9D8B030D-6E8A-4147-A177-3AD203B41FA5}">
                      <a16:colId xmlns:a16="http://schemas.microsoft.com/office/drawing/2014/main" val="468297253"/>
                    </a:ext>
                  </a:extLst>
                </a:gridCol>
              </a:tblGrid>
              <a:tr h="33767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App IDs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Application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Automated  Regression TC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Cyber Security  TC </a:t>
                      </a:r>
                      <a:r>
                        <a:rPr lang="en-GB" sz="11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coun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PCI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ETA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769715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UKCS Investigator Online 2 - IOL (CEMS platform)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07051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3/7/2020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74020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Autotrace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Plus (CEMS back end)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5842176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UKCS Tesco (AVS/CV2)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26/6/2020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2025659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Collections Information 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4072988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CEMS BDR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0454304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UKCS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CitizenView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Plus (CEMS Platform)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858860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Delphi Select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10/7/2020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1332407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Request Proxy (DRP)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26/6/2020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386335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Experian ACDC Web 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5821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UKCS CEMS Blueprint (Virgin Money)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1/7/2020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7234763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 (Wesleyan Bank)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271112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 (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Sulco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Services)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6788944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 (Scottish Power)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050149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 (Green Deal Finance)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1226979"/>
                  </a:ext>
                </a:extLst>
              </a:tr>
              <a:tr h="1463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 (Credit Union Company)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434393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1478288"/>
                  </a:ext>
                </a:extLst>
              </a:tr>
              <a:tr h="1734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Experian Evaluate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</a:rPr>
                        <a:t>Medium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289061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DAF124E-BC75-4A72-9DFA-7B760822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236882"/>
            <a:ext cx="11257200" cy="494638"/>
          </a:xfrm>
        </p:spPr>
        <p:txBody>
          <a:bodyPr/>
          <a:lstStyle/>
          <a:p>
            <a:r>
              <a:rPr lang="en-US" dirty="0"/>
              <a:t>Available Automated Regression Pack Analysis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435F-1161-48EE-A7CB-D0CE8865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6A71-639B-4716-BDF0-0A37C8C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6257" y="6405118"/>
            <a:ext cx="6144793" cy="211423"/>
          </a:xfrm>
        </p:spPr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2E3BC-4366-42D5-BC72-B1057CEC7A5F}"/>
              </a:ext>
            </a:extLst>
          </p:cNvPr>
          <p:cNvSpPr/>
          <p:nvPr/>
        </p:nvSpPr>
        <p:spPr>
          <a:xfrm>
            <a:off x="467689" y="4400550"/>
            <a:ext cx="11257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1200" dirty="0">
                <a:latin typeface="Calibri" panose="020F0502020204030204" pitchFamily="34" charset="0"/>
              </a:rPr>
              <a:t>Totally </a:t>
            </a:r>
            <a:r>
              <a:rPr lang="en-GB" sz="1200" b="1" dirty="0">
                <a:latin typeface="Calibri" panose="020F0502020204030204" pitchFamily="34" charset="0"/>
              </a:rPr>
              <a:t>18</a:t>
            </a:r>
            <a:r>
              <a:rPr lang="en-GB" sz="1200" dirty="0">
                <a:latin typeface="Calibri" panose="020F0502020204030204" pitchFamily="34" charset="0"/>
              </a:rPr>
              <a:t> Applications have already automated regression pack. These Regression packs can be reused after environment set 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atin typeface="Calibri" panose="020F0502020204030204" pitchFamily="34" charset="0"/>
              </a:rPr>
              <a:t>7</a:t>
            </a:r>
            <a:r>
              <a:rPr lang="en-GB" sz="1200" dirty="0">
                <a:latin typeface="Calibri" panose="020F0502020204030204" pitchFamily="34" charset="0"/>
              </a:rPr>
              <a:t>  PCI Applications are identified for coverage Analysis and Regression Pack Update.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atin typeface="Calibri" panose="020F0502020204030204" pitchFamily="34" charset="0"/>
              </a:rPr>
              <a:t>6</a:t>
            </a:r>
            <a:r>
              <a:rPr lang="en-GB" sz="1200" dirty="0">
                <a:latin typeface="Calibri" panose="020F0502020204030204" pitchFamily="34" charset="0"/>
              </a:rPr>
              <a:t> PCI Applications have </a:t>
            </a:r>
            <a:r>
              <a:rPr lang="en-GB" sz="1200" b="1" dirty="0">
                <a:solidFill>
                  <a:srgbClr val="FF0000"/>
                </a:solidFill>
                <a:latin typeface="Calibri" panose="020F0502020204030204" pitchFamily="34" charset="0"/>
              </a:rPr>
              <a:t>High</a:t>
            </a:r>
            <a:r>
              <a:rPr lang="en-GB" sz="1200" dirty="0">
                <a:latin typeface="Calibri" panose="020F0502020204030204" pitchFamily="34" charset="0"/>
              </a:rPr>
              <a:t> priority for regression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Calibri" panose="020F0502020204030204" pitchFamily="34" charset="0"/>
              </a:rPr>
              <a:t>Pen Test is completed for </a:t>
            </a:r>
            <a:r>
              <a:rPr lang="en-GB" sz="1200" b="1" dirty="0">
                <a:latin typeface="Calibri" panose="020F0502020204030204" pitchFamily="34" charset="0"/>
              </a:rPr>
              <a:t>1</a:t>
            </a:r>
            <a:r>
              <a:rPr lang="en-GB" sz="1200" dirty="0">
                <a:latin typeface="Calibri" panose="020F0502020204030204" pitchFamily="34" charset="0"/>
              </a:rPr>
              <a:t> PCI Application have </a:t>
            </a:r>
            <a:r>
              <a:rPr lang="en-GB" sz="1200" b="1" dirty="0">
                <a:solidFill>
                  <a:srgbClr val="FFC000"/>
                </a:solidFill>
                <a:latin typeface="Calibri" panose="020F0502020204030204" pitchFamily="34" charset="0"/>
              </a:rPr>
              <a:t>Medium</a:t>
            </a:r>
            <a:r>
              <a:rPr lang="en-GB" sz="1200" dirty="0">
                <a:latin typeface="Calibri" panose="020F0502020204030204" pitchFamily="34" charset="0"/>
              </a:rPr>
              <a:t>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atin typeface="Calibri" panose="020F0502020204030204" pitchFamily="34" charset="0"/>
              </a:rPr>
              <a:t>11</a:t>
            </a:r>
            <a:r>
              <a:rPr lang="en-GB" sz="1200" dirty="0">
                <a:latin typeface="Calibri" panose="020F0502020204030204" pitchFamily="34" charset="0"/>
              </a:rPr>
              <a:t> Non PCI Applications have </a:t>
            </a:r>
            <a:r>
              <a:rPr lang="en-GB" sz="1200" b="1" dirty="0">
                <a:solidFill>
                  <a:srgbClr val="00B050"/>
                </a:solidFill>
                <a:latin typeface="Calibri" panose="020F0502020204030204" pitchFamily="34" charset="0"/>
              </a:rPr>
              <a:t>Low</a:t>
            </a:r>
            <a:r>
              <a:rPr lang="en-GB" sz="1200" dirty="0">
                <a:latin typeface="Calibri" panose="020F0502020204030204" pitchFamily="34" charset="0"/>
              </a:rPr>
              <a:t> priority.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98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297334-BFEB-434B-8ABE-F958A6F11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86134"/>
              </p:ext>
            </p:extLst>
          </p:nvPr>
        </p:nvGraphicFramePr>
        <p:xfrm>
          <a:off x="468312" y="720090"/>
          <a:ext cx="10813096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28">
                  <a:extLst>
                    <a:ext uri="{9D8B030D-6E8A-4147-A177-3AD203B41FA5}">
                      <a16:colId xmlns:a16="http://schemas.microsoft.com/office/drawing/2014/main" val="934944969"/>
                    </a:ext>
                  </a:extLst>
                </a:gridCol>
                <a:gridCol w="1544728">
                  <a:extLst>
                    <a:ext uri="{9D8B030D-6E8A-4147-A177-3AD203B41FA5}">
                      <a16:colId xmlns:a16="http://schemas.microsoft.com/office/drawing/2014/main" val="1707721591"/>
                    </a:ext>
                  </a:extLst>
                </a:gridCol>
                <a:gridCol w="1544728">
                  <a:extLst>
                    <a:ext uri="{9D8B030D-6E8A-4147-A177-3AD203B41FA5}">
                      <a16:colId xmlns:a16="http://schemas.microsoft.com/office/drawing/2014/main" val="3786270597"/>
                    </a:ext>
                  </a:extLst>
                </a:gridCol>
                <a:gridCol w="1544728">
                  <a:extLst>
                    <a:ext uri="{9D8B030D-6E8A-4147-A177-3AD203B41FA5}">
                      <a16:colId xmlns:a16="http://schemas.microsoft.com/office/drawing/2014/main" val="2051918611"/>
                    </a:ext>
                  </a:extLst>
                </a:gridCol>
                <a:gridCol w="1544728">
                  <a:extLst>
                    <a:ext uri="{9D8B030D-6E8A-4147-A177-3AD203B41FA5}">
                      <a16:colId xmlns:a16="http://schemas.microsoft.com/office/drawing/2014/main" val="445064755"/>
                    </a:ext>
                  </a:extLst>
                </a:gridCol>
                <a:gridCol w="1544728">
                  <a:extLst>
                    <a:ext uri="{9D8B030D-6E8A-4147-A177-3AD203B41FA5}">
                      <a16:colId xmlns:a16="http://schemas.microsoft.com/office/drawing/2014/main" val="2169023920"/>
                    </a:ext>
                  </a:extLst>
                </a:gridCol>
                <a:gridCol w="1544728">
                  <a:extLst>
                    <a:ext uri="{9D8B030D-6E8A-4147-A177-3AD203B41FA5}">
                      <a16:colId xmlns:a16="http://schemas.microsoft.com/office/drawing/2014/main" val="3915218591"/>
                    </a:ext>
                  </a:extLst>
                </a:gridCol>
              </a:tblGrid>
              <a:tr h="3559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App IDs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Application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Security Testing 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Cyber Security Regression Test Cases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PCI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ETA</a:t>
                      </a:r>
                      <a:endParaRPr lang="en-GB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653078"/>
                  </a:ext>
                </a:extLst>
              </a:tr>
              <a:tr h="3486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eBureau Data Review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035036"/>
                  </a:ext>
                </a:extLst>
              </a:tr>
              <a:tr h="3559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eCabinetview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eSeries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platform)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3192501"/>
                  </a:ext>
                </a:extLst>
              </a:tr>
              <a:tr h="3486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UKCS e-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ConsumerView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10/7/2020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026943"/>
                  </a:ext>
                </a:extLst>
              </a:tr>
              <a:tr h="3559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UKCS e-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ConsumerView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Ireland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17/7/2020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6979099"/>
                  </a:ext>
                </a:extLst>
              </a:tr>
              <a:tr h="3559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Forceview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eSeries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backend)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0138870"/>
                  </a:ext>
                </a:extLst>
              </a:tr>
              <a:tr h="3486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 Gateway (UK)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</a:rPr>
                        <a:t>Medium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165519"/>
                  </a:ext>
                </a:extLst>
              </a:tr>
              <a:tr h="3559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WASP Certificate Enrolment Portal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0065550"/>
                  </a:ext>
                </a:extLst>
              </a:tr>
              <a:tr h="3559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WASP Certificate Conversion Site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0571767"/>
                  </a:ext>
                </a:extLst>
              </a:tr>
              <a:tr h="3486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Delphi Select and Apigee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090726"/>
                  </a:ext>
                </a:extLst>
              </a:tr>
              <a:tr h="3559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Delphi Select &amp; Experian One API's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Completed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Yet to Plan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01209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DA97F92-AC82-47B5-8D61-D21F8780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236882"/>
            <a:ext cx="11257200" cy="4832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Automated Regression Pack Creation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9243-B106-4ACF-AA7D-20BAD36E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75CC-9C48-4A45-9D94-2E955C04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8F1A4-15C0-4F27-B6F3-880D76BAFA8B}"/>
              </a:ext>
            </a:extLst>
          </p:cNvPr>
          <p:cNvSpPr/>
          <p:nvPr/>
        </p:nvSpPr>
        <p:spPr>
          <a:xfrm>
            <a:off x="467999" y="2583180"/>
            <a:ext cx="871595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400" dirty="0">
                <a:latin typeface="Calibri" panose="020F0502020204030204" pitchFamily="34" charset="0"/>
              </a:rPr>
              <a:t>Totally </a:t>
            </a:r>
            <a:r>
              <a:rPr lang="en-GB" sz="1400" b="1" dirty="0">
                <a:latin typeface="Calibri" panose="020F0502020204030204" pitchFamily="34" charset="0"/>
              </a:rPr>
              <a:t>10</a:t>
            </a:r>
            <a:r>
              <a:rPr lang="en-GB" sz="1400" dirty="0">
                <a:latin typeface="Calibri" panose="020F0502020204030204" pitchFamily="34" charset="0"/>
              </a:rPr>
              <a:t> Applications needs automated pack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6</a:t>
            </a:r>
            <a:r>
              <a:rPr lang="en-GB" sz="1400" dirty="0">
                <a:latin typeface="Calibri" panose="020F0502020204030204" pitchFamily="34" charset="0"/>
              </a:rPr>
              <a:t> PCI Applications are identified for initial scope for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130</a:t>
            </a:r>
            <a:r>
              <a:rPr lang="en-GB" sz="1400" dirty="0">
                <a:latin typeface="Calibri" panose="020F0502020204030204" pitchFamily="34" charset="0"/>
              </a:rPr>
              <a:t> test cases are in scope for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4</a:t>
            </a:r>
            <a:r>
              <a:rPr lang="en-GB" sz="1400" dirty="0">
                <a:latin typeface="Calibri" panose="020F0502020204030204" pitchFamily="34" charset="0"/>
              </a:rPr>
              <a:t> PCI Applications have </a:t>
            </a:r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High</a:t>
            </a:r>
            <a:r>
              <a:rPr lang="en-GB" sz="1400" dirty="0">
                <a:latin typeface="Calibri" panose="020F0502020204030204" pitchFamily="34" charset="0"/>
              </a:rPr>
              <a:t> priority for regression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2</a:t>
            </a:r>
            <a:r>
              <a:rPr lang="en-GB" sz="1400" dirty="0">
                <a:latin typeface="Calibri" panose="020F0502020204030204" pitchFamily="34" charset="0"/>
              </a:rPr>
              <a:t> PCI Applications have </a:t>
            </a:r>
            <a:r>
              <a:rPr lang="en-GB" sz="1400" b="1" dirty="0">
                <a:solidFill>
                  <a:srgbClr val="FFC000"/>
                </a:solidFill>
                <a:latin typeface="Calibri" panose="020F0502020204030204" pitchFamily="34" charset="0"/>
              </a:rPr>
              <a:t>Medium</a:t>
            </a:r>
            <a:r>
              <a:rPr lang="en-GB" sz="1400" dirty="0">
                <a:latin typeface="Calibri" panose="020F0502020204030204" pitchFamily="34" charset="0"/>
              </a:rPr>
              <a:t> priority for regression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4</a:t>
            </a:r>
            <a:r>
              <a:rPr lang="en-GB" sz="1400" dirty="0">
                <a:latin typeface="Calibri" panose="020F0502020204030204" pitchFamily="34" charset="0"/>
              </a:rPr>
              <a:t> Non PCI Applications have </a:t>
            </a:r>
            <a:r>
              <a:rPr lang="en-GB" sz="1400" b="1" dirty="0">
                <a:solidFill>
                  <a:srgbClr val="00B050"/>
                </a:solidFill>
                <a:latin typeface="Calibri" panose="020F0502020204030204" pitchFamily="34" charset="0"/>
              </a:rPr>
              <a:t>Low</a:t>
            </a:r>
            <a:r>
              <a:rPr lang="en-GB" sz="1400" dirty="0">
                <a:latin typeface="Calibri" panose="020F0502020204030204" pitchFamily="34" charset="0"/>
              </a:rPr>
              <a:t> priority for 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325617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0FDBD-F257-4BC5-B906-C52AB227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3" y="2750506"/>
            <a:ext cx="11257200" cy="1007678"/>
          </a:xfrm>
        </p:spPr>
        <p:txBody>
          <a:bodyPr/>
          <a:lstStyle/>
          <a:p>
            <a:pPr algn="ctr"/>
            <a:r>
              <a:rPr lang="en-GB" sz="4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 You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2EDE-7AF7-4414-8A98-73C2093B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BC9F-1B45-4318-9F58-D0624BC1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0418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erian Brand Colours">
      <a:dk1>
        <a:srgbClr val="63666A"/>
      </a:dk1>
      <a:lt1>
        <a:sysClr val="window" lastClr="FFFFFF"/>
      </a:lt1>
      <a:dk2>
        <a:srgbClr val="000000"/>
      </a:dk2>
      <a:lt2>
        <a:srgbClr val="FFFFFF"/>
      </a:lt2>
      <a:accent1>
        <a:srgbClr val="1D4F91"/>
      </a:accent1>
      <a:accent2>
        <a:srgbClr val="426DA9"/>
      </a:accent2>
      <a:accent3>
        <a:srgbClr val="6D2077"/>
      </a:accent3>
      <a:accent4>
        <a:srgbClr val="AF1685"/>
      </a:accent4>
      <a:accent5>
        <a:srgbClr val="E63888"/>
      </a:accent5>
      <a:accent6>
        <a:srgbClr val="63666A"/>
      </a:accent6>
      <a:hlink>
        <a:srgbClr val="1D4F91"/>
      </a:hlink>
      <a:folHlink>
        <a:srgbClr val="426D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16_9" id="{BFAEB641-8FD9-4B0D-9905-AA461787B9A5}" vid="{8B555675-C72C-43BE-AEBE-3A674FA99F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6E1976173A08458367752558D0913D" ma:contentTypeVersion="12" ma:contentTypeDescription="Create a new document." ma:contentTypeScope="" ma:versionID="f058fa69e759f73445da8af20d8411ec">
  <xsd:schema xmlns:xsd="http://www.w3.org/2001/XMLSchema" xmlns:xs="http://www.w3.org/2001/XMLSchema" xmlns:p="http://schemas.microsoft.com/office/2006/metadata/properties" xmlns:ns3="8b48bb17-38d8-467e-86ba-94307188fc01" xmlns:ns4="571a5179-c12c-4ad1-8bae-08ea2f53c60c" targetNamespace="http://schemas.microsoft.com/office/2006/metadata/properties" ma:root="true" ma:fieldsID="107d94ad4a06d713f8e594d9a3401a97" ns3:_="" ns4:_="">
    <xsd:import namespace="8b48bb17-38d8-467e-86ba-94307188fc01"/>
    <xsd:import namespace="571a5179-c12c-4ad1-8bae-08ea2f53c6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48bb17-38d8-467e-86ba-94307188fc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a5179-c12c-4ad1-8bae-08ea2f53c6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F4BCEA-0BA0-475A-B277-832CFCD2AD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48bb17-38d8-467e-86ba-94307188fc01"/>
    <ds:schemaRef ds:uri="571a5179-c12c-4ad1-8bae-08ea2f53c6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2AD8AD-EE77-4639-AB7D-25196816DB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142D87-BB2F-442A-8B06-AEEC153F6591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571a5179-c12c-4ad1-8bae-08ea2f53c60c"/>
    <ds:schemaRef ds:uri="8b48bb17-38d8-467e-86ba-94307188fc0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14265</TotalTime>
  <Words>816</Words>
  <Application>Microsoft Office PowerPoint</Application>
  <PresentationFormat>Widescreen</PresentationFormat>
  <Paragraphs>322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Current Status</vt:lpstr>
      <vt:lpstr>Automated Regression Pack To be Created</vt:lpstr>
      <vt:lpstr>Appendix</vt:lpstr>
      <vt:lpstr>Available Automated Regression Pack Analysis</vt:lpstr>
      <vt:lpstr>Automated Regression Pack Creation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Framework and In Sprint Automation</dc:title>
  <dc:creator>Deepa.Pillai@experian.com</dc:creator>
  <cp:lastModifiedBy>Subramanian, Manickarajan</cp:lastModifiedBy>
  <cp:revision>283</cp:revision>
  <dcterms:created xsi:type="dcterms:W3CDTF">2019-08-01T14:55:12Z</dcterms:created>
  <dcterms:modified xsi:type="dcterms:W3CDTF">2020-06-24T13:29:26Z</dcterms:modified>
</cp:coreProperties>
</file>