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10333" r:id="rId5"/>
    <p:sldId id="10380" r:id="rId6"/>
    <p:sldId id="10381" r:id="rId7"/>
    <p:sldId id="10382" r:id="rId8"/>
    <p:sldId id="10383" r:id="rId9"/>
    <p:sldId id="10389" r:id="rId10"/>
    <p:sldId id="398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, Anish" initials="TA" lastIdx="1" clrIdx="0">
    <p:extLst>
      <p:ext uri="{19B8F6BF-5375-455C-9EA6-DF929625EA0E}">
        <p15:presenceInfo xmlns:p15="http://schemas.microsoft.com/office/powerpoint/2012/main" userId="S-1-5-21-117609710-152049171-1801674531-5177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A64AC6"/>
    <a:srgbClr val="3399FF"/>
    <a:srgbClr val="7030A0"/>
    <a:srgbClr val="3D0096"/>
    <a:srgbClr val="003366"/>
    <a:srgbClr val="CC0099"/>
    <a:srgbClr val="009999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1ED1F7E9-EE9F-4EAC-9738-25639A81C8A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FD9BD0DE-58B2-4BE5-9870-8E7FE93CF5D8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60" cy="498055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3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00" y="2453665"/>
            <a:ext cx="6354000" cy="2075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7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1" y="-2382"/>
            <a:ext cx="11745914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5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528034"/>
            <a:ext cx="5564188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2575" y="566738"/>
            <a:ext cx="5113338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84102"/>
            <a:ext cx="9366563" cy="759854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1479" y="5731492"/>
            <a:ext cx="2475722" cy="8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38800"/>
            <a:ext cx="8428351" cy="2726875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875" indent="0">
              <a:buNone/>
              <a:defRPr sz="1700" b="0"/>
            </a:lvl2pPr>
            <a:lvl3pPr marL="269875" indent="0">
              <a:buNone/>
              <a:defRPr sz="1700" b="0"/>
            </a:lvl3pPr>
            <a:lvl4pPr marL="269875" indent="0">
              <a:buNone/>
              <a:defRPr sz="1700" b="0"/>
            </a:lvl4pPr>
            <a:lvl5pPr marL="269875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00"/>
            <a:ext cx="9366564" cy="100767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-4763" y="-1"/>
            <a:ext cx="5668148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84283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2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1" y="528034"/>
            <a:ext cx="5570851" cy="1007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4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8" y="566739"/>
            <a:ext cx="5087537" cy="4564061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2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2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6714" y="-5073"/>
            <a:ext cx="5758165" cy="5755222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34"/>
            <a:ext cx="11257200" cy="1007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6405118"/>
            <a:ext cx="7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1" y="6405118"/>
            <a:ext cx="61146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6405118"/>
            <a:ext cx="1905000" cy="216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253667" y="6158006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9088" indent="-195263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29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944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547EBF"/>
          </p15:clr>
        </p15:guide>
        <p15:guide id="2" pos="3849" userDrawn="1">
          <p15:clr>
            <a:srgbClr val="547EBF"/>
          </p15:clr>
        </p15:guide>
        <p15:guide id="3" pos="292" userDrawn="1">
          <p15:clr>
            <a:srgbClr val="F26B43"/>
          </p15:clr>
        </p15:guide>
        <p15:guide id="4" pos="901" userDrawn="1">
          <p15:clr>
            <a:srgbClr val="F26B43"/>
          </p15:clr>
        </p15:guide>
        <p15:guide id="5" pos="1501" userDrawn="1">
          <p15:clr>
            <a:srgbClr val="F26B43"/>
          </p15:clr>
        </p15:guide>
        <p15:guide id="6" pos="2093" userDrawn="1">
          <p15:clr>
            <a:srgbClr val="F26B43"/>
          </p15:clr>
        </p15:guide>
        <p15:guide id="7" pos="2693" userDrawn="1">
          <p15:clr>
            <a:srgbClr val="F26B43"/>
          </p15:clr>
        </p15:guide>
        <p15:guide id="8" pos="4497" userDrawn="1">
          <p15:clr>
            <a:srgbClr val="F26B43"/>
          </p15:clr>
        </p15:guide>
        <p15:guide id="9" pos="3894" userDrawn="1">
          <p15:clr>
            <a:srgbClr val="F26B43"/>
          </p15:clr>
        </p15:guide>
        <p15:guide id="10" pos="3294" userDrawn="1">
          <p15:clr>
            <a:srgbClr val="F26B43"/>
          </p15:clr>
        </p15:guide>
        <p15:guide id="11" pos="5094" userDrawn="1">
          <p15:clr>
            <a:srgbClr val="F26B43"/>
          </p15:clr>
        </p15:guide>
        <p15:guide id="12" pos="5687" userDrawn="1">
          <p15:clr>
            <a:srgbClr val="F26B43"/>
          </p15:clr>
        </p15:guide>
        <p15:guide id="13" pos="6287" userDrawn="1">
          <p15:clr>
            <a:srgbClr val="F26B43"/>
          </p15:clr>
        </p15:guide>
        <p15:guide id="14" pos="6888" userDrawn="1">
          <p15:clr>
            <a:srgbClr val="F26B43"/>
          </p15:clr>
        </p15:guide>
        <p15:guide id="15" pos="7399" userDrawn="1">
          <p15:clr>
            <a:srgbClr val="F26B43"/>
          </p15:clr>
        </p15:guide>
        <p15:guide id="16" pos="804" userDrawn="1">
          <p15:clr>
            <a:srgbClr val="F26B43"/>
          </p15:clr>
        </p15:guide>
        <p15:guide id="17" pos="1410" userDrawn="1">
          <p15:clr>
            <a:srgbClr val="F26B43"/>
          </p15:clr>
        </p15:guide>
        <p15:guide id="18" pos="2010" userDrawn="1">
          <p15:clr>
            <a:srgbClr val="F26B43"/>
          </p15:clr>
        </p15:guide>
        <p15:guide id="19" pos="2607" userDrawn="1">
          <p15:clr>
            <a:srgbClr val="F26B43"/>
          </p15:clr>
        </p15:guide>
        <p15:guide id="20" pos="3204" userDrawn="1">
          <p15:clr>
            <a:srgbClr val="F26B43"/>
          </p15:clr>
        </p15:guide>
        <p15:guide id="21" pos="3804" userDrawn="1">
          <p15:clr>
            <a:srgbClr val="F26B43"/>
          </p15:clr>
        </p15:guide>
        <p15:guide id="22" pos="4404" userDrawn="1">
          <p15:clr>
            <a:srgbClr val="F26B43"/>
          </p15:clr>
        </p15:guide>
        <p15:guide id="23" pos="5007" userDrawn="1">
          <p15:clr>
            <a:srgbClr val="F26B43"/>
          </p15:clr>
        </p15:guide>
        <p15:guide id="24" pos="5604" userDrawn="1">
          <p15:clr>
            <a:srgbClr val="F26B43"/>
          </p15:clr>
        </p15:guide>
        <p15:guide id="25" pos="6195" userDrawn="1">
          <p15:clr>
            <a:srgbClr val="F26B43"/>
          </p15:clr>
        </p15:guide>
        <p15:guide id="26" pos="6798" userDrawn="1">
          <p15:clr>
            <a:srgbClr val="F26B43"/>
          </p15:clr>
        </p15:guide>
        <p15:guide id="27" orient="horz" pos="357" userDrawn="1">
          <p15:clr>
            <a:srgbClr val="F26B43"/>
          </p15:clr>
        </p15:guide>
        <p15:guide id="28" orient="horz" pos="803" userDrawn="1">
          <p15:clr>
            <a:srgbClr val="F26B43"/>
          </p15:clr>
        </p15:guide>
        <p15:guide id="29" orient="horz" pos="1274" userDrawn="1">
          <p15:clr>
            <a:srgbClr val="F26B43"/>
          </p15:clr>
        </p15:guide>
        <p15:guide id="30" orient="horz" pos="3894" userDrawn="1">
          <p15:clr>
            <a:srgbClr val="F26B43"/>
          </p15:clr>
        </p15:guide>
        <p15:guide id="31" orient="horz" pos="41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2EDE-7AF7-4414-8A98-73C2093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BC9F-1B45-4318-9F58-D0624BC1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BFC07-3B18-4938-9682-6B10DBC586E7}"/>
              </a:ext>
            </a:extLst>
          </p:cNvPr>
          <p:cNvSpPr txBox="1"/>
          <p:nvPr/>
        </p:nvSpPr>
        <p:spPr>
          <a:xfrm>
            <a:off x="250372" y="2142768"/>
            <a:ext cx="11857326" cy="553998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j-ea"/>
                <a:cs typeface="+mj-cs"/>
              </a:rPr>
              <a:t>DCI – Test Maturity - Path to Test Maturity, Tasks &amp; Timelines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73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11F8-3606-48EC-9F3B-A797FA74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t>20/01/2021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2A91-375C-43C5-97C1-1BDADE63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     Presentation 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BC012CB-E2DF-48BB-BE63-FF286280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1" y="214877"/>
            <a:ext cx="10478681" cy="378565"/>
          </a:xfrm>
        </p:spPr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Path to Maturity - APOLLO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712DC4-C5B6-489D-934E-29AC52F5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82519"/>
              </p:ext>
            </p:extLst>
          </p:nvPr>
        </p:nvGraphicFramePr>
        <p:xfrm>
          <a:off x="333171" y="593442"/>
          <a:ext cx="11318992" cy="6119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598">
                  <a:extLst>
                    <a:ext uri="{9D8B030D-6E8A-4147-A177-3AD203B41FA5}">
                      <a16:colId xmlns:a16="http://schemas.microsoft.com/office/drawing/2014/main" val="1781423633"/>
                    </a:ext>
                  </a:extLst>
                </a:gridCol>
                <a:gridCol w="1630733">
                  <a:extLst>
                    <a:ext uri="{9D8B030D-6E8A-4147-A177-3AD203B41FA5}">
                      <a16:colId xmlns:a16="http://schemas.microsoft.com/office/drawing/2014/main" val="2161838358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2601240029"/>
                    </a:ext>
                  </a:extLst>
                </a:gridCol>
                <a:gridCol w="2122714">
                  <a:extLst>
                    <a:ext uri="{9D8B030D-6E8A-4147-A177-3AD203B41FA5}">
                      <a16:colId xmlns:a16="http://schemas.microsoft.com/office/drawing/2014/main" val="204353799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934763595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3797084691"/>
                    </a:ext>
                  </a:extLst>
                </a:gridCol>
                <a:gridCol w="1637306">
                  <a:extLst>
                    <a:ext uri="{9D8B030D-6E8A-4147-A177-3AD203B41FA5}">
                      <a16:colId xmlns:a16="http://schemas.microsoft.com/office/drawing/2014/main" val="689690002"/>
                    </a:ext>
                  </a:extLst>
                </a:gridCol>
              </a:tblGrid>
              <a:tr h="2150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Area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 Level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Status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2469"/>
                  </a:ext>
                </a:extLst>
              </a:tr>
              <a:tr h="15052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Data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data is partially available or can be fabricated as per test scenarios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 test data coverage for all testing (Functional/NFT/Regression/UAT/E2E)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Identify QAT test data gaps and share with Alan Hopkins</a:t>
                      </a:r>
                    </a:p>
                    <a:p>
                      <a:pPr algn="l" fontAlgn="b"/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Apollo to become self sufficient with UAT account configuration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30-Jun-2021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3366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target date may change based upon PCT team’s availability to provide trainings 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Kingsly Bose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Stuart Williams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14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performed but not necessarily by Business/ Client &amp; overlapping </a:t>
                      </a: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QAT/UAT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mandatorily performed by Business/Client executing real world business scenarios </a:t>
                      </a:r>
                      <a:endParaRPr lang="en-GB" sz="1200" kern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Adoption of UAT RACI document 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 (For existing products)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  <a:p>
                      <a:pPr lvl="0"/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10307"/>
                  </a:ext>
                </a:extLst>
              </a:tr>
              <a:tr h="52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Regression testing is performed mandatorily but coverage is less than agreed %</a:t>
                      </a:r>
                      <a:endParaRPr lang="en-GB" sz="1200" kern="1200" dirty="0">
                        <a:solidFill>
                          <a:sysClr val="window" lastClr="FFFFFF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Regression Test coverage meets the agreed % and pack is frequently reviewed and updated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Create Regression pack for eCV2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30-Apr-2021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336699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target date may change based upon Apollo priority and EV development 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Kingsly Bose/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22245"/>
                  </a:ext>
                </a:extLst>
              </a:tr>
              <a:tr h="369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E2E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E2E testing is performed but no process is defined and followed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E2E testing process is streamlined-system flow, test data, test coverage, coordination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31-Apr-2021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33375"/>
                  </a:ext>
                </a:extLst>
              </a:tr>
              <a:tr h="1583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80%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100% &amp; regular checks to Automation coverage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 eCV2 Automation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31-Jun-2021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 / JP</a:t>
                      </a:r>
                    </a:p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29860"/>
                  </a:ext>
                </a:extLst>
              </a:tr>
              <a:tr h="36645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DevOps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 deployment is partially Automated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CI/CD pipeline is fully automated and integrated with software infrastructure.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will be ensured from next new product (non-legacy)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TBD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Stuart Williams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53801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 &amp; Reports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 reports are defined and followed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 generation is automated &amp; </a:t>
                      </a: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analysed &amp; improved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9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0DBF-D251-4F03-80EE-3B18E769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t>20/01/2021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C19A-B1D7-446B-B4A7-3521F60E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     Presentation 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19ED487-0605-45DE-A051-C073B600B48E}"/>
              </a:ext>
            </a:extLst>
          </p:cNvPr>
          <p:cNvSpPr txBox="1">
            <a:spLocks/>
          </p:cNvSpPr>
          <p:nvPr/>
        </p:nvSpPr>
        <p:spPr>
          <a:xfrm>
            <a:off x="333171" y="214877"/>
            <a:ext cx="10478681" cy="3785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Path to Maturity - ASCEND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16CEA0-568B-49CF-9464-27904240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85482"/>
              </p:ext>
            </p:extLst>
          </p:nvPr>
        </p:nvGraphicFramePr>
        <p:xfrm>
          <a:off x="436503" y="857134"/>
          <a:ext cx="11318993" cy="5262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743">
                  <a:extLst>
                    <a:ext uri="{9D8B030D-6E8A-4147-A177-3AD203B41FA5}">
                      <a16:colId xmlns:a16="http://schemas.microsoft.com/office/drawing/2014/main" val="1781423633"/>
                    </a:ext>
                  </a:extLst>
                </a:gridCol>
                <a:gridCol w="1732971">
                  <a:extLst>
                    <a:ext uri="{9D8B030D-6E8A-4147-A177-3AD203B41FA5}">
                      <a16:colId xmlns:a16="http://schemas.microsoft.com/office/drawing/2014/main" val="2161838358"/>
                    </a:ext>
                  </a:extLst>
                </a:gridCol>
                <a:gridCol w="2269138">
                  <a:extLst>
                    <a:ext uri="{9D8B030D-6E8A-4147-A177-3AD203B41FA5}">
                      <a16:colId xmlns:a16="http://schemas.microsoft.com/office/drawing/2014/main" val="2601240029"/>
                    </a:ext>
                  </a:extLst>
                </a:gridCol>
                <a:gridCol w="1924460">
                  <a:extLst>
                    <a:ext uri="{9D8B030D-6E8A-4147-A177-3AD203B41FA5}">
                      <a16:colId xmlns:a16="http://schemas.microsoft.com/office/drawing/2014/main" val="2043537990"/>
                    </a:ext>
                  </a:extLst>
                </a:gridCol>
                <a:gridCol w="1378717">
                  <a:extLst>
                    <a:ext uri="{9D8B030D-6E8A-4147-A177-3AD203B41FA5}">
                      <a16:colId xmlns:a16="http://schemas.microsoft.com/office/drawing/2014/main" val="934763595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3797084691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3990808140"/>
                    </a:ext>
                  </a:extLst>
                </a:gridCol>
              </a:tblGrid>
              <a:tr h="21500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Area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 Level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2469"/>
                  </a:ext>
                </a:extLst>
              </a:tr>
              <a:tr h="3589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est Strategy/Policy</a:t>
                      </a: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Centralised test strategy with partial adoption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Fully adapted centralised test strategy with regular reviews 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Strategy document will be updated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31-Jan-2021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Bhupeshwar/Praveen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14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Environment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Env. is available but shared between Testing stages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Dedicated environments are available for DEV/QAT/UAT/Perf. as per requirement &amp; purpose.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This is not critical and not impacting work. No plans to get dedicated TEST environment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--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Andrew Tomlins/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Mike Holden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10307"/>
                  </a:ext>
                </a:extLst>
              </a:tr>
              <a:tr h="52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performed but not necessarily by Business/ Client &amp; overlapping </a:t>
                      </a: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QAT/UAT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mandatorily performed by Business/Client executing real world business scenarios </a:t>
                      </a:r>
                      <a:endParaRPr lang="en-GB" sz="1200" kern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performed by business on a risk-based approach as agreed with ACoE and Product Owner.. No improvement plan.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--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Andrew Tomlins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22245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Defects Management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Defects are logged and tracked in tools and defects SLAs are well defined based on Priority and Severity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 analysis of defects metrics and patterns to implement defect prevention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 analysis of defects will be performed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31-Jan-2021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Bhupeshwar/Praveen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05078"/>
                  </a:ext>
                </a:extLst>
              </a:tr>
              <a:tr h="1583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80%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100% &amp; regular checks to Automation coverage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Ensure 100 % Automation of </a:t>
                      </a:r>
                      <a:r>
                        <a:rPr lang="en-US" sz="1200" kern="120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repeatable tests.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Andrew Tomlins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29860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DevOps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 deployment is partially Automated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CI/CD pipeline is fully automated and integrated with software infrastructure.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 CI/CD pipeline fully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30-Jun-2021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Andrew Tomlins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53801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 &amp; Reports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 reports are defined and followed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 generation is automated &amp; </a:t>
                      </a: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analysed &amp; improved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D47-4349-4C02-9C48-8E1410A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t>20/01/2021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79AA-A1D1-432E-A793-AA093B43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     Presentation 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1DF349C-60A8-4577-8A3B-D82D76FE0210}"/>
              </a:ext>
            </a:extLst>
          </p:cNvPr>
          <p:cNvSpPr txBox="1">
            <a:spLocks/>
          </p:cNvSpPr>
          <p:nvPr/>
        </p:nvSpPr>
        <p:spPr>
          <a:xfrm>
            <a:off x="333171" y="214877"/>
            <a:ext cx="10478681" cy="3785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Path to Maturity – CYBER SECURITY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15930-493D-4E7C-9578-2B0C5687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98710"/>
              </p:ext>
            </p:extLst>
          </p:nvPr>
        </p:nvGraphicFramePr>
        <p:xfrm>
          <a:off x="258743" y="875106"/>
          <a:ext cx="11318993" cy="5316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743">
                  <a:extLst>
                    <a:ext uri="{9D8B030D-6E8A-4147-A177-3AD203B41FA5}">
                      <a16:colId xmlns:a16="http://schemas.microsoft.com/office/drawing/2014/main" val="1781423633"/>
                    </a:ext>
                  </a:extLst>
                </a:gridCol>
                <a:gridCol w="1732971">
                  <a:extLst>
                    <a:ext uri="{9D8B030D-6E8A-4147-A177-3AD203B41FA5}">
                      <a16:colId xmlns:a16="http://schemas.microsoft.com/office/drawing/2014/main" val="2161838358"/>
                    </a:ext>
                  </a:extLst>
                </a:gridCol>
                <a:gridCol w="2269138">
                  <a:extLst>
                    <a:ext uri="{9D8B030D-6E8A-4147-A177-3AD203B41FA5}">
                      <a16:colId xmlns:a16="http://schemas.microsoft.com/office/drawing/2014/main" val="2601240029"/>
                    </a:ext>
                  </a:extLst>
                </a:gridCol>
                <a:gridCol w="1924460">
                  <a:extLst>
                    <a:ext uri="{9D8B030D-6E8A-4147-A177-3AD203B41FA5}">
                      <a16:colId xmlns:a16="http://schemas.microsoft.com/office/drawing/2014/main" val="2043537990"/>
                    </a:ext>
                  </a:extLst>
                </a:gridCol>
                <a:gridCol w="1378717">
                  <a:extLst>
                    <a:ext uri="{9D8B030D-6E8A-4147-A177-3AD203B41FA5}">
                      <a16:colId xmlns:a16="http://schemas.microsoft.com/office/drawing/2014/main" val="934763595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3797084691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2341215294"/>
                    </a:ext>
                  </a:extLst>
                </a:gridCol>
              </a:tblGrid>
              <a:tr h="21500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Area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 Level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2469"/>
                  </a:ext>
                </a:extLst>
              </a:tr>
              <a:tr h="3589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Methodology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Following Agile methodology partially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Has acquired </a:t>
                      </a: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maturity/mastery in Agile methodology</a:t>
                      </a: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JIRA KANBAN board will be updated and followed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28-Feb-2021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Manickrajan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14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est Strategy/Policy</a:t>
                      </a: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Centralised test strategy with partial adoption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Fully adapted centralised test strategy with regular reviews 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Test Strategy document will be updated by Test Lead and it will be reviewed by Project Manager and Business Analyst.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31-Jan-2021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Manickrajan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10307"/>
                  </a:ext>
                </a:extLst>
              </a:tr>
              <a:tr h="523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Estimation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Estimation technique is defined but not consistently followed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Estimation technique consistently followed &amp; Estimation accuracy is measured after each Sprint for improvement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Estimation will be provided for each story and tasks by the Cyber Security team once the Kanban board is set up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Manickrajan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22245"/>
                  </a:ext>
                </a:extLst>
              </a:tr>
              <a:tr h="369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Gate Reports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QGR is a mandatory deliverable after each testing stage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QGR is approved and is mandatory for Go No-Go decisions</a:t>
                      </a:r>
                      <a:endParaRPr lang="en-GB" sz="1200" kern="1200" dirty="0">
                        <a:solidFill>
                          <a:sysClr val="window" lastClr="FFFFFF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QGR Report Prepared by Test Lead and it will be approved by Project Manager, BA and Dev Lead.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28-Feb-2021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Manickrajan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33375"/>
                  </a:ext>
                </a:extLst>
              </a:tr>
              <a:tr h="1583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80%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100% &amp; regular checks to Automation coverage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Pack coverage will be reviewed periodically and updated. But some security test cases are not feasible for automation due to the technical reasons.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30-Apr-2021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Manickrajan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29860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 &amp; Reports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 reports are defined and followed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 generation is automated &amp; </a:t>
                      </a: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analysed &amp; improved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28D0-47A7-4EA3-ADA3-59BF6CE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t>20/01/2021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5CD9-857B-40B1-AA39-29083A88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Private and confidential     Presentation Title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64AC6EC-A612-48EE-B486-0C18B06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1" y="127791"/>
            <a:ext cx="10478681" cy="378565"/>
          </a:xfrm>
        </p:spPr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Path to Maturity - EXPERIAN HUB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35CDF0-3868-4325-B1CF-624111CF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10024"/>
              </p:ext>
            </p:extLst>
          </p:nvPr>
        </p:nvGraphicFramePr>
        <p:xfrm>
          <a:off x="333171" y="759930"/>
          <a:ext cx="11318992" cy="266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652">
                  <a:extLst>
                    <a:ext uri="{9D8B030D-6E8A-4147-A177-3AD203B41FA5}">
                      <a16:colId xmlns:a16="http://schemas.microsoft.com/office/drawing/2014/main" val="1781423633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2161838358"/>
                    </a:ext>
                  </a:extLst>
                </a:gridCol>
                <a:gridCol w="2269138">
                  <a:extLst>
                    <a:ext uri="{9D8B030D-6E8A-4147-A177-3AD203B41FA5}">
                      <a16:colId xmlns:a16="http://schemas.microsoft.com/office/drawing/2014/main" val="2601240029"/>
                    </a:ext>
                  </a:extLst>
                </a:gridCol>
                <a:gridCol w="1924460">
                  <a:extLst>
                    <a:ext uri="{9D8B030D-6E8A-4147-A177-3AD203B41FA5}">
                      <a16:colId xmlns:a16="http://schemas.microsoft.com/office/drawing/2014/main" val="2043537990"/>
                    </a:ext>
                  </a:extLst>
                </a:gridCol>
                <a:gridCol w="1378717">
                  <a:extLst>
                    <a:ext uri="{9D8B030D-6E8A-4147-A177-3AD203B41FA5}">
                      <a16:colId xmlns:a16="http://schemas.microsoft.com/office/drawing/2014/main" val="934763595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3797084691"/>
                    </a:ext>
                  </a:extLst>
                </a:gridCol>
                <a:gridCol w="1363482">
                  <a:extLst>
                    <a:ext uri="{9D8B030D-6E8A-4147-A177-3AD203B41FA5}">
                      <a16:colId xmlns:a16="http://schemas.microsoft.com/office/drawing/2014/main" val="3863719114"/>
                    </a:ext>
                  </a:extLst>
                </a:gridCol>
              </a:tblGrid>
              <a:tr h="21500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Area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 Level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2469"/>
                  </a:ext>
                </a:extLst>
              </a:tr>
              <a:tr h="3589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Accessibility Testing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Accessibility Testing is partially done and manually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 adoption of Accessibility testing &amp; tools are being used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Evaluate Accessibility testing tools </a:t>
                      </a: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30-Jun-2021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Rahul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14849"/>
                  </a:ext>
                </a:extLst>
              </a:tr>
              <a:tr h="15837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80%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100% &amp; regular checks to Automation coverage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Ensure 100 % Automation coverage</a:t>
                      </a: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Rahul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29860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DevOps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Application deployment is partially Automated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CI/CD pipeline is fully automated and integrated with software infrastructure.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 CI/CD pipeline fully</a:t>
                      </a: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30-Jun-2021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Ken Roberts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755" marR="71755" marT="36195" marB="3619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53801"/>
                  </a:ext>
                </a:extLst>
              </a:tr>
              <a:tr h="67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 &amp; Reports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 reports are defined and followed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 generation is automated &amp; </a:t>
                      </a: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analysed &amp; improved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6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3B80D1-6471-43D6-B18D-4596488CF8BE}"/>
              </a:ext>
            </a:extLst>
          </p:cNvPr>
          <p:cNvSpPr txBox="1"/>
          <p:nvPr/>
        </p:nvSpPr>
        <p:spPr>
          <a:xfrm>
            <a:off x="333171" y="3567174"/>
            <a:ext cx="10866475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GB" sz="1200" dirty="0"/>
              <a:t>*** Since Experian Hub is currently busy with HSBC deadlines, the above timelines will be revisited in Jan 2021.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319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A94E-C4EC-4959-97C5-047FAE9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1589-D1C4-4BDC-AA48-3EF7E766A328}" type="datetime1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1D4F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20/01/2021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1D4F9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9F04-DFB2-4290-AB22-F9E5704E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1D4F9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Private and confidential     Presentation Title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1D4F9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F874B3-29F8-4CCF-9F49-78744B7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1" y="127791"/>
            <a:ext cx="10478681" cy="378565"/>
          </a:xfrm>
        </p:spPr>
        <p:txBody>
          <a:bodyPr/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Path to Maturity - NIKE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3590C-DC8D-4566-BB30-00BB69A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67770"/>
              </p:ext>
            </p:extLst>
          </p:nvPr>
        </p:nvGraphicFramePr>
        <p:xfrm>
          <a:off x="333171" y="718403"/>
          <a:ext cx="11427905" cy="5195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600">
                  <a:extLst>
                    <a:ext uri="{9D8B030D-6E8A-4147-A177-3AD203B41FA5}">
                      <a16:colId xmlns:a16="http://schemas.microsoft.com/office/drawing/2014/main" val="1781423633"/>
                    </a:ext>
                  </a:extLst>
                </a:gridCol>
                <a:gridCol w="1792036">
                  <a:extLst>
                    <a:ext uri="{9D8B030D-6E8A-4147-A177-3AD203B41FA5}">
                      <a16:colId xmlns:a16="http://schemas.microsoft.com/office/drawing/2014/main" val="2161838358"/>
                    </a:ext>
                  </a:extLst>
                </a:gridCol>
                <a:gridCol w="2346479">
                  <a:extLst>
                    <a:ext uri="{9D8B030D-6E8A-4147-A177-3AD203B41FA5}">
                      <a16:colId xmlns:a16="http://schemas.microsoft.com/office/drawing/2014/main" val="2601240029"/>
                    </a:ext>
                  </a:extLst>
                </a:gridCol>
                <a:gridCol w="2727789">
                  <a:extLst>
                    <a:ext uri="{9D8B030D-6E8A-4147-A177-3AD203B41FA5}">
                      <a16:colId xmlns:a16="http://schemas.microsoft.com/office/drawing/2014/main" val="2043537990"/>
                    </a:ext>
                  </a:extLst>
                </a:gridCol>
                <a:gridCol w="967495">
                  <a:extLst>
                    <a:ext uri="{9D8B030D-6E8A-4147-A177-3AD203B41FA5}">
                      <a16:colId xmlns:a16="http://schemas.microsoft.com/office/drawing/2014/main" val="934763595"/>
                    </a:ext>
                  </a:extLst>
                </a:gridCol>
                <a:gridCol w="1131753">
                  <a:extLst>
                    <a:ext uri="{9D8B030D-6E8A-4147-A177-3AD203B41FA5}">
                      <a16:colId xmlns:a16="http://schemas.microsoft.com/office/drawing/2014/main" val="3797084691"/>
                    </a:ext>
                  </a:extLst>
                </a:gridCol>
                <a:gridCol w="1131753">
                  <a:extLst>
                    <a:ext uri="{9D8B030D-6E8A-4147-A177-3AD203B41FA5}">
                      <a16:colId xmlns:a16="http://schemas.microsoft.com/office/drawing/2014/main" val="1093300394"/>
                    </a:ext>
                  </a:extLst>
                </a:gridCol>
              </a:tblGrid>
              <a:tr h="2513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Area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Current Level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 Item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2469"/>
                  </a:ext>
                </a:extLst>
              </a:tr>
              <a:tr h="6120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200" b="0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Data</a:t>
                      </a:r>
                      <a:endParaRPr lang="en-US" sz="1200" b="0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data is partially available or can be fabricated as per test scenarios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Full test data coverage for all testing (Functional/NFT/Regression/UAT/E2E)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is available in RISK log and is accepted. Mitigation is in place and no improvement is planned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--</a:t>
                      </a:r>
                      <a:endParaRPr lang="en-US" sz="1200" kern="12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Carol Beaton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14849"/>
                  </a:ext>
                </a:extLst>
              </a:tr>
              <a:tr h="659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Estimation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Estimation technique is defined but not consistently followed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Estimation technique consistently followed &amp; Estimation accuracy is measured after each Sprint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is accepted and High-Level plan is created as a workaround.</a:t>
                      </a:r>
                    </a:p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improvement plan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--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Carol Beaton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10307"/>
                  </a:ext>
                </a:extLst>
              </a:tr>
              <a:tr h="792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coverage is measured and but is less than agreed %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coverage meets the agreed % and is reviewed &amp; approved by Business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is available in RISK log and has been accepted. </a:t>
                      </a:r>
                    </a:p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Action Needed- QA Team will do the UAT and Live connectivity check.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 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Anoop / Bibin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22245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performed but not necessarily by Business/ Client &amp; overlapping </a:t>
                      </a: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QAT/UAT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UAT is mandatorily performed by Business/Client executing real world business scenarios </a:t>
                      </a:r>
                      <a:endParaRPr lang="en-GB" sz="1200" kern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Risk is available in RISK log and has been accepted.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improvement plan .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--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Anoop / Bibin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05078"/>
                  </a:ext>
                </a:extLst>
              </a:tr>
              <a:tr h="612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 Review &amp; Demo</a:t>
                      </a: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QA review is included in Sprint Demo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QA demos the level of testing, automation and test evaluation at frequent intervals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Arrange for QA reviews.</a:t>
                      </a:r>
                    </a:p>
                    <a:p>
                      <a:pPr algn="l" fontAlgn="b"/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Plan to give demo at the end QAT / UAT.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31-Dec-2020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Anoop/Bibin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84384"/>
                  </a:ext>
                </a:extLst>
              </a:tr>
              <a:tr h="431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80%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is 100% &amp; regular checks to Automation coverage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Automate Splunk tests</a:t>
                      </a:r>
                    </a:p>
                    <a:p>
                      <a:pPr algn="l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Utility Creation is in progress.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31-Jan-2021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Anoop/Bibin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829860"/>
                  </a:ext>
                </a:extLst>
              </a:tr>
              <a:tr h="6684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Metrics &amp; Reports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 reports are defined and followed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400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 generation is automated &amp; </a:t>
                      </a: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are analysed &amp; improved</a:t>
                      </a:r>
                    </a:p>
                  </a:txBody>
                  <a:tcPr marL="72000" marR="72000" marT="36000" marB="3600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Process improvement 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31-Mar-2021</a:t>
                      </a:r>
                      <a:endParaRPr lang="en-US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rgbClr val="63666A">
                              <a:lumMod val="75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Deepa Pillai</a:t>
                      </a: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005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kern="1200" dirty="0">
                        <a:solidFill>
                          <a:srgbClr val="63666A">
                            <a:lumMod val="75000"/>
                          </a:srgb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36000" marB="3600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0FDBD-F257-4BC5-B906-C52AB227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3" y="2750506"/>
            <a:ext cx="11257200" cy="1007678"/>
          </a:xfrm>
        </p:spPr>
        <p:txBody>
          <a:bodyPr/>
          <a:lstStyle/>
          <a:p>
            <a:pPr algn="ctr"/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2EDE-7AF7-4414-8A98-73C2093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BC9F-1B45-4318-9F58-D0624BC1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41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 Brand Colours">
      <a:dk1>
        <a:srgbClr val="63666A"/>
      </a:dk1>
      <a:lt1>
        <a:sysClr val="window" lastClr="FFFFFF"/>
      </a:lt1>
      <a:dk2>
        <a:srgbClr val="000000"/>
      </a:dk2>
      <a:lt2>
        <a:srgbClr val="FFFFFF"/>
      </a:lt2>
      <a:accent1>
        <a:srgbClr val="1D4F91"/>
      </a:accent1>
      <a:accent2>
        <a:srgbClr val="426DA9"/>
      </a:accent2>
      <a:accent3>
        <a:srgbClr val="6D2077"/>
      </a:accent3>
      <a:accent4>
        <a:srgbClr val="AF1685"/>
      </a:accent4>
      <a:accent5>
        <a:srgbClr val="E63888"/>
      </a:accent5>
      <a:accent6>
        <a:srgbClr val="63666A"/>
      </a:accent6>
      <a:hlink>
        <a:srgbClr val="1D4F91"/>
      </a:hlink>
      <a:folHlink>
        <a:srgbClr val="426D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6D8D8E97AD4C84CB5D8C725DF025" ma:contentTypeVersion="14" ma:contentTypeDescription="Create a new document." ma:contentTypeScope="" ma:versionID="bb89528544f2c1dca03420b3844e7a5d">
  <xsd:schema xmlns:xsd="http://www.w3.org/2001/XMLSchema" xmlns:xs="http://www.w3.org/2001/XMLSchema" xmlns:p="http://schemas.microsoft.com/office/2006/metadata/properties" xmlns:ns1="http://schemas.microsoft.com/sharepoint/v3" xmlns:ns2="740418d9-2f2a-41b0-b999-8d959a2a206f" xmlns:ns3="4d3ba7be-e69a-450e-a1b9-28433a647967" targetNamespace="http://schemas.microsoft.com/office/2006/metadata/properties" ma:root="true" ma:fieldsID="97408db124f090e1aa60ccb2727d70a8" ns1:_="" ns2:_="" ns3:_="">
    <xsd:import namespace="http://schemas.microsoft.com/sharepoint/v3"/>
    <xsd:import namespace="740418d9-2f2a-41b0-b999-8d959a2a206f"/>
    <xsd:import namespace="4d3ba7be-e69a-450e-a1b9-28433a6479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418d9-2f2a-41b0-b999-8d959a2a20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ba7be-e69a-450e-a1b9-28433a647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42D87-BB2F-442A-8B06-AEEC153F659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4d3ba7be-e69a-450e-a1b9-28433a647967"/>
    <ds:schemaRef ds:uri="740418d9-2f2a-41b0-b999-8d959a2a206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2AD8AD-EE77-4639-AB7D-25196816D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A174C-7A6A-4ABE-B245-93C41B5D9B75}">
  <ds:schemaRefs>
    <ds:schemaRef ds:uri="4d3ba7be-e69a-450e-a1b9-28433a647967"/>
    <ds:schemaRef ds:uri="740418d9-2f2a-41b0-b999-8d959a2a20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70710</TotalTime>
  <Words>1329</Words>
  <Application>Microsoft Office PowerPoint</Application>
  <PresentationFormat>Widescreen</PresentationFormat>
  <Paragraphs>264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Path to Maturity - APOLLO</vt:lpstr>
      <vt:lpstr>PowerPoint Presentation</vt:lpstr>
      <vt:lpstr>PowerPoint Presentation</vt:lpstr>
      <vt:lpstr>Path to Maturity - EXPERIAN HUB</vt:lpstr>
      <vt:lpstr>Path to Maturity - NIKE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Framework and In Sprint Automation</dc:title>
  <dc:creator>Deepa.Pillai@experian.com</dc:creator>
  <cp:lastModifiedBy>Subramanian, Manickarajan</cp:lastModifiedBy>
  <cp:revision>184</cp:revision>
  <dcterms:created xsi:type="dcterms:W3CDTF">2019-08-01T14:55:12Z</dcterms:created>
  <dcterms:modified xsi:type="dcterms:W3CDTF">2021-01-20T06:13:06Z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0x0101007DF66D8D8E97AD4C84CB5D8C725DF025</vt:lpwstr>
  </property>
</Properties>
</file>