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injqFc8YeVvj3Z2KqdL8JYaMZe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1EDA1-BDF2-4EDB-967B-621120C7670B}">
  <a:tblStyle styleId="{F431EDA1-BDF2-4EDB-967B-621120C7670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5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476250" y="2697163"/>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21275" y="2695575"/>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382838"/>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509838"/>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github.com/smaniprasad12?tab=repositories" TargetMode="External"/><Relationship Id="rId7" Type="http://schemas.openxmlformats.org/officeDocument/2006/relationships/hyperlink" Target="https://capgemini.sharepoint.com/:v:/s/LeftShiftCommonGroup/EXQddyKOtYNGhUNRRFagsRQBwYyBIQy8K4wu-nEfDYLveQ?e=OoV68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
          <p:cNvSpPr txBox="1">
            <a:spLocks noGrp="1"/>
          </p:cNvSpPr>
          <p:nvPr>
            <p:ph type="body" idx="1"/>
          </p:nvPr>
        </p:nvSpPr>
        <p:spPr>
          <a:xfrm>
            <a:off x="4837125" y="2995626"/>
            <a:ext cx="4008300" cy="38625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Online Hotel Management System Application</a:t>
            </a:r>
            <a:endParaRPr b="1" dirty="0"/>
          </a:p>
          <a:p>
            <a:pPr marL="0" lvl="0" indent="0" algn="l" rtl="0">
              <a:lnSpc>
                <a:spcPct val="114000"/>
              </a:lnSpc>
              <a:spcBef>
                <a:spcPts val="1000"/>
              </a:spcBef>
              <a:spcAft>
                <a:spcPts val="0"/>
              </a:spcAft>
              <a:buClr>
                <a:schemeClr val="dk1"/>
              </a:buClr>
              <a:buSzPts val="1000"/>
              <a:buNone/>
            </a:pPr>
            <a:r>
              <a:rPr lang="en-US" dirty="0"/>
              <a:t>.Developed Online Hotel Management System Application Using spring microservices and </a:t>
            </a:r>
            <a:r>
              <a:rPr lang="en-US" dirty="0" err="1"/>
              <a:t>ReactJs</a:t>
            </a:r>
            <a:r>
              <a:rPr lang="en-US" dirty="0"/>
              <a:t> with Mongo as database in agile methodology of software development model.</a:t>
            </a:r>
            <a:endParaRPr dirty="0"/>
          </a:p>
          <a:p>
            <a:pPr marL="0" lvl="0" indent="0" algn="l" rtl="0">
              <a:lnSpc>
                <a:spcPct val="114000"/>
              </a:lnSpc>
              <a:spcBef>
                <a:spcPts val="1000"/>
              </a:spcBef>
              <a:spcAft>
                <a:spcPts val="0"/>
              </a:spcAft>
              <a:buClr>
                <a:schemeClr val="dk1"/>
              </a:buClr>
              <a:buSzPts val="1000"/>
              <a:buFont typeface="Arial"/>
              <a:buNone/>
            </a:pPr>
            <a:r>
              <a:rPr lang="en-US" b="1" dirty="0"/>
              <a:t>OLX Application</a:t>
            </a:r>
            <a:endParaRPr dirty="0"/>
          </a:p>
          <a:p>
            <a:pPr marL="0" lvl="0" indent="0" algn="l" rtl="0">
              <a:lnSpc>
                <a:spcPct val="114000"/>
              </a:lnSpc>
              <a:spcBef>
                <a:spcPts val="1000"/>
              </a:spcBef>
              <a:spcAft>
                <a:spcPts val="0"/>
              </a:spcAft>
              <a:buClr>
                <a:schemeClr val="dk1"/>
              </a:buClr>
              <a:buSzPts val="1000"/>
              <a:buNone/>
            </a:pPr>
            <a:r>
              <a:rPr lang="en-US" dirty="0"/>
              <a:t>Completed group case study on OLX application using Layered Architecture using spring boot with Swagger documentation, spring security with hibernate responsive UI with ReactJS.</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7" name="Google Shape;217;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8" name="Google Shape;218;p1"/>
          <p:cNvSpPr txBox="1">
            <a:spLocks noGrp="1"/>
          </p:cNvSpPr>
          <p:nvPr>
            <p:ph type="body" idx="4"/>
          </p:nvPr>
        </p:nvSpPr>
        <p:spPr>
          <a:xfrm>
            <a:off x="3649675" y="1279525"/>
            <a:ext cx="2374800" cy="471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19" name="Google Shape;219;p1"/>
          <p:cNvSpPr txBox="1">
            <a:spLocks noGrp="1"/>
          </p:cNvSpPr>
          <p:nvPr>
            <p:ph type="body" idx="6"/>
          </p:nvPr>
        </p:nvSpPr>
        <p:spPr>
          <a:xfrm>
            <a:off x="3273425" y="1511300"/>
            <a:ext cx="3679825" cy="32543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dirty="0">
                <a:solidFill>
                  <a:schemeClr val="hlink"/>
                </a:solidFill>
              </a:rPr>
              <a:t>SIDDAVATAM-MANI.PRASAD@CAPGEMINI.COM</a:t>
            </a:r>
            <a:r>
              <a:rPr lang="en-US" dirty="0"/>
              <a:t> </a:t>
            </a:r>
            <a:endParaRPr dirty="0"/>
          </a:p>
        </p:txBody>
      </p:sp>
      <p:sp>
        <p:nvSpPr>
          <p:cNvPr id="220" name="Google Shape;220;p1"/>
          <p:cNvSpPr txBox="1">
            <a:spLocks noGrp="1"/>
          </p:cNvSpPr>
          <p:nvPr>
            <p:ph type="body" idx="7"/>
          </p:nvPr>
        </p:nvSpPr>
        <p:spPr>
          <a:xfrm>
            <a:off x="3348038" y="177006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+91 8096444691</a:t>
            </a:r>
            <a:endParaRPr/>
          </a:p>
        </p:txBody>
      </p:sp>
      <p:sp>
        <p:nvSpPr>
          <p:cNvPr id="221" name="Google Shape;221;p1"/>
          <p:cNvSpPr txBox="1">
            <a:spLocks noGrp="1"/>
          </p:cNvSpPr>
          <p:nvPr>
            <p:ph type="body" idx="8"/>
          </p:nvPr>
        </p:nvSpPr>
        <p:spPr>
          <a:xfrm>
            <a:off x="230200" y="3008325"/>
            <a:ext cx="4265700" cy="360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100" b="1"/>
              <a:t>Full Stack Developer</a:t>
            </a:r>
            <a:endParaRPr/>
          </a:p>
          <a:p>
            <a:pPr marL="0" lvl="0" indent="-63500" algn="l" rtl="0">
              <a:spcBef>
                <a:spcPts val="1000"/>
              </a:spcBef>
              <a:spcAft>
                <a:spcPts val="0"/>
              </a:spcAft>
              <a:buSzPts val="1000"/>
              <a:buChar char="•"/>
            </a:pPr>
            <a:r>
              <a:rPr lang="en-US"/>
              <a:t>Hands on experience in creating </a:t>
            </a:r>
            <a:r>
              <a:rPr lang="en-US" b="1"/>
              <a:t>microservices</a:t>
            </a:r>
            <a:r>
              <a:rPr lang="en-US"/>
              <a:t> with </a:t>
            </a:r>
            <a:r>
              <a:rPr lang="en-US" b="1"/>
              <a:t>Springboot, Spring Security, Spring Cloud API Gateway,</a:t>
            </a:r>
            <a:r>
              <a:rPr lang="en-US"/>
              <a:t> Eureka server, load balancing.</a:t>
            </a:r>
            <a:endParaRPr/>
          </a:p>
          <a:p>
            <a:pPr marL="0" lvl="0" indent="-63500" algn="l" rtl="0">
              <a:spcBef>
                <a:spcPts val="1000"/>
              </a:spcBef>
              <a:spcAft>
                <a:spcPts val="0"/>
              </a:spcAft>
              <a:buSzPts val="1000"/>
              <a:buChar char="•"/>
            </a:pPr>
            <a:r>
              <a:rPr lang="en-US"/>
              <a:t>Hands on experience in implementing </a:t>
            </a:r>
            <a:r>
              <a:rPr lang="en-US" b="1"/>
              <a:t>polyglot architecture </a:t>
            </a:r>
            <a:r>
              <a:rPr lang="en-US"/>
              <a:t>with </a:t>
            </a:r>
            <a:r>
              <a:rPr lang="en-US" b="1"/>
              <a:t>ReactJS</a:t>
            </a:r>
            <a:r>
              <a:rPr lang="en-US"/>
              <a:t> &amp; </a:t>
            </a:r>
            <a:r>
              <a:rPr lang="en-US" b="1"/>
              <a:t>spring boot</a:t>
            </a:r>
            <a:r>
              <a:rPr lang="en-US"/>
              <a:t> </a:t>
            </a:r>
            <a:endParaRPr/>
          </a:p>
          <a:p>
            <a:pPr marL="0" lvl="0" indent="-63500" algn="l" rtl="0">
              <a:spcBef>
                <a:spcPts val="1000"/>
              </a:spcBef>
              <a:spcAft>
                <a:spcPts val="0"/>
              </a:spcAft>
              <a:buSzPts val="1000"/>
              <a:buChar char="•"/>
            </a:pPr>
            <a:r>
              <a:rPr lang="en-US" b="1"/>
              <a:t>React developer </a:t>
            </a:r>
            <a:r>
              <a:rPr lang="en-US"/>
              <a:t>with working knowledge on ReactJS with react hooks,reactive forms,routing and Material UI</a:t>
            </a:r>
            <a:endParaRPr/>
          </a:p>
          <a:p>
            <a:pPr marL="0" lvl="0" indent="-63500" algn="l" rtl="0">
              <a:spcBef>
                <a:spcPts val="1000"/>
              </a:spcBef>
              <a:spcAft>
                <a:spcPts val="0"/>
              </a:spcAft>
              <a:buSzPts val="1000"/>
              <a:buChar char="•"/>
            </a:pPr>
            <a:r>
              <a:rPr lang="en-US"/>
              <a:t>Development experience using Eclipse,intellij,VS Code, pgAdmin for postgreas, postman Api connection and MangoDB by Atlas</a:t>
            </a:r>
            <a:endParaRPr/>
          </a:p>
          <a:p>
            <a:pPr marL="0" lvl="0" indent="-63500" algn="l" rtl="0">
              <a:spcBef>
                <a:spcPts val="1000"/>
              </a:spcBef>
              <a:spcAft>
                <a:spcPts val="0"/>
              </a:spcAft>
              <a:buSzPts val="1000"/>
              <a:buChar char="•"/>
            </a:pPr>
            <a:r>
              <a:rPr lang="en-US"/>
              <a:t>Experience in creating documentation with swagger UI and in unit testing using Junit, Mockito</a:t>
            </a:r>
            <a:endParaRPr sz="105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Siddavatam Mani Prasad</a:t>
            </a:r>
            <a:endParaRPr/>
          </a:p>
        </p:txBody>
      </p:sp>
      <p:pic>
        <p:nvPicPr>
          <p:cNvPr id="223" name="Google Shape;223;p1">
            <a:hlinkClick r:id="rId3"/>
          </p:cNvPr>
          <p:cNvPicPr preferRelativeResize="0"/>
          <p:nvPr/>
        </p:nvPicPr>
        <p:blipFill rotWithShape="1">
          <a:blip r:embed="rId4">
            <a:alphaModFix/>
          </a:blip>
          <a:srcRect l="23582" t="2057" r="24331" b="4875"/>
          <a:stretch/>
        </p:blipFill>
        <p:spPr>
          <a:xfrm>
            <a:off x="4493236" y="6363493"/>
            <a:ext cx="471487" cy="471488"/>
          </a:xfrm>
          <a:prstGeom prst="rect">
            <a:avLst/>
          </a:prstGeom>
          <a:noFill/>
          <a:ln>
            <a:noFill/>
          </a:ln>
        </p:spPr>
      </p:pic>
      <p:sp>
        <p:nvSpPr>
          <p:cNvPr id="224" name="Google Shape;224;p1"/>
          <p:cNvSpPr txBox="1"/>
          <p:nvPr/>
        </p:nvSpPr>
        <p:spPr>
          <a:xfrm>
            <a:off x="4940911" y="6485731"/>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5" name="Google Shape;225;p1" descr="Free icon download | Linkedin"/>
          <p:cNvPicPr preferRelativeResize="0"/>
          <p:nvPr/>
        </p:nvPicPr>
        <p:blipFill rotWithShape="1">
          <a:blip r:embed="rId5">
            <a:alphaModFix/>
          </a:blip>
          <a:srcRect/>
          <a:stretch/>
        </p:blipFill>
        <p:spPr>
          <a:xfrm>
            <a:off x="7746881" y="1989138"/>
            <a:ext cx="325438" cy="325437"/>
          </a:xfrm>
          <a:prstGeom prst="rect">
            <a:avLst/>
          </a:prstGeom>
          <a:noFill/>
          <a:ln>
            <a:noFill/>
          </a:ln>
        </p:spPr>
      </p:pic>
      <p:sp>
        <p:nvSpPr>
          <p:cNvPr id="226" name="Google Shape;226;p1"/>
          <p:cNvSpPr txBox="1"/>
          <p:nvPr/>
        </p:nvSpPr>
        <p:spPr>
          <a:xfrm>
            <a:off x="3074988" y="1989138"/>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a:p>
        </p:txBody>
      </p:sp>
      <p:graphicFrame>
        <p:nvGraphicFramePr>
          <p:cNvPr id="227" name="Google Shape;227;p1"/>
          <p:cNvGraphicFramePr/>
          <p:nvPr/>
        </p:nvGraphicFramePr>
        <p:xfrm>
          <a:off x="9164830" y="1147050"/>
          <a:ext cx="3179575" cy="4415630"/>
        </p:xfrm>
        <a:graphic>
          <a:graphicData uri="http://schemas.openxmlformats.org/drawingml/2006/table">
            <a:tbl>
              <a:tblPr firstRow="1" bandRow="1">
                <a:noFill/>
                <a:tableStyleId>{F431EDA1-BDF2-4EDB-967B-621120C7670B}</a:tableStyleId>
              </a:tblPr>
              <a:tblGrid>
                <a:gridCol w="579475">
                  <a:extLst>
                    <a:ext uri="{9D8B030D-6E8A-4147-A177-3AD203B41FA5}">
                      <a16:colId xmlns:a16="http://schemas.microsoft.com/office/drawing/2014/main" val="20000"/>
                    </a:ext>
                  </a:extLst>
                </a:gridCol>
                <a:gridCol w="2600100">
                  <a:extLst>
                    <a:ext uri="{9D8B030D-6E8A-4147-A177-3AD203B41FA5}">
                      <a16:colId xmlns:a16="http://schemas.microsoft.com/office/drawing/2014/main" val="20001"/>
                    </a:ext>
                  </a:extLst>
                </a:gridCol>
              </a:tblGrid>
              <a:tr h="0">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b="0" u="none" strike="noStrike" cap="none"/>
                        <a:t>Java Basics, OOPS, Generics, Collections, Arrays, Loops, Lambda Exp, Stream API</a:t>
                      </a:r>
                      <a:endParaRPr/>
                    </a:p>
                    <a:p>
                      <a:pPr marL="0" marR="0" lvl="0" indent="0" algn="l" rtl="0">
                        <a:spcBef>
                          <a:spcPts val="0"/>
                        </a:spcBef>
                        <a:spcAft>
                          <a:spcPts val="0"/>
                        </a:spcAft>
                        <a:buNone/>
                      </a:pPr>
                      <a:r>
                        <a:rPr lang="en-US" sz="800" b="0" u="none" strike="noStrike" cap="none"/>
                        <a:t>Junit, Mockito, Servlets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IOC &amp; 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REST controllers, Implementation of GET, POST, PUT &amp; DELETE, Bean Validation &amp; Exception Handling, Testing Services, Controller &amp; Repository layer</a:t>
                      </a:r>
                      <a:endParaRPr sz="800">
                        <a:solidFill>
                          <a:schemeClr val="dk1"/>
                        </a:solidFill>
                      </a:endParaRPr>
                    </a:p>
                  </a:txBody>
                  <a:tcPr marL="91450" marR="91450" marT="45725" marB="45725"/>
                </a:tc>
                <a:extLst>
                  <a:ext uri="{0D108BD9-81ED-4DB2-BD59-A6C34878D82A}">
                    <a16:rowId xmlns:a16="http://schemas.microsoft.com/office/drawing/2014/main" val="10002"/>
                  </a:ext>
                </a:extLst>
              </a:tr>
              <a:tr h="29515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Implement DAO layer using spring Data repositories, Transaction Management</a:t>
                      </a:r>
                      <a:endParaRPr sz="800">
                        <a:solidFill>
                          <a:schemeClr val="dk1"/>
                        </a:solidFill>
                      </a:endParaRPr>
                    </a:p>
                  </a:txBody>
                  <a:tcPr marL="91450" marR="91450" marT="45725" marB="45725"/>
                </a:tc>
                <a:extLst>
                  <a:ext uri="{0D108BD9-81ED-4DB2-BD59-A6C34878D82A}">
                    <a16:rowId xmlns:a16="http://schemas.microsoft.com/office/drawing/2014/main" val="10003"/>
                  </a:ext>
                </a:extLst>
              </a:tr>
              <a:tr h="295150">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Spring Boot Starters, annotations, Messaging Service, Sync/Async comms, Swagger API specifications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2951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Eureka, Netflix Ribbon, Feign Client, Hystrix, Zuul &amp; Config Server</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713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Components, Hooks, Event handling, Redux, Reducers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2951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MongoDB No Sql Advanced</a:t>
                      </a:r>
                      <a:endParaRPr/>
                    </a:p>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My SQL RDS Basics</a:t>
                      </a:r>
                      <a:endParaRPr/>
                    </a:p>
                  </a:txBody>
                  <a:tcPr marL="91450" marR="91450" marT="45725" marB="45725"/>
                </a:tc>
                <a:extLst>
                  <a:ext uri="{0D108BD9-81ED-4DB2-BD59-A6C34878D82A}">
                    <a16:rowId xmlns:a16="http://schemas.microsoft.com/office/drawing/2014/main" val="10007"/>
                  </a:ext>
                </a:extLst>
              </a:tr>
              <a:tr h="2951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951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Git, Postman, Maven, IDE,PMD,Checkstyle</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9"/>
                  </a:ext>
                </a:extLst>
              </a:tr>
              <a:tr h="2951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Communications, Team management. Peer learning</a:t>
                      </a:r>
                      <a:endParaRPr/>
                    </a:p>
                  </a:txBody>
                  <a:tcPr marL="91450" marR="91450" marT="45725" marB="45725"/>
                </a:tc>
                <a:extLst>
                  <a:ext uri="{0D108BD9-81ED-4DB2-BD59-A6C34878D82A}">
                    <a16:rowId xmlns:a16="http://schemas.microsoft.com/office/drawing/2014/main" val="10010"/>
                  </a:ext>
                </a:extLst>
              </a:tr>
            </a:tbl>
          </a:graphicData>
        </a:graphic>
      </p:graphicFrame>
      <p:sp>
        <p:nvSpPr>
          <p:cNvPr id="228" name="Google Shape;228;p1"/>
          <p:cNvSpPr/>
          <p:nvPr/>
        </p:nvSpPr>
        <p:spPr>
          <a:xfrm>
            <a:off x="9499417" y="547041"/>
            <a:ext cx="2424112" cy="42595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a:solidFill>
                  <a:srgbClr val="000000"/>
                </a:solidFill>
                <a:latin typeface="Verdana"/>
                <a:ea typeface="Verdana"/>
                <a:cs typeface="Verdana"/>
                <a:sym typeface="Verdana"/>
              </a:rPr>
              <a:t>Master of Computer Applications : 2020 - 2022</a:t>
            </a:r>
            <a:endParaRPr/>
          </a:p>
        </p:txBody>
      </p:sp>
      <p:sp>
        <p:nvSpPr>
          <p:cNvPr id="229" name="Google Shape;229;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70AD"/>
                </a:solidFill>
                <a:latin typeface="Verdana"/>
                <a:ea typeface="Verdana"/>
                <a:cs typeface="Verdana"/>
                <a:sym typeface="Verdana"/>
              </a:rPr>
              <a:t>Skills</a:t>
            </a:r>
            <a:endParaRPr sz="1000">
              <a:solidFill>
                <a:schemeClr val="dk1"/>
              </a:solidFill>
              <a:latin typeface="Verdana"/>
              <a:ea typeface="Verdana"/>
              <a:cs typeface="Verdana"/>
              <a:sym typeface="Verdana"/>
            </a:endParaRPr>
          </a:p>
        </p:txBody>
      </p:sp>
      <p:pic>
        <p:nvPicPr>
          <p:cNvPr id="230" name="Google Shape;230;p1"/>
          <p:cNvPicPr preferRelativeResize="0">
            <a:picLocks noGrp="1"/>
          </p:cNvPicPr>
          <p:nvPr>
            <p:ph type="pic" idx="5"/>
          </p:nvPr>
        </p:nvPicPr>
        <p:blipFill rotWithShape="1">
          <a:blip r:embed="rId6">
            <a:alphaModFix/>
          </a:blip>
          <a:srcRect t="10400" b="10399"/>
          <a:stretch/>
        </p:blipFill>
        <p:spPr>
          <a:xfrm>
            <a:off x="383259" y="287492"/>
            <a:ext cx="1734208" cy="1735628"/>
          </a:xfrm>
          <a:prstGeom prst="ellipse">
            <a:avLst/>
          </a:prstGeom>
          <a:solidFill>
            <a:schemeClr val="lt1"/>
          </a:solidFill>
          <a:ln>
            <a:noFill/>
          </a:ln>
        </p:spPr>
      </p:pic>
      <p:pic>
        <p:nvPicPr>
          <p:cNvPr id="231" name="Google Shape;231;p1">
            <a:hlinkClick r:id="rId7"/>
          </p:cNvPr>
          <p:cNvPicPr preferRelativeResize="0"/>
          <p:nvPr/>
        </p:nvPicPr>
        <p:blipFill rotWithShape="1">
          <a:blip r:embed="rId8">
            <a:alphaModFix/>
          </a:blip>
          <a:srcRect/>
          <a:stretch/>
        </p:blipFill>
        <p:spPr>
          <a:xfrm>
            <a:off x="8350842" y="6254984"/>
            <a:ext cx="469433" cy="469433"/>
          </a:xfrm>
          <a:prstGeom prst="rect">
            <a:avLst/>
          </a:prstGeom>
          <a:noFill/>
          <a:ln>
            <a:noFill/>
          </a:ln>
        </p:spPr>
      </p:pic>
    </p:spTree>
  </p:cSld>
  <p:clrMapOvr>
    <a:masterClrMapping/>
  </p:clrMapOvr>
</p:sld>
</file>

<file path=ppt/theme/theme1.xml><?xml version="1.0" encoding="utf-8"?>
<a:theme xmlns:a="http://schemas.openxmlformats.org/drawingml/2006/main" name="1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D567E5-846D-4D27-AF8B-97A4899895E9}">
  <ds:schemaRefs>
    <ds:schemaRef ds:uri="http://schemas.microsoft.com/sharepoint/v3/contenttype/forms"/>
  </ds:schemaRefs>
</ds:datastoreItem>
</file>

<file path=customXml/itemProps2.xml><?xml version="1.0" encoding="utf-8"?>
<ds:datastoreItem xmlns:ds="http://schemas.openxmlformats.org/officeDocument/2006/customXml" ds:itemID="{CBF8C600-A7E3-4B8D-802F-FFDEC4FF0AF9}">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1432FB1F-EFB8-4BFC-9864-6665AF61E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TotalTime>
  <Words>362</Words>
  <Application>Microsoft Office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1_Capgemini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Prasad, Siddavatam Mani</cp:lastModifiedBy>
  <cp:revision>4</cp:revision>
  <dcterms:created xsi:type="dcterms:W3CDTF">2020-09-22T06:24:34Z</dcterms:created>
  <dcterms:modified xsi:type="dcterms:W3CDTF">2023-01-04T06:03:36Z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