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2adbf8b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2adbf8b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a944e3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a944e3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a2adbf8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a2adbf8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a2adbf8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a2adbf8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a2adbf8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a2adbf8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a2adbf8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a2adbf8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a2adbf8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a2adbf8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a2adbf8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a2adbf8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2adbf8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2adbf8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2adbf8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2adbf8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Design </a:t>
            </a:r>
            <a:r>
              <a:rPr lang="en"/>
              <a:t>Decisions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96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USED ORACLE DOCUMENTATION TO WRITE SHORTER QUERIES.</a:t>
            </a:r>
            <a:endParaRPr/>
          </a:p>
        </p:txBody>
      </p:sp>
      <p:sp>
        <p:nvSpPr>
          <p:cNvPr id="113" name="Google Shape;113;p22"/>
          <p:cNvSpPr txBox="1"/>
          <p:nvPr>
            <p:ph idx="1" type="body"/>
          </p:nvPr>
        </p:nvSpPr>
        <p:spPr>
          <a:xfrm>
            <a:off x="311700" y="1768075"/>
            <a:ext cx="8520600" cy="280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Dived into oracle documentation to go find functions that helped us trim down the size of queries written.</a:t>
            </a:r>
            <a:endParaRPr/>
          </a:p>
          <a:p>
            <a:pPr indent="-317500" lvl="1" marL="914400" rtl="0" algn="l">
              <a:spcBef>
                <a:spcPts val="1200"/>
              </a:spcBef>
              <a:spcAft>
                <a:spcPts val="0"/>
              </a:spcAft>
              <a:buSzPts val="1400"/>
              <a:buAutoNum type="alphaLcParenR"/>
            </a:pPr>
            <a:r>
              <a:rPr lang="en"/>
              <a:t>One such function was coalesce(version,0) that helped us write a single query to serve UPDATERERULE AND INSERTRERULE . (Same goes for </a:t>
            </a:r>
            <a:r>
              <a:rPr lang="en"/>
              <a:t>UPDATERRRULE AND INSERTRRRULE)</a:t>
            </a:r>
            <a:endParaRPr/>
          </a:p>
          <a:p>
            <a:pPr indent="0" lvl="0" marL="914400" rtl="0" algn="l">
              <a:spcBef>
                <a:spcPts val="1200"/>
              </a:spcBef>
              <a:spcAft>
                <a:spcPts val="0"/>
              </a:spcAft>
              <a:buNone/>
            </a:pPr>
            <a:r>
              <a:rPr i="1" lang="en" sz="991"/>
              <a:t>SELECT COALESCE(MAX(VERSION), 0)+1 FROM PKANAKI.RERULETABLE WHERE BRANDID = '%s' AND  ACTIVITYCATEGORYCODE = '%s'</a:t>
            </a:r>
            <a:endParaRPr i="1" sz="991"/>
          </a:p>
          <a:p>
            <a:pPr indent="-317500" lvl="1" marL="914400" rtl="0" algn="l">
              <a:spcBef>
                <a:spcPts val="1200"/>
              </a:spcBef>
              <a:spcAft>
                <a:spcPts val="0"/>
              </a:spcAft>
              <a:buSzPts val="1400"/>
              <a:buAutoNum type="alphaLcParenR"/>
            </a:pPr>
            <a:r>
              <a:rPr lang="en"/>
              <a:t>Other SQL Syntax that we  utilized is ORACLES replacement for limit 1 ROW as output -&gt; FETCH NEXT 1 </a:t>
            </a:r>
            <a:r>
              <a:rPr lang="en"/>
              <a:t>ROWS ONLY.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 for Listening</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JAVA BASED CONSOLE APPLICATION.</a:t>
            </a:r>
            <a:endParaRPr/>
          </a:p>
          <a:p>
            <a:pPr indent="-342900" lvl="0" marL="457200" rtl="0" algn="l">
              <a:spcBef>
                <a:spcPts val="0"/>
              </a:spcBef>
              <a:spcAft>
                <a:spcPts val="0"/>
              </a:spcAft>
              <a:buSzPts val="1800"/>
              <a:buAutoNum type="arabicParenR"/>
            </a:pPr>
            <a:r>
              <a:rPr lang="en"/>
              <a:t>ORACLE 12C DB.</a:t>
            </a:r>
            <a:endParaRPr/>
          </a:p>
          <a:p>
            <a:pPr indent="-342900" lvl="0" marL="457200" rtl="0" algn="l">
              <a:spcBef>
                <a:spcPts val="0"/>
              </a:spcBef>
              <a:spcAft>
                <a:spcPts val="0"/>
              </a:spcAft>
              <a:buSzPts val="1800"/>
              <a:buAutoNum type="arabicParenR"/>
            </a:pPr>
            <a:r>
              <a:rPr lang="en"/>
              <a:t>OJDBC8 DRIVER FOR CONNECTIVITY.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Connecting to the database:</a:t>
            </a:r>
            <a:endParaRPr/>
          </a:p>
          <a:p>
            <a:pPr indent="-342900" lvl="0" marL="457200" rtl="0" algn="l">
              <a:spcBef>
                <a:spcPts val="1200"/>
              </a:spcBef>
              <a:spcAft>
                <a:spcPts val="0"/>
              </a:spcAft>
              <a:buSzPts val="1800"/>
              <a:buChar char="●"/>
            </a:pPr>
            <a:r>
              <a:rPr lang="en"/>
              <a:t>Database logic encapsulated into a static class, so all other classes can use the methods inside. Here, we also ensure that the connection is opened and closed regardless of the database activity done.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SCHEMA DESIGN DISCUSSIONS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Representing IS A (Inheritance) relationship as Individual child objects having their own table eg. Admin, </a:t>
            </a:r>
            <a:r>
              <a:rPr lang="en"/>
              <a:t>Customer and Brand.</a:t>
            </a:r>
            <a:endParaRPr/>
          </a:p>
          <a:p>
            <a:pPr indent="-342900" lvl="0" marL="457200" rtl="0" algn="l">
              <a:spcBef>
                <a:spcPts val="0"/>
              </a:spcBef>
              <a:spcAft>
                <a:spcPts val="0"/>
              </a:spcAft>
              <a:buSzPts val="1800"/>
              <a:buAutoNum type="arabicParenR"/>
            </a:pPr>
            <a:r>
              <a:rPr lang="en"/>
              <a:t>TIER is represented in TIER TABLE AND has it’s corresponding isTier column in LP set to 1 for that LoyaltyProgram. Regular LP has isTier column set to 0.</a:t>
            </a:r>
            <a:endParaRPr/>
          </a:p>
          <a:p>
            <a:pPr indent="-342900" lvl="0" marL="457200" rtl="0" algn="l">
              <a:spcBef>
                <a:spcPts val="0"/>
              </a:spcBef>
              <a:spcAft>
                <a:spcPts val="0"/>
              </a:spcAft>
              <a:buSzPts val="1800"/>
              <a:buAutoNum type="arabicParenR"/>
            </a:pPr>
            <a:r>
              <a:rPr lang="en"/>
              <a:t>Primary and Foreign Key constraints enabled for important tables to ensure consistency.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Semantics Constraints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CHECK constraints for </a:t>
            </a:r>
            <a:endParaRPr/>
          </a:p>
          <a:p>
            <a:pPr indent="-317500" lvl="1" marL="914400" rtl="0" algn="l">
              <a:spcBef>
                <a:spcPts val="0"/>
              </a:spcBef>
              <a:spcAft>
                <a:spcPts val="0"/>
              </a:spcAft>
              <a:buSzPts val="1400"/>
              <a:buAutoNum type="alphaLcParenR"/>
            </a:pPr>
            <a:r>
              <a:rPr lang="en"/>
              <a:t>PHONENUMBER between 111111111 and 9999999999.</a:t>
            </a:r>
            <a:endParaRPr/>
          </a:p>
          <a:p>
            <a:pPr indent="-317500" lvl="1" marL="914400" rtl="0" algn="l">
              <a:spcBef>
                <a:spcPts val="0"/>
              </a:spcBef>
              <a:spcAft>
                <a:spcPts val="0"/>
              </a:spcAft>
              <a:buSzPts val="1400"/>
              <a:buAutoNum type="alphaLcParenR"/>
            </a:pPr>
            <a:r>
              <a:rPr lang="en"/>
              <a:t>REWARD INSTANCES &gt;= 0.</a:t>
            </a:r>
            <a:endParaRPr/>
          </a:p>
          <a:p>
            <a:pPr indent="-342900" lvl="0" marL="457200" rtl="0" algn="l">
              <a:spcBef>
                <a:spcPts val="0"/>
              </a:spcBef>
              <a:spcAft>
                <a:spcPts val="0"/>
              </a:spcAft>
              <a:buSzPts val="1800"/>
              <a:buAutoNum type="arabicParenR"/>
            </a:pPr>
            <a:r>
              <a:rPr lang="en"/>
              <a:t>NOT NULL constraint for all columns.</a:t>
            </a:r>
            <a:endParaRPr/>
          </a:p>
          <a:p>
            <a:pPr indent="-342900" lvl="0" marL="457200" rtl="0" algn="l">
              <a:spcBef>
                <a:spcPts val="0"/>
              </a:spcBef>
              <a:spcAft>
                <a:spcPts val="0"/>
              </a:spcAft>
              <a:buSzPts val="1800"/>
              <a:buAutoNum type="arabicParenR"/>
            </a:pPr>
            <a:r>
              <a:rPr lang="en"/>
              <a:t>UNIQUE constraint for BRANDID in LP.</a:t>
            </a:r>
            <a:endParaRPr/>
          </a:p>
          <a:p>
            <a:pPr indent="-342900" lvl="0" marL="457200" rtl="0" algn="l">
              <a:spcBef>
                <a:spcPts val="0"/>
              </a:spcBef>
              <a:spcAft>
                <a:spcPts val="0"/>
              </a:spcAft>
              <a:buSzPts val="1800"/>
              <a:buAutoNum type="arabicParenR"/>
            </a:pPr>
            <a:r>
              <a:rPr lang="en"/>
              <a:t>Default Values :- </a:t>
            </a:r>
            <a:endParaRPr/>
          </a:p>
          <a:p>
            <a:pPr indent="-317500" lvl="1" marL="914400" rtl="0" algn="l">
              <a:spcBef>
                <a:spcPts val="0"/>
              </a:spcBef>
              <a:spcAft>
                <a:spcPts val="0"/>
              </a:spcAft>
              <a:buSzPts val="1400"/>
              <a:buAutoNum type="alphaLcParenR"/>
            </a:pPr>
            <a:r>
              <a:rPr lang="en"/>
              <a:t>Default values of MULTIPLIER = 1.</a:t>
            </a:r>
            <a:endParaRPr/>
          </a:p>
          <a:p>
            <a:pPr indent="-317500" lvl="1" marL="914400" rtl="0" algn="l">
              <a:spcBef>
                <a:spcPts val="0"/>
              </a:spcBef>
              <a:spcAft>
                <a:spcPts val="0"/>
              </a:spcAft>
              <a:buSzPts val="1400"/>
              <a:buAutoNum type="alphaLcParenR"/>
            </a:pPr>
            <a:r>
              <a:rPr lang="en"/>
              <a:t>Default values of VERSION = 1.</a:t>
            </a:r>
            <a:endParaRPr/>
          </a:p>
          <a:p>
            <a:pPr indent="-342900" lvl="0" marL="457200" rtl="0" algn="l">
              <a:spcBef>
                <a:spcPts val="0"/>
              </a:spcBef>
              <a:spcAft>
                <a:spcPts val="0"/>
              </a:spcAft>
              <a:buSzPts val="1800"/>
              <a:buAutoNum type="arabicParenR"/>
            </a:pPr>
            <a:r>
              <a:rPr lang="en"/>
              <a:t>Space Considerations :-</a:t>
            </a:r>
            <a:endParaRPr/>
          </a:p>
          <a:p>
            <a:pPr indent="-317500" lvl="1" marL="914400" rtl="0" algn="l">
              <a:spcBef>
                <a:spcPts val="0"/>
              </a:spcBef>
              <a:spcAft>
                <a:spcPts val="0"/>
              </a:spcAft>
              <a:buSzPts val="1400"/>
              <a:buAutoNum type="alphaLcParenR"/>
            </a:pPr>
            <a:r>
              <a:rPr lang="en"/>
              <a:t>VARCHAR(6) for respective codes.</a:t>
            </a:r>
            <a:endParaRPr/>
          </a:p>
          <a:p>
            <a:pPr indent="-317500" lvl="1" marL="914400" rtl="0" algn="l">
              <a:spcBef>
                <a:spcPts val="0"/>
              </a:spcBef>
              <a:spcAft>
                <a:spcPts val="0"/>
              </a:spcAft>
              <a:buSzPts val="1400"/>
              <a:buAutoNum type="alphaLcParenR"/>
            </a:pPr>
            <a:r>
              <a:rPr lang="en"/>
              <a:t>TIER STATUS is NUMBER(2).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Oracle Functions Utilized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arenR"/>
            </a:pPr>
            <a:r>
              <a:rPr lang="en" sz="2200"/>
              <a:t>Conceptualised and developed functions for </a:t>
            </a:r>
            <a:endParaRPr sz="2200"/>
          </a:p>
          <a:p>
            <a:pPr indent="-342900" lvl="1" marL="914400" rtl="0" algn="l">
              <a:spcBef>
                <a:spcPts val="0"/>
              </a:spcBef>
              <a:spcAft>
                <a:spcPts val="0"/>
              </a:spcAft>
              <a:buSzPts val="1800"/>
              <a:buAutoNum type="alphaLcParenR"/>
            </a:pPr>
            <a:r>
              <a:rPr lang="en" sz="1800"/>
              <a:t>ValidateLP</a:t>
            </a:r>
            <a:endParaRPr sz="1800"/>
          </a:p>
          <a:p>
            <a:pPr indent="-342900" lvl="1" marL="914400" rtl="0" algn="l">
              <a:spcBef>
                <a:spcPts val="0"/>
              </a:spcBef>
              <a:spcAft>
                <a:spcPts val="0"/>
              </a:spcAft>
              <a:buSzPts val="1800"/>
              <a:buAutoNum type="alphaLcParenR"/>
            </a:pPr>
            <a:r>
              <a:rPr lang="en" sz="1800"/>
              <a:t>ValidateLogin</a:t>
            </a:r>
            <a:endParaRPr sz="1800"/>
          </a:p>
          <a:p>
            <a:pPr indent="0" lvl="0" marL="914400" rtl="0" algn="l">
              <a:spcBef>
                <a:spcPts val="1200"/>
              </a:spcBef>
              <a:spcAft>
                <a:spcPts val="0"/>
              </a:spcAft>
              <a:buNone/>
            </a:pPr>
            <a:r>
              <a:t/>
            </a:r>
            <a:endParaRPr sz="1800"/>
          </a:p>
          <a:p>
            <a:pPr indent="-342900" lvl="0" marL="457200" rtl="0" algn="l">
              <a:spcBef>
                <a:spcPts val="1200"/>
              </a:spcBef>
              <a:spcAft>
                <a:spcPts val="0"/>
              </a:spcAft>
              <a:buSzPts val="1800"/>
              <a:buAutoNum type="arabicParenR"/>
            </a:pPr>
            <a:r>
              <a:rPr lang="en"/>
              <a:t>ValidateLP validates if the LP has at least one RE and RR rule. If the LP is </a:t>
            </a:r>
            <a:r>
              <a:rPr lang="en"/>
              <a:t>tired</a:t>
            </a:r>
            <a:r>
              <a:rPr lang="en"/>
              <a:t> then it checks if there are 2 or 3 tiers for that LP. If everything is correct validateLP asks the user to activate the state of LP.</a:t>
            </a:r>
            <a:endParaRPr/>
          </a:p>
          <a:p>
            <a:pPr indent="-342900" lvl="0" marL="457200" rtl="0" algn="l">
              <a:spcBef>
                <a:spcPts val="0"/>
              </a:spcBef>
              <a:spcAft>
                <a:spcPts val="0"/>
              </a:spcAft>
              <a:buSzPts val="1800"/>
              <a:buAutoNum type="arabicParenR"/>
            </a:pPr>
            <a:r>
              <a:rPr lang="en"/>
              <a:t>ValidateLogin validates user login credentials and allows further access.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STORED PROCEDURE UTILIZED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en"/>
              <a:t>INSERT_LOYALTYACTIVITY</a:t>
            </a:r>
            <a:endParaRPr/>
          </a:p>
          <a:p>
            <a:pPr indent="-317500" lvl="1" marL="914400" rtl="0" algn="l">
              <a:spcBef>
                <a:spcPts val="0"/>
              </a:spcBef>
              <a:spcAft>
                <a:spcPts val="0"/>
              </a:spcAft>
              <a:buSzPts val="1400"/>
              <a:buAutoNum type="alphaLcParenR"/>
            </a:pPr>
            <a:r>
              <a:rPr lang="en"/>
              <a:t>Finds the current multiplier for tiered LP using latest version. (multiplier is always 1 for non tiered LP)</a:t>
            </a:r>
            <a:endParaRPr/>
          </a:p>
          <a:p>
            <a:pPr indent="-317500" lvl="1" marL="914400" rtl="0" algn="l">
              <a:spcBef>
                <a:spcPts val="0"/>
              </a:spcBef>
              <a:spcAft>
                <a:spcPts val="0"/>
              </a:spcAft>
              <a:buSzPts val="1400"/>
              <a:buAutoNum type="alphaLcParenR"/>
            </a:pPr>
            <a:r>
              <a:rPr lang="en"/>
              <a:t>Computes the points earned which is equal to multiplier * points for that LP activity from RERULES.</a:t>
            </a:r>
            <a:endParaRPr/>
          </a:p>
          <a:p>
            <a:pPr indent="-317500" lvl="1" marL="914400" rtl="0" algn="l">
              <a:spcBef>
                <a:spcPts val="0"/>
              </a:spcBef>
              <a:spcAft>
                <a:spcPts val="0"/>
              </a:spcAft>
              <a:buSzPts val="1400"/>
              <a:buAutoNum type="alphaLcParenR"/>
            </a:pPr>
            <a:r>
              <a:rPr lang="en"/>
              <a:t>Inserts a new row into the loyaltyactivity table.</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INSERT_REWARDACTIVITY</a:t>
            </a:r>
            <a:endParaRPr/>
          </a:p>
          <a:p>
            <a:pPr indent="-317500" lvl="1" marL="914400" rtl="0" algn="l">
              <a:spcBef>
                <a:spcPts val="0"/>
              </a:spcBef>
              <a:spcAft>
                <a:spcPts val="0"/>
              </a:spcAft>
              <a:buSzPts val="1400"/>
              <a:buAutoNum type="alphaLcParenR"/>
            </a:pPr>
            <a:r>
              <a:rPr lang="en"/>
              <a:t>Finds if there are enough instances to be redeemed.</a:t>
            </a:r>
            <a:endParaRPr/>
          </a:p>
          <a:p>
            <a:pPr indent="-317500" lvl="1" marL="914400" rtl="0" algn="l">
              <a:spcBef>
                <a:spcPts val="0"/>
              </a:spcBef>
              <a:spcAft>
                <a:spcPts val="0"/>
              </a:spcAft>
              <a:buSzPts val="1400"/>
              <a:buAutoNum type="alphaLcParenR"/>
            </a:pPr>
            <a:r>
              <a:rPr lang="en"/>
              <a:t>Computes the pointsrequired from the </a:t>
            </a:r>
            <a:r>
              <a:rPr lang="en"/>
              <a:t>RRRULES.</a:t>
            </a:r>
            <a:endParaRPr/>
          </a:p>
          <a:p>
            <a:pPr indent="-317500" lvl="1" marL="914400" rtl="0" algn="l">
              <a:spcBef>
                <a:spcPts val="0"/>
              </a:spcBef>
              <a:spcAft>
                <a:spcPts val="0"/>
              </a:spcAft>
              <a:buSzPts val="1400"/>
              <a:buAutoNum type="alphaLcParenR"/>
            </a:pPr>
            <a:r>
              <a:rPr lang="en"/>
              <a:t>Finds out if there is enough balance in the customer’s wallet for that LP.</a:t>
            </a:r>
            <a:endParaRPr/>
          </a:p>
          <a:p>
            <a:pPr indent="-317500" lvl="1" marL="914400" rtl="0" algn="l">
              <a:spcBef>
                <a:spcPts val="0"/>
              </a:spcBef>
              <a:spcAft>
                <a:spcPts val="0"/>
              </a:spcAft>
              <a:buSzPts val="1400"/>
              <a:buAutoNum type="alphaLcParenR"/>
            </a:pPr>
            <a:r>
              <a:rPr lang="en"/>
              <a:t>Inserts a row in rewardactivity if the balance is enough.</a:t>
            </a:r>
            <a:endParaRPr/>
          </a:p>
          <a:p>
            <a:pPr indent="-317500" lvl="1" marL="914400" rtl="0" algn="l">
              <a:spcBef>
                <a:spcPts val="0"/>
              </a:spcBef>
              <a:spcAft>
                <a:spcPts val="0"/>
              </a:spcAft>
              <a:buSzPts val="1400"/>
              <a:buAutoNum type="alphaLcParenR"/>
            </a:pPr>
            <a:r>
              <a:rPr lang="en"/>
              <a:t>Updates the customers wallet + Updates the remaining instance left in the RRRULE.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TRIGGERS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SET wallet TRIGGER :- After a customer enrolls in LP this trigger  initializes the WALLET of the customer with POINTSREDEEMED and POINTSEARNED  set to 0.</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UPDATE WALLET TRIGGER :- After the customer perform the REactivity using INSERT_LOYALTYACTIVITY , this trigger wakes up and updates the wallet balances. Also, it ensures that the correct values of multiplier and tier are set for a Tiered LP.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a:t>
            </a:r>
            <a:r>
              <a:rPr lang="en"/>
              <a:t> </a:t>
            </a:r>
            <a:r>
              <a:rPr lang="en"/>
              <a:t>handled</a:t>
            </a:r>
            <a:r>
              <a:rPr lang="en"/>
              <a:t> on Application Side.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arenR"/>
            </a:pPr>
            <a:r>
              <a:rPr lang="en"/>
              <a:t>A customer can only enroll in an validated and ‘ACTIVATED’ LP.</a:t>
            </a:r>
            <a:endParaRPr/>
          </a:p>
          <a:p>
            <a:pPr indent="-325755" lvl="0" marL="457200" rtl="0" algn="l">
              <a:spcBef>
                <a:spcPts val="0"/>
              </a:spcBef>
              <a:spcAft>
                <a:spcPts val="0"/>
              </a:spcAft>
              <a:buSzPct val="100000"/>
              <a:buAutoNum type="arabicParenR"/>
            </a:pPr>
            <a:r>
              <a:rPr lang="en"/>
              <a:t>TIERS precedence ordering is handled at the Application side. Our reason for handling this on application is because we designed our database to get easily extended to multiple tiers with 0 changes to be coded/performed at the DB end. We also would not have been able to create a check constraint for precedence ordering or number of tiers as that would require a subquery in the check constraint. </a:t>
            </a:r>
            <a:endParaRPr/>
          </a:p>
          <a:p>
            <a:pPr indent="-325755" lvl="0" marL="457200" rtl="0" algn="l">
              <a:spcBef>
                <a:spcPts val="0"/>
              </a:spcBef>
              <a:spcAft>
                <a:spcPts val="0"/>
              </a:spcAft>
              <a:buSzPct val="100000"/>
              <a:buAutoNum type="arabicParenR"/>
            </a:pPr>
            <a:r>
              <a:rPr lang="en"/>
              <a:t>TIERS maximum 3 and minimum 2 levels constraint. We </a:t>
            </a:r>
            <a:r>
              <a:rPr lang="en"/>
              <a:t>handled</a:t>
            </a:r>
            <a:r>
              <a:rPr lang="en"/>
              <a:t> this Application side because we would have needed to use a subquery inside a check constraint on insert to the TIERS table to enforce the maximum constraint which is not allowed in our version of oracle.</a:t>
            </a:r>
            <a:endParaRPr/>
          </a:p>
          <a:p>
            <a:pPr indent="-325755" lvl="0" marL="457200" rtl="0" algn="l">
              <a:spcBef>
                <a:spcPts val="0"/>
              </a:spcBef>
              <a:spcAft>
                <a:spcPts val="0"/>
              </a:spcAft>
              <a:buSzPct val="100000"/>
              <a:buAutoNum type="arabicParenR"/>
            </a:pPr>
            <a:r>
              <a:rPr lang="en"/>
              <a:t>Customer can only perform activities of LoyaltyProgram that are displayed to them. This list is filtered to show only the list of LP activities that they are enrolled in and the LP’s corresponding activities that the brand selected. The same has been enforced for Reward Activities.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Regardless of Application Constraints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The primary and foreign key </a:t>
            </a:r>
            <a:r>
              <a:rPr lang="en"/>
              <a:t>constraints</a:t>
            </a:r>
            <a:r>
              <a:rPr lang="en"/>
              <a:t> ensure that </a:t>
            </a:r>
            <a:endParaRPr/>
          </a:p>
          <a:p>
            <a:pPr indent="-317500" lvl="1" marL="914400" rtl="0" algn="l">
              <a:spcBef>
                <a:spcPts val="0"/>
              </a:spcBef>
              <a:spcAft>
                <a:spcPts val="0"/>
              </a:spcAft>
              <a:buSzPts val="1400"/>
              <a:buAutoNum type="alphaLcParenR"/>
            </a:pPr>
            <a:r>
              <a:rPr lang="en"/>
              <a:t>Customer can redeem rewards </a:t>
            </a:r>
            <a:r>
              <a:rPr lang="en"/>
              <a:t>only by using the points for the corresponding LP.</a:t>
            </a:r>
            <a:endParaRPr/>
          </a:p>
          <a:p>
            <a:pPr indent="-317500" lvl="1" marL="914400" rtl="0" algn="l">
              <a:spcBef>
                <a:spcPts val="0"/>
              </a:spcBef>
              <a:spcAft>
                <a:spcPts val="0"/>
              </a:spcAft>
              <a:buSzPts val="1400"/>
              <a:buAutoNum type="alphaLcParenR"/>
            </a:pPr>
            <a:r>
              <a:rPr lang="en"/>
              <a:t>Wallet for a LP can exist only if the customer has enrolled in it.</a:t>
            </a:r>
            <a:endParaRPr/>
          </a:p>
          <a:p>
            <a:pPr indent="-317500" lvl="1" marL="914400" rtl="0" algn="l">
              <a:spcBef>
                <a:spcPts val="0"/>
              </a:spcBef>
              <a:spcAft>
                <a:spcPts val="0"/>
              </a:spcAft>
              <a:buSzPts val="1400"/>
              <a:buAutoNum type="alphaLcParenR"/>
            </a:pPr>
            <a:r>
              <a:rPr lang="en"/>
              <a:t>Inserts into LoyaltyActivity and RewardActivity  for a customer are also enforced by FK </a:t>
            </a:r>
            <a:r>
              <a:rPr lang="en"/>
              <a:t>constraints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