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7" r:id="rId2"/>
  </p:sldMasterIdLst>
  <p:notesMasterIdLst>
    <p:notesMasterId r:id="rId17"/>
  </p:notesMasterIdLst>
  <p:sldIdLst>
    <p:sldId id="256" r:id="rId3"/>
    <p:sldId id="257" r:id="rId4"/>
    <p:sldId id="258" r:id="rId5"/>
    <p:sldId id="259" r:id="rId6"/>
    <p:sldId id="260" r:id="rId7"/>
    <p:sldId id="261" r:id="rId8"/>
    <p:sldId id="262" r:id="rId9"/>
    <p:sldId id="263" r:id="rId10"/>
    <p:sldId id="268" r:id="rId11"/>
    <p:sldId id="269" r:id="rId12"/>
    <p:sldId id="264" r:id="rId13"/>
    <p:sldId id="265" r:id="rId14"/>
    <p:sldId id="266" r:id="rId15"/>
    <p:sldId id="267" r:id="rId16"/>
  </p:sldIdLst>
  <p:sldSz cx="9144000" cy="5143500" type="screen16x9"/>
  <p:notesSz cx="6858000" cy="9144000"/>
  <p:embeddedFontLst>
    <p:embeddedFont>
      <p:font typeface="Proxima Nova" panose="020B0604020202020204" charset="0"/>
      <p:regular r:id="rId18"/>
      <p:bold r:id="rId19"/>
      <p:italic r:id="rId20"/>
      <p:boldItalic r:id="rId21"/>
    </p:embeddedFont>
    <p:embeddedFont>
      <p:font typeface="Proxima Nova Semibold" panose="020B0604020202020204" charset="0"/>
      <p:regular r:id="rId22"/>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H80cN7QNk3iqRIIFfuTQU5qCv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17A3F9-1580-E55F-7AE5-7755FE4D358C}" v="625" dt="2024-03-08T13:56:32.211"/>
  </p1510:revLst>
</p1510:revInfo>
</file>

<file path=ppt/tableStyles.xml><?xml version="1.0" encoding="utf-8"?>
<a:tblStyleLst xmlns:a="http://schemas.openxmlformats.org/drawingml/2006/main" def="{71AB4333-4D2A-4FC7-A91C-F800323ABE3D}">
  <a:tblStyle styleId="{71AB4333-4D2A-4FC7-A91C-F800323ABE3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49DB442D-EEDF-438E-98B3-073CB3D68EBA}" styleName="Table_1">
    <a:wholeTbl>
      <a:tcTxStyle b="off" i="off">
        <a:font>
          <a:latin typeface="Arial"/>
          <a:ea typeface="Arial"/>
          <a:cs typeface="Arial"/>
        </a:font>
        <a:srgbClr val="000000"/>
      </a:tcTxStyle>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op>
            <a:ln w="9525" cap="flat" cmpd="sng">
              <a:solidFill>
                <a:srgbClr val="4472C4"/>
              </a:solidFill>
              <a:prstDash val="solid"/>
              <a:round/>
              <a:headEnd type="none" w="sm" len="sm"/>
              <a:tailEnd type="none" w="sm" len="sm"/>
            </a:ln>
          </a:top>
          <a:bottom>
            <a:ln w="9525" cap="flat" cmpd="sng">
              <a:solidFill>
                <a:srgbClr val="4472C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rgbClr val="4472C4"/>
              </a:solidFill>
              <a:prstDash val="solid"/>
              <a:round/>
              <a:headEnd type="none" w="sm" len="sm"/>
              <a:tailEnd type="none" w="sm" len="sm"/>
            </a:ln>
          </a:top>
          <a:bottom>
            <a:ln w="9525" cap="flat" cmpd="sng">
              <a:solidFill>
                <a:srgbClr val="4472C4"/>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cBdr>
      </a:tcStyle>
    </a:band1V>
    <a:band2V>
      <a:tcTxStyle b="off" i="off"/>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rgbClr val="4472C4"/>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Arial"/>
          <a:ea typeface="Arial"/>
          <a:cs typeface="Arial"/>
        </a:font>
        <a:srgbClr val="FFFFFF"/>
      </a:tcTxStyle>
      <a:tcStyle>
        <a:tcBdr/>
        <a:fill>
          <a:solidFill>
            <a:srgbClr val="4472C4"/>
          </a:solidFill>
        </a:fill>
      </a:tcStyle>
    </a:firstRow>
    <a:neCell>
      <a:tcTxStyle b="off" i="off"/>
      <a:tcStyle>
        <a:tcBdr/>
      </a:tcStyle>
    </a:neCell>
    <a:nwCell>
      <a:tcTxStyle b="off" i="off"/>
      <a:tcStyle>
        <a:tcBdr/>
      </a:tcStyle>
    </a:nwCell>
  </a:tblStyle>
  <a:tblStyle styleId="{70A6D24B-F39B-4B54-A5B0-F4FA71929B6A}"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4a84ead39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24a84ead391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4a84ead391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24a84ead391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4a84ead391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24a84ead391_0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719cf48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12719cf48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cognizant.com/" TargetMode="External"/><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png"/><Relationship Id="rId5" Type="http://schemas.openxmlformats.org/officeDocument/2006/relationships/hyperlink" Target="https://www.linkedin.com/company/relevantz/" TargetMode="External"/><Relationship Id="rId4" Type="http://schemas.openxmlformats.org/officeDocument/2006/relationships/hyperlink" Target="http://www.relevantz.com"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cognizant.com/" TargetMode="External"/><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linkedin.com/company/relevantz/" TargetMode="External"/><Relationship Id="rId4" Type="http://schemas.openxmlformats.org/officeDocument/2006/relationships/hyperlink" Target="http://www.relevantz.com"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uble line heading cover slide - White BG">
  <p:cSld name="TITLE_1">
    <p:spTree>
      <p:nvGrpSpPr>
        <p:cNvPr id="1" name="Shape 6"/>
        <p:cNvGrpSpPr/>
        <p:nvPr/>
      </p:nvGrpSpPr>
      <p:grpSpPr>
        <a:xfrm>
          <a:off x="0" y="0"/>
          <a:ext cx="0" cy="0"/>
          <a:chOff x="0" y="0"/>
          <a:chExt cx="0" cy="0"/>
        </a:xfrm>
      </p:grpSpPr>
      <p:sp>
        <p:nvSpPr>
          <p:cNvPr id="7" name="Google Shape;7;p19"/>
          <p:cNvSpPr txBox="1">
            <a:spLocks noGrp="1"/>
          </p:cNvSpPr>
          <p:nvPr>
            <p:ph type="title"/>
          </p:nvPr>
        </p:nvSpPr>
        <p:spPr>
          <a:xfrm>
            <a:off x="3613500" y="1606150"/>
            <a:ext cx="5073300" cy="137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400"/>
              <a:buFont typeface="Proxima Nova"/>
              <a:buNone/>
              <a:defRPr sz="4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9pPr>
          </a:lstStyle>
          <a:p>
            <a:endParaRPr/>
          </a:p>
        </p:txBody>
      </p:sp>
      <p:pic>
        <p:nvPicPr>
          <p:cNvPr id="8" name="Google Shape;8;p19"/>
          <p:cNvPicPr preferRelativeResize="0"/>
          <p:nvPr/>
        </p:nvPicPr>
        <p:blipFill rotWithShape="1">
          <a:blip r:embed="rId2">
            <a:alphaModFix/>
          </a:blip>
          <a:srcRect/>
          <a:stretch/>
        </p:blipFill>
        <p:spPr>
          <a:xfrm>
            <a:off x="457200" y="495086"/>
            <a:ext cx="2751375" cy="640925"/>
          </a:xfrm>
          <a:prstGeom prst="rect">
            <a:avLst/>
          </a:prstGeom>
          <a:noFill/>
          <a:ln>
            <a:noFill/>
          </a:ln>
        </p:spPr>
      </p:pic>
      <p:sp>
        <p:nvSpPr>
          <p:cNvPr id="9" name="Google Shape;9;p19"/>
          <p:cNvSpPr txBox="1">
            <a:spLocks noGrp="1"/>
          </p:cNvSpPr>
          <p:nvPr>
            <p:ph type="subTitle" idx="1"/>
          </p:nvPr>
        </p:nvSpPr>
        <p:spPr>
          <a:xfrm>
            <a:off x="3651850" y="3111025"/>
            <a:ext cx="5034900" cy="325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9pPr>
          </a:lstStyle>
          <a:p>
            <a:endParaRPr/>
          </a:p>
        </p:txBody>
      </p:sp>
      <p:sp>
        <p:nvSpPr>
          <p:cNvPr id="10" name="Google Shape;10;p19"/>
          <p:cNvSpPr txBox="1"/>
          <p:nvPr/>
        </p:nvSpPr>
        <p:spPr>
          <a:xfrm>
            <a:off x="4258440" y="4657790"/>
            <a:ext cx="4428300" cy="3078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000000"/>
              </a:buClr>
              <a:buSzPts val="800"/>
              <a:buFont typeface="Arial"/>
              <a:buNone/>
            </a:pPr>
            <a:r>
              <a:rPr lang="en" sz="800" b="0" i="0" u="none" strike="noStrike" cap="none">
                <a:solidFill>
                  <a:srgbClr val="999999"/>
                </a:solidFill>
                <a:latin typeface="Proxima Nova"/>
                <a:ea typeface="Proxima Nova"/>
                <a:cs typeface="Proxima Nova"/>
                <a:sym typeface="Proxima Nova"/>
              </a:rPr>
              <a:t>© 2022 Relevantz Technology Services, Inc. All rights reserved</a:t>
            </a:r>
            <a:endParaRPr sz="800" b="0" i="0" u="none" strike="noStrike" cap="none">
              <a:solidFill>
                <a:srgbClr val="999999"/>
              </a:solidFill>
              <a:latin typeface="Proxima Nova"/>
              <a:ea typeface="Proxima Nova"/>
              <a:cs typeface="Proxima Nova"/>
              <a:sym typeface="Proxima Nova"/>
            </a:endParaRPr>
          </a:p>
        </p:txBody>
      </p:sp>
      <p:pic>
        <p:nvPicPr>
          <p:cNvPr id="11" name="Google Shape;11;p19"/>
          <p:cNvPicPr preferRelativeResize="0"/>
          <p:nvPr/>
        </p:nvPicPr>
        <p:blipFill rotWithShape="1">
          <a:blip r:embed="rId3">
            <a:alphaModFix/>
          </a:blip>
          <a:srcRect/>
          <a:stretch/>
        </p:blipFill>
        <p:spPr>
          <a:xfrm>
            <a:off x="0" y="1440811"/>
            <a:ext cx="3184312" cy="370268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ouble line heading cover slide - White BG">
  <p:cSld name="TITLE_1">
    <p:spTree>
      <p:nvGrpSpPr>
        <p:cNvPr id="1" name="Shape 84"/>
        <p:cNvGrpSpPr/>
        <p:nvPr/>
      </p:nvGrpSpPr>
      <p:grpSpPr>
        <a:xfrm>
          <a:off x="0" y="0"/>
          <a:ext cx="0" cy="0"/>
          <a:chOff x="0" y="0"/>
          <a:chExt cx="0" cy="0"/>
        </a:xfrm>
      </p:grpSpPr>
      <p:sp>
        <p:nvSpPr>
          <p:cNvPr id="85" name="Google Shape;85;p29"/>
          <p:cNvSpPr txBox="1">
            <a:spLocks noGrp="1"/>
          </p:cNvSpPr>
          <p:nvPr>
            <p:ph type="title"/>
          </p:nvPr>
        </p:nvSpPr>
        <p:spPr>
          <a:xfrm>
            <a:off x="3613500" y="1606150"/>
            <a:ext cx="5073300" cy="137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400"/>
              <a:buFont typeface="Proxima Nova"/>
              <a:buNone/>
              <a:defRPr sz="4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9pPr>
          </a:lstStyle>
          <a:p>
            <a:endParaRPr/>
          </a:p>
        </p:txBody>
      </p:sp>
      <p:pic>
        <p:nvPicPr>
          <p:cNvPr id="86" name="Google Shape;86;p29"/>
          <p:cNvPicPr preferRelativeResize="0"/>
          <p:nvPr/>
        </p:nvPicPr>
        <p:blipFill rotWithShape="1">
          <a:blip r:embed="rId2">
            <a:alphaModFix/>
          </a:blip>
          <a:srcRect/>
          <a:stretch/>
        </p:blipFill>
        <p:spPr>
          <a:xfrm>
            <a:off x="457200" y="495086"/>
            <a:ext cx="2751375" cy="640925"/>
          </a:xfrm>
          <a:prstGeom prst="rect">
            <a:avLst/>
          </a:prstGeom>
          <a:noFill/>
          <a:ln>
            <a:noFill/>
          </a:ln>
        </p:spPr>
      </p:pic>
      <p:sp>
        <p:nvSpPr>
          <p:cNvPr id="87" name="Google Shape;87;p29"/>
          <p:cNvSpPr txBox="1">
            <a:spLocks noGrp="1"/>
          </p:cNvSpPr>
          <p:nvPr>
            <p:ph type="subTitle" idx="1"/>
          </p:nvPr>
        </p:nvSpPr>
        <p:spPr>
          <a:xfrm>
            <a:off x="3651850" y="3111025"/>
            <a:ext cx="5034900" cy="325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9pPr>
          </a:lstStyle>
          <a:p>
            <a:endParaRPr/>
          </a:p>
        </p:txBody>
      </p:sp>
      <p:sp>
        <p:nvSpPr>
          <p:cNvPr id="88" name="Google Shape;88;p29"/>
          <p:cNvSpPr txBox="1"/>
          <p:nvPr/>
        </p:nvSpPr>
        <p:spPr>
          <a:xfrm>
            <a:off x="4258440" y="4657790"/>
            <a:ext cx="4428300" cy="3078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000000"/>
              </a:buClr>
              <a:buSzPts val="800"/>
              <a:buFont typeface="Arial"/>
              <a:buNone/>
            </a:pPr>
            <a:r>
              <a:rPr lang="en" sz="800" b="0" i="0" u="none" strike="noStrike" cap="none">
                <a:solidFill>
                  <a:srgbClr val="999999"/>
                </a:solidFill>
                <a:latin typeface="Proxima Nova"/>
                <a:ea typeface="Proxima Nova"/>
                <a:cs typeface="Proxima Nova"/>
                <a:sym typeface="Proxima Nova"/>
              </a:rPr>
              <a:t>© 2022 Relevantz Technology Services, Inc. All rights reserved</a:t>
            </a:r>
            <a:endParaRPr sz="800" b="0" i="0" u="none" strike="noStrike" cap="none">
              <a:solidFill>
                <a:srgbClr val="999999"/>
              </a:solidFill>
              <a:latin typeface="Proxima Nova"/>
              <a:ea typeface="Proxima Nova"/>
              <a:cs typeface="Proxima Nova"/>
              <a:sym typeface="Proxima Nova"/>
            </a:endParaRPr>
          </a:p>
        </p:txBody>
      </p:sp>
      <p:pic>
        <p:nvPicPr>
          <p:cNvPr id="89" name="Google Shape;89;p29"/>
          <p:cNvPicPr preferRelativeResize="0"/>
          <p:nvPr/>
        </p:nvPicPr>
        <p:blipFill rotWithShape="1">
          <a:blip r:embed="rId3">
            <a:alphaModFix/>
          </a:blip>
          <a:srcRect/>
          <a:stretch/>
        </p:blipFill>
        <p:spPr>
          <a:xfrm>
            <a:off x="0" y="1440811"/>
            <a:ext cx="3184312" cy="370268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ingle column">
  <p:cSld name="TITLE_1_1_1_1_1">
    <p:bg>
      <p:bgPr>
        <a:noFill/>
        <a:effectLst/>
      </p:bgPr>
    </p:bg>
    <p:spTree>
      <p:nvGrpSpPr>
        <p:cNvPr id="1" name="Shape 90"/>
        <p:cNvGrpSpPr/>
        <p:nvPr/>
      </p:nvGrpSpPr>
      <p:grpSpPr>
        <a:xfrm>
          <a:off x="0" y="0"/>
          <a:ext cx="0" cy="0"/>
          <a:chOff x="0" y="0"/>
          <a:chExt cx="0" cy="0"/>
        </a:xfrm>
      </p:grpSpPr>
      <p:sp>
        <p:nvSpPr>
          <p:cNvPr id="91" name="Google Shape;91;p30"/>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2" name="Google Shape;92;p30"/>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3" name="Google Shape;93;p30"/>
          <p:cNvSpPr txBox="1">
            <a:spLocks noGrp="1"/>
          </p:cNvSpPr>
          <p:nvPr>
            <p:ph type="body" idx="2"/>
          </p:nvPr>
        </p:nvSpPr>
        <p:spPr>
          <a:xfrm>
            <a:off x="450500" y="1293950"/>
            <a:ext cx="82173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94" name="Google Shape;94;p30"/>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95" name="Google Shape;95;p30"/>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96" name="Google Shape;96;p30"/>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97" name="Google Shape;97;p30"/>
          <p:cNvPicPr preferRelativeResize="0"/>
          <p:nvPr/>
        </p:nvPicPr>
        <p:blipFill rotWithShape="1">
          <a:blip r:embed="rId3">
            <a:alphaModFix/>
          </a:blip>
          <a:srcRect/>
          <a:stretch/>
        </p:blipFill>
        <p:spPr>
          <a:xfrm>
            <a:off x="0" y="4689200"/>
            <a:ext cx="614619" cy="457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ouble coulmn">
  <p:cSld name="TITLE_1_1_1_1_1_1">
    <p:bg>
      <p:bgPr>
        <a:noFill/>
        <a:effectLst/>
      </p:bgPr>
    </p:bg>
    <p:spTree>
      <p:nvGrpSpPr>
        <p:cNvPr id="1" name="Shape 98"/>
        <p:cNvGrpSpPr/>
        <p:nvPr/>
      </p:nvGrpSpPr>
      <p:grpSpPr>
        <a:xfrm>
          <a:off x="0" y="0"/>
          <a:ext cx="0" cy="0"/>
          <a:chOff x="0" y="0"/>
          <a:chExt cx="0" cy="0"/>
        </a:xfrm>
      </p:grpSpPr>
      <p:sp>
        <p:nvSpPr>
          <p:cNvPr id="99" name="Google Shape;99;p31"/>
          <p:cNvSpPr txBox="1">
            <a:spLocks noGrp="1"/>
          </p:cNvSpPr>
          <p:nvPr>
            <p:ph type="subTitle" idx="1"/>
          </p:nvPr>
        </p:nvSpPr>
        <p:spPr>
          <a:xfrm>
            <a:off x="4600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 name="Google Shape;100;p31"/>
          <p:cNvSpPr txBox="1">
            <a:spLocks noGrp="1"/>
          </p:cNvSpPr>
          <p:nvPr>
            <p:ph type="body" idx="2"/>
          </p:nvPr>
        </p:nvSpPr>
        <p:spPr>
          <a:xfrm>
            <a:off x="4505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sp>
        <p:nvSpPr>
          <p:cNvPr id="101" name="Google Shape;101;p31"/>
          <p:cNvSpPr txBox="1">
            <a:spLocks noGrp="1"/>
          </p:cNvSpPr>
          <p:nvPr>
            <p:ph type="subTitle" idx="3"/>
          </p:nvPr>
        </p:nvSpPr>
        <p:spPr>
          <a:xfrm>
            <a:off x="48431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Google Shape;102;p31"/>
          <p:cNvSpPr txBox="1">
            <a:spLocks noGrp="1"/>
          </p:cNvSpPr>
          <p:nvPr>
            <p:ph type="body" idx="4"/>
          </p:nvPr>
        </p:nvSpPr>
        <p:spPr>
          <a:xfrm>
            <a:off x="48336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103" name="Google Shape;103;p31"/>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104" name="Google Shape;104;p31"/>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05" name="Google Shape;105;p31"/>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106" name="Google Shape;106;p31"/>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107" name="Google Shape;107;p31"/>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ngle column with image">
  <p:cSld name="TITLE_1_1_1_1_1_1_1">
    <p:bg>
      <p:bgPr>
        <a:noFill/>
        <a:effectLst/>
      </p:bgPr>
    </p:bg>
    <p:spTree>
      <p:nvGrpSpPr>
        <p:cNvPr id="1" name="Shape 108"/>
        <p:cNvGrpSpPr/>
        <p:nvPr/>
      </p:nvGrpSpPr>
      <p:grpSpPr>
        <a:xfrm>
          <a:off x="0" y="0"/>
          <a:ext cx="0" cy="0"/>
          <a:chOff x="0" y="0"/>
          <a:chExt cx="0" cy="0"/>
        </a:xfrm>
      </p:grpSpPr>
      <p:sp>
        <p:nvSpPr>
          <p:cNvPr id="109" name="Google Shape;109;p32"/>
          <p:cNvSpPr>
            <a:spLocks noGrp="1"/>
          </p:cNvSpPr>
          <p:nvPr>
            <p:ph type="pic" idx="2"/>
          </p:nvPr>
        </p:nvSpPr>
        <p:spPr>
          <a:xfrm>
            <a:off x="5027125" y="0"/>
            <a:ext cx="4116900" cy="5143500"/>
          </a:xfrm>
          <a:prstGeom prst="rect">
            <a:avLst/>
          </a:prstGeom>
          <a:noFill/>
          <a:ln>
            <a:noFill/>
          </a:ln>
        </p:spPr>
      </p:sp>
      <p:sp>
        <p:nvSpPr>
          <p:cNvPr id="110" name="Google Shape;110;p32"/>
          <p:cNvSpPr txBox="1"/>
          <p:nvPr/>
        </p:nvSpPr>
        <p:spPr>
          <a:xfrm>
            <a:off x="3423325"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sp>
        <p:nvSpPr>
          <p:cNvPr id="111" name="Google Shape;111;p32"/>
          <p:cNvSpPr txBox="1">
            <a:spLocks noGrp="1"/>
          </p:cNvSpPr>
          <p:nvPr>
            <p:ph type="subTitle" idx="1"/>
          </p:nvPr>
        </p:nvSpPr>
        <p:spPr>
          <a:xfrm>
            <a:off x="460075" y="10821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Google Shape;112;p32"/>
          <p:cNvSpPr txBox="1">
            <a:spLocks noGrp="1"/>
          </p:cNvSpPr>
          <p:nvPr>
            <p:ph type="body" idx="3"/>
          </p:nvPr>
        </p:nvSpPr>
        <p:spPr>
          <a:xfrm>
            <a:off x="450500" y="14463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113" name="Google Shape;113;p32"/>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114" name="Google Shape;114;p32"/>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115" name="Google Shape;115;p32"/>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116" name="Google Shape;116;p32"/>
          <p:cNvSpPr txBox="1">
            <a:spLocks noGrp="1"/>
          </p:cNvSpPr>
          <p:nvPr>
            <p:ph type="title"/>
          </p:nvPr>
        </p:nvSpPr>
        <p:spPr>
          <a:xfrm>
            <a:off x="469650" y="287550"/>
            <a:ext cx="42846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file desciption">
  <p:cSld name="TITLE_1_1_1_1_1_1_1_1_1">
    <p:bg>
      <p:bgPr>
        <a:noFill/>
        <a:effectLst/>
      </p:bgPr>
    </p:bg>
    <p:spTree>
      <p:nvGrpSpPr>
        <p:cNvPr id="1" name="Shape 117"/>
        <p:cNvGrpSpPr/>
        <p:nvPr/>
      </p:nvGrpSpPr>
      <p:grpSpPr>
        <a:xfrm>
          <a:off x="0" y="0"/>
          <a:ext cx="0" cy="0"/>
          <a:chOff x="0" y="0"/>
          <a:chExt cx="0" cy="0"/>
        </a:xfrm>
      </p:grpSpPr>
      <p:sp>
        <p:nvSpPr>
          <p:cNvPr id="118" name="Google Shape;118;p33"/>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 name="Google Shape;119;p33"/>
          <p:cNvSpPr/>
          <p:nvPr/>
        </p:nvSpPr>
        <p:spPr>
          <a:xfrm>
            <a:off x="8961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33"/>
          <p:cNvSpPr>
            <a:spLocks noGrp="1"/>
          </p:cNvSpPr>
          <p:nvPr>
            <p:ph type="pic" idx="2"/>
          </p:nvPr>
        </p:nvSpPr>
        <p:spPr>
          <a:xfrm>
            <a:off x="953750" y="1485825"/>
            <a:ext cx="1322700" cy="1322700"/>
          </a:xfrm>
          <a:prstGeom prst="ellipse">
            <a:avLst/>
          </a:prstGeom>
          <a:noFill/>
          <a:ln>
            <a:noFill/>
          </a:ln>
        </p:spPr>
      </p:sp>
      <p:sp>
        <p:nvSpPr>
          <p:cNvPr id="121" name="Google Shape;121;p33"/>
          <p:cNvSpPr txBox="1">
            <a:spLocks noGrp="1"/>
          </p:cNvSpPr>
          <p:nvPr>
            <p:ph type="body" idx="3"/>
          </p:nvPr>
        </p:nvSpPr>
        <p:spPr>
          <a:xfrm>
            <a:off x="4505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122" name="Google Shape;122;p33"/>
          <p:cNvSpPr/>
          <p:nvPr/>
        </p:nvSpPr>
        <p:spPr>
          <a:xfrm>
            <a:off x="38593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3"/>
          <p:cNvSpPr>
            <a:spLocks noGrp="1"/>
          </p:cNvSpPr>
          <p:nvPr>
            <p:ph type="pic" idx="4"/>
          </p:nvPr>
        </p:nvSpPr>
        <p:spPr>
          <a:xfrm>
            <a:off x="3916950" y="1485825"/>
            <a:ext cx="1322700" cy="1322700"/>
          </a:xfrm>
          <a:prstGeom prst="ellipse">
            <a:avLst/>
          </a:prstGeom>
          <a:noFill/>
          <a:ln>
            <a:noFill/>
          </a:ln>
        </p:spPr>
      </p:sp>
      <p:sp>
        <p:nvSpPr>
          <p:cNvPr id="124" name="Google Shape;124;p33"/>
          <p:cNvSpPr txBox="1">
            <a:spLocks noGrp="1"/>
          </p:cNvSpPr>
          <p:nvPr>
            <p:ph type="body" idx="5"/>
          </p:nvPr>
        </p:nvSpPr>
        <p:spPr>
          <a:xfrm>
            <a:off x="34137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125" name="Google Shape;125;p33"/>
          <p:cNvSpPr/>
          <p:nvPr/>
        </p:nvSpPr>
        <p:spPr>
          <a:xfrm>
            <a:off x="6793825"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3"/>
          <p:cNvSpPr>
            <a:spLocks noGrp="1"/>
          </p:cNvSpPr>
          <p:nvPr>
            <p:ph type="pic" idx="6"/>
          </p:nvPr>
        </p:nvSpPr>
        <p:spPr>
          <a:xfrm>
            <a:off x="6851425" y="1485825"/>
            <a:ext cx="1322700" cy="1322700"/>
          </a:xfrm>
          <a:prstGeom prst="ellipse">
            <a:avLst/>
          </a:prstGeom>
          <a:noFill/>
          <a:ln>
            <a:noFill/>
          </a:ln>
        </p:spPr>
      </p:sp>
      <p:sp>
        <p:nvSpPr>
          <p:cNvPr id="127" name="Google Shape;127;p33"/>
          <p:cNvSpPr txBox="1">
            <a:spLocks noGrp="1"/>
          </p:cNvSpPr>
          <p:nvPr>
            <p:ph type="body" idx="7"/>
          </p:nvPr>
        </p:nvSpPr>
        <p:spPr>
          <a:xfrm>
            <a:off x="6348175"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pic>
        <p:nvPicPr>
          <p:cNvPr id="128" name="Google Shape;128;p33"/>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129" name="Google Shape;129;p33"/>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30" name="Google Shape;130;p33"/>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131" name="Google Shape;131;p33"/>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132" name="Google Shape;132;p33"/>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 you 1">
  <p:cSld name="CUSTOM_2">
    <p:spTree>
      <p:nvGrpSpPr>
        <p:cNvPr id="1" name="Shape 133"/>
        <p:cNvGrpSpPr/>
        <p:nvPr/>
      </p:nvGrpSpPr>
      <p:grpSpPr>
        <a:xfrm>
          <a:off x="0" y="0"/>
          <a:ext cx="0" cy="0"/>
          <a:chOff x="0" y="0"/>
          <a:chExt cx="0" cy="0"/>
        </a:xfrm>
      </p:grpSpPr>
      <p:sp>
        <p:nvSpPr>
          <p:cNvPr id="134" name="Google Shape;134;p34"/>
          <p:cNvSpPr txBox="1"/>
          <p:nvPr/>
        </p:nvSpPr>
        <p:spPr>
          <a:xfrm>
            <a:off x="2099100" y="1456925"/>
            <a:ext cx="5262000" cy="80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 sz="4400" b="0" i="0" u="none" strike="noStrike" cap="none">
                <a:solidFill>
                  <a:schemeClr val="accent1"/>
                </a:solidFill>
                <a:latin typeface="Proxima Nova"/>
                <a:ea typeface="Proxima Nova"/>
                <a:cs typeface="Proxima Nova"/>
                <a:sym typeface="Proxima Nova"/>
              </a:rPr>
              <a:t>THANK YOU</a:t>
            </a:r>
            <a:endParaRPr sz="4400" b="0" i="0" u="none" strike="noStrike" cap="none">
              <a:solidFill>
                <a:schemeClr val="accent1"/>
              </a:solidFill>
              <a:latin typeface="Proxima Nova"/>
              <a:ea typeface="Proxima Nova"/>
              <a:cs typeface="Proxima Nova"/>
              <a:sym typeface="Proxima Nova"/>
            </a:endParaRPr>
          </a:p>
        </p:txBody>
      </p:sp>
      <p:sp>
        <p:nvSpPr>
          <p:cNvPr id="135" name="Google Shape;135;p34"/>
          <p:cNvSpPr txBox="1">
            <a:spLocks noGrp="1"/>
          </p:cNvSpPr>
          <p:nvPr>
            <p:ph type="subTitle" idx="1"/>
          </p:nvPr>
        </p:nvSpPr>
        <p:spPr>
          <a:xfrm>
            <a:off x="2092775" y="2305650"/>
            <a:ext cx="5271900" cy="32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2pPr>
            <a:lvl3pPr marR="0" lvl="2"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3pPr>
            <a:lvl4pPr marR="0" lvl="3"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4pPr>
            <a:lvl5pPr marR="0" lvl="4"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5pPr>
            <a:lvl6pPr marR="0" lvl="5"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6pPr>
            <a:lvl7pPr marR="0" lvl="6"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7pPr>
            <a:lvl8pPr marR="0" lvl="7"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8pPr>
            <a:lvl9pPr marR="0" lvl="8"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9pPr>
          </a:lstStyle>
          <a:p>
            <a:endParaRPr/>
          </a:p>
        </p:txBody>
      </p:sp>
      <p:pic>
        <p:nvPicPr>
          <p:cNvPr id="136" name="Google Shape;136;p34"/>
          <p:cNvPicPr preferRelativeResize="0"/>
          <p:nvPr/>
        </p:nvPicPr>
        <p:blipFill rotWithShape="1">
          <a:blip r:embed="rId2">
            <a:alphaModFix/>
          </a:blip>
          <a:srcRect l="75973" b="53060"/>
          <a:stretch/>
        </p:blipFill>
        <p:spPr>
          <a:xfrm>
            <a:off x="0" y="3412175"/>
            <a:ext cx="2049152" cy="1731325"/>
          </a:xfrm>
          <a:prstGeom prst="rect">
            <a:avLst/>
          </a:prstGeom>
          <a:noFill/>
          <a:ln>
            <a:noFill/>
          </a:ln>
        </p:spPr>
      </p:pic>
      <p:sp>
        <p:nvSpPr>
          <p:cNvPr id="137" name="Google Shape;137;p34"/>
          <p:cNvSpPr txBox="1"/>
          <p:nvPr/>
        </p:nvSpPr>
        <p:spPr>
          <a:xfrm>
            <a:off x="2166200" y="3363550"/>
            <a:ext cx="6489000" cy="1189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accent1"/>
                </a:solidFill>
                <a:latin typeface="Proxima Nova Semibold"/>
                <a:ea typeface="Proxima Nova Semibold"/>
                <a:cs typeface="Proxima Nova Semibold"/>
                <a:sym typeface="Proxima Nova Semibold"/>
              </a:rPr>
              <a:t>About Relevantz</a:t>
            </a:r>
            <a:endParaRPr sz="14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Relevantz Technology Services Inc. has been delivering relevant technology solutions to help improve lives for 25 years. Our team of 1200+ software engineers across 5 global offices serve customers across the finance, healthcare, insurance, media, telecom, retail, and technology sectors. Learn more at</a:t>
            </a:r>
            <a:r>
              <a:rPr lang="en" sz="1000" b="0" i="0" u="none" strike="noStrike" cap="none">
                <a:solidFill>
                  <a:srgbClr val="000000"/>
                </a:solidFill>
                <a:uFill>
                  <a:noFill/>
                </a:uFill>
                <a:latin typeface="Proxima Nova"/>
                <a:ea typeface="Proxima Nova"/>
                <a:cs typeface="Proxima Nova"/>
                <a:sym typeface="Proxima Nova"/>
                <a:hlinkClick r:id="rId3">
                  <a:extLst>
                    <a:ext uri="{A12FA001-AC4F-418D-AE19-62706E023703}">
                      <ahyp:hlinkClr xmlns:ahyp="http://schemas.microsoft.com/office/drawing/2018/hyperlinkcolor" val="tx"/>
                    </a:ext>
                  </a:extLst>
                </a:hlinkClick>
              </a:rPr>
              <a:t> </a:t>
            </a:r>
            <a:r>
              <a:rPr lang="en" sz="1000" b="0" i="0" u="none" strike="noStrike" cap="none">
                <a:solidFill>
                  <a:schemeClr val="accent1"/>
                </a:solidFill>
                <a:uFill>
                  <a:noFill/>
                </a:uFill>
                <a:latin typeface="Proxima Nova Semibold"/>
                <a:ea typeface="Proxima Nova Semibold"/>
                <a:cs typeface="Proxima Nova Semibold"/>
                <a:sym typeface="Proxima Nova Semibold"/>
                <a:hlinkClick r:id="rId4">
                  <a:extLst>
                    <a:ext uri="{A12FA001-AC4F-418D-AE19-62706E023703}">
                      <ahyp:hlinkClr xmlns:ahyp="http://schemas.microsoft.com/office/drawing/2018/hyperlinkcolor" val="tx"/>
                    </a:ext>
                  </a:extLst>
                </a:hlinkClick>
              </a:rPr>
              <a:t>www.relevantz.com</a:t>
            </a:r>
            <a:r>
              <a:rPr lang="en" sz="1000" b="0" i="0" u="none" strike="noStrike" cap="none">
                <a:solidFill>
                  <a:srgbClr val="000000"/>
                </a:solidFill>
                <a:latin typeface="Proxima Nova"/>
                <a:ea typeface="Proxima Nova"/>
                <a:cs typeface="Proxima Nova"/>
                <a:sym typeface="Proxima Nova"/>
              </a:rPr>
              <a:t> or </a:t>
            </a:r>
            <a:r>
              <a:rPr lang="en" sz="1000" b="0" i="0" u="none" strike="noStrike" cap="none">
                <a:solidFill>
                  <a:schemeClr val="accent1"/>
                </a:solidFill>
                <a:uFill>
                  <a:noFill/>
                </a:uFill>
                <a:latin typeface="Proxima Nova"/>
                <a:ea typeface="Proxima Nova"/>
                <a:cs typeface="Proxima Nova"/>
                <a:sym typeface="Proxima Nova"/>
                <a:hlinkClick r:id="rId5">
                  <a:extLst>
                    <a:ext uri="{A12FA001-AC4F-418D-AE19-62706E023703}">
                      <ahyp:hlinkClr xmlns:ahyp="http://schemas.microsoft.com/office/drawing/2018/hyperlinkcolor" val="tx"/>
                    </a:ext>
                  </a:extLst>
                </a:hlinkClick>
              </a:rPr>
              <a:t>@relevantz</a:t>
            </a:r>
            <a:endParaRPr sz="10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endParaRPr sz="1000" b="0" i="0" u="none" strike="noStrike" cap="none">
              <a:solidFill>
                <a:srgbClr val="000000"/>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40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 2022 Relevantz Technology Services, Inc. All rights reserved</a:t>
            </a:r>
            <a:endParaRPr sz="1000" b="0" i="0" u="none" strike="noStrike" cap="none">
              <a:solidFill>
                <a:srgbClr val="000000"/>
              </a:solidFill>
              <a:latin typeface="Proxima Nova"/>
              <a:ea typeface="Proxima Nova"/>
              <a:cs typeface="Proxima Nova"/>
              <a:sym typeface="Proxima Nova"/>
            </a:endParaRPr>
          </a:p>
        </p:txBody>
      </p:sp>
      <p:sp>
        <p:nvSpPr>
          <p:cNvPr id="138" name="Google Shape;138;p34"/>
          <p:cNvSpPr/>
          <p:nvPr/>
        </p:nvSpPr>
        <p:spPr>
          <a:xfrm>
            <a:off x="2166199" y="3057550"/>
            <a:ext cx="6492300" cy="279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139" name="Google Shape;139;p34"/>
          <p:cNvPicPr preferRelativeResize="0"/>
          <p:nvPr/>
        </p:nvPicPr>
        <p:blipFill rotWithShape="1">
          <a:blip r:embed="rId6">
            <a:alphaModFix/>
          </a:blip>
          <a:srcRect/>
          <a:stretch/>
        </p:blipFill>
        <p:spPr>
          <a:xfrm>
            <a:off x="6869500" y="422954"/>
            <a:ext cx="1785676" cy="415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break  - White ">
  <p:cSld name="TITLE_1_1_1_1_1_1_1_1_1_1_1_1_1_2">
    <p:bg>
      <p:bgPr>
        <a:noFill/>
        <a:effectLst/>
      </p:bgPr>
    </p:bg>
    <p:spTree>
      <p:nvGrpSpPr>
        <p:cNvPr id="1" name="Shape 12"/>
        <p:cNvGrpSpPr/>
        <p:nvPr/>
      </p:nvGrpSpPr>
      <p:grpSpPr>
        <a:xfrm>
          <a:off x="0" y="0"/>
          <a:ext cx="0" cy="0"/>
          <a:chOff x="0" y="0"/>
          <a:chExt cx="0" cy="0"/>
        </a:xfrm>
      </p:grpSpPr>
      <p:sp>
        <p:nvSpPr>
          <p:cNvPr id="13" name="Google Shape;13;p20"/>
          <p:cNvSpPr txBox="1">
            <a:spLocks noGrp="1"/>
          </p:cNvSpPr>
          <p:nvPr>
            <p:ph type="title"/>
          </p:nvPr>
        </p:nvSpPr>
        <p:spPr>
          <a:xfrm>
            <a:off x="457200" y="1070150"/>
            <a:ext cx="4769100" cy="2555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000"/>
              <a:buFont typeface="Proxima Nova"/>
              <a:buNone/>
              <a:defRPr sz="4000" b="0"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20"/>
          <p:cNvSpPr/>
          <p:nvPr/>
        </p:nvSpPr>
        <p:spPr>
          <a:xfrm rot="10800000" flipH="1">
            <a:off x="457200" y="809428"/>
            <a:ext cx="3276300" cy="1044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15" name="Google Shape;15;p20"/>
          <p:cNvPicPr preferRelativeResize="0"/>
          <p:nvPr/>
        </p:nvPicPr>
        <p:blipFill rotWithShape="1">
          <a:blip r:embed="rId2">
            <a:alphaModFix/>
          </a:blip>
          <a:srcRect t="835" b="835"/>
          <a:stretch/>
        </p:blipFill>
        <p:spPr>
          <a:xfrm>
            <a:off x="7828161" y="4769500"/>
            <a:ext cx="858649" cy="164500"/>
          </a:xfrm>
          <a:prstGeom prst="rect">
            <a:avLst/>
          </a:prstGeom>
          <a:noFill/>
          <a:ln>
            <a:noFill/>
          </a:ln>
        </p:spPr>
      </p:pic>
      <p:pic>
        <p:nvPicPr>
          <p:cNvPr id="16" name="Google Shape;16;p20"/>
          <p:cNvPicPr preferRelativeResize="0"/>
          <p:nvPr/>
        </p:nvPicPr>
        <p:blipFill rotWithShape="1">
          <a:blip r:embed="rId3">
            <a:alphaModFix/>
          </a:blip>
          <a:srcRect/>
          <a:stretch/>
        </p:blipFill>
        <p:spPr>
          <a:xfrm>
            <a:off x="665082" y="4769500"/>
            <a:ext cx="858651" cy="164500"/>
          </a:xfrm>
          <a:prstGeom prst="rect">
            <a:avLst/>
          </a:prstGeom>
          <a:noFill/>
          <a:ln>
            <a:noFill/>
          </a:ln>
        </p:spPr>
      </p:pic>
      <p:pic>
        <p:nvPicPr>
          <p:cNvPr id="17" name="Google Shape;17;p20"/>
          <p:cNvPicPr preferRelativeResize="0"/>
          <p:nvPr/>
        </p:nvPicPr>
        <p:blipFill rotWithShape="1">
          <a:blip r:embed="rId4">
            <a:alphaModFix/>
          </a:blip>
          <a:srcRect/>
          <a:stretch/>
        </p:blipFill>
        <p:spPr>
          <a:xfrm>
            <a:off x="0" y="4689200"/>
            <a:ext cx="614619" cy="457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1">
  <p:cSld name="CUSTOM_2">
    <p:spTree>
      <p:nvGrpSpPr>
        <p:cNvPr id="1" name="Shape 18"/>
        <p:cNvGrpSpPr/>
        <p:nvPr/>
      </p:nvGrpSpPr>
      <p:grpSpPr>
        <a:xfrm>
          <a:off x="0" y="0"/>
          <a:ext cx="0" cy="0"/>
          <a:chOff x="0" y="0"/>
          <a:chExt cx="0" cy="0"/>
        </a:xfrm>
      </p:grpSpPr>
      <p:sp>
        <p:nvSpPr>
          <p:cNvPr id="19" name="Google Shape;19;p23"/>
          <p:cNvSpPr txBox="1"/>
          <p:nvPr/>
        </p:nvSpPr>
        <p:spPr>
          <a:xfrm>
            <a:off x="2099100" y="1456925"/>
            <a:ext cx="5262000" cy="80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 sz="4400" b="0" i="0" u="none" strike="noStrike" cap="none">
                <a:solidFill>
                  <a:schemeClr val="accent1"/>
                </a:solidFill>
                <a:latin typeface="Proxima Nova"/>
                <a:ea typeface="Proxima Nova"/>
                <a:cs typeface="Proxima Nova"/>
                <a:sym typeface="Proxima Nova"/>
              </a:rPr>
              <a:t>THANK YOU</a:t>
            </a:r>
            <a:endParaRPr sz="4400" b="0" i="0" u="none" strike="noStrike" cap="none">
              <a:solidFill>
                <a:schemeClr val="accent1"/>
              </a:solidFill>
              <a:latin typeface="Proxima Nova"/>
              <a:ea typeface="Proxima Nova"/>
              <a:cs typeface="Proxima Nova"/>
              <a:sym typeface="Proxima Nova"/>
            </a:endParaRPr>
          </a:p>
        </p:txBody>
      </p:sp>
      <p:sp>
        <p:nvSpPr>
          <p:cNvPr id="20" name="Google Shape;20;p23"/>
          <p:cNvSpPr txBox="1">
            <a:spLocks noGrp="1"/>
          </p:cNvSpPr>
          <p:nvPr>
            <p:ph type="subTitle" idx="1"/>
          </p:nvPr>
        </p:nvSpPr>
        <p:spPr>
          <a:xfrm>
            <a:off x="2092775" y="2305650"/>
            <a:ext cx="5271900" cy="32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2pPr>
            <a:lvl3pPr marR="0" lvl="2"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3pPr>
            <a:lvl4pPr marR="0" lvl="3"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4pPr>
            <a:lvl5pPr marR="0" lvl="4"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5pPr>
            <a:lvl6pPr marR="0" lvl="5"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6pPr>
            <a:lvl7pPr marR="0" lvl="6"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7pPr>
            <a:lvl8pPr marR="0" lvl="7"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8pPr>
            <a:lvl9pPr marR="0" lvl="8"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9pPr>
          </a:lstStyle>
          <a:p>
            <a:endParaRPr/>
          </a:p>
        </p:txBody>
      </p:sp>
      <p:pic>
        <p:nvPicPr>
          <p:cNvPr id="21" name="Google Shape;21;p23"/>
          <p:cNvPicPr preferRelativeResize="0"/>
          <p:nvPr/>
        </p:nvPicPr>
        <p:blipFill rotWithShape="1">
          <a:blip r:embed="rId2">
            <a:alphaModFix/>
          </a:blip>
          <a:srcRect l="75973" b="53060"/>
          <a:stretch/>
        </p:blipFill>
        <p:spPr>
          <a:xfrm>
            <a:off x="0" y="3412175"/>
            <a:ext cx="2049152" cy="1731325"/>
          </a:xfrm>
          <a:prstGeom prst="rect">
            <a:avLst/>
          </a:prstGeom>
          <a:noFill/>
          <a:ln>
            <a:noFill/>
          </a:ln>
        </p:spPr>
      </p:pic>
      <p:sp>
        <p:nvSpPr>
          <p:cNvPr id="22" name="Google Shape;22;p23"/>
          <p:cNvSpPr txBox="1"/>
          <p:nvPr/>
        </p:nvSpPr>
        <p:spPr>
          <a:xfrm>
            <a:off x="2166200" y="3363550"/>
            <a:ext cx="6489000" cy="1189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accent1"/>
                </a:solidFill>
                <a:latin typeface="Proxima Nova Semibold"/>
                <a:ea typeface="Proxima Nova Semibold"/>
                <a:cs typeface="Proxima Nova Semibold"/>
                <a:sym typeface="Proxima Nova Semibold"/>
              </a:rPr>
              <a:t>About Relevantz</a:t>
            </a:r>
            <a:endParaRPr sz="14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Relevantz Technology Services Inc. has been delivering relevant technology solutions to help improve lives for 25 years. Our team of 1200+ software engineers across 5 global offices serve customers across the finance, healthcare, insurance, media, telecom, retail, and technology sectors. Learn more at</a:t>
            </a:r>
            <a:r>
              <a:rPr lang="en" sz="1000" b="0" i="0" u="none" strike="noStrike" cap="none">
                <a:solidFill>
                  <a:srgbClr val="000000"/>
                </a:solidFill>
                <a:uFill>
                  <a:noFill/>
                </a:uFill>
                <a:latin typeface="Proxima Nova"/>
                <a:ea typeface="Proxima Nova"/>
                <a:cs typeface="Proxima Nova"/>
                <a:sym typeface="Proxima Nova"/>
                <a:hlinkClick r:id="rId3">
                  <a:extLst>
                    <a:ext uri="{A12FA001-AC4F-418D-AE19-62706E023703}">
                      <ahyp:hlinkClr xmlns:ahyp="http://schemas.microsoft.com/office/drawing/2018/hyperlinkcolor" val="tx"/>
                    </a:ext>
                  </a:extLst>
                </a:hlinkClick>
              </a:rPr>
              <a:t> </a:t>
            </a:r>
            <a:r>
              <a:rPr lang="en" sz="1000" b="0" i="0" u="none" strike="noStrike" cap="none">
                <a:solidFill>
                  <a:schemeClr val="accent1"/>
                </a:solidFill>
                <a:uFill>
                  <a:noFill/>
                </a:uFill>
                <a:latin typeface="Proxima Nova Semibold"/>
                <a:ea typeface="Proxima Nova Semibold"/>
                <a:cs typeface="Proxima Nova Semibold"/>
                <a:sym typeface="Proxima Nova Semibold"/>
                <a:hlinkClick r:id="rId4">
                  <a:extLst>
                    <a:ext uri="{A12FA001-AC4F-418D-AE19-62706E023703}">
                      <ahyp:hlinkClr xmlns:ahyp="http://schemas.microsoft.com/office/drawing/2018/hyperlinkcolor" val="tx"/>
                    </a:ext>
                  </a:extLst>
                </a:hlinkClick>
              </a:rPr>
              <a:t>www.relevantz.com</a:t>
            </a:r>
            <a:r>
              <a:rPr lang="en" sz="1000" b="0" i="0" u="none" strike="noStrike" cap="none">
                <a:solidFill>
                  <a:srgbClr val="000000"/>
                </a:solidFill>
                <a:latin typeface="Proxima Nova"/>
                <a:ea typeface="Proxima Nova"/>
                <a:cs typeface="Proxima Nova"/>
                <a:sym typeface="Proxima Nova"/>
              </a:rPr>
              <a:t> or </a:t>
            </a:r>
            <a:r>
              <a:rPr lang="en" sz="1000" b="0" i="0" u="none" strike="noStrike" cap="none">
                <a:solidFill>
                  <a:schemeClr val="accent1"/>
                </a:solidFill>
                <a:uFill>
                  <a:noFill/>
                </a:uFill>
                <a:latin typeface="Proxima Nova"/>
                <a:ea typeface="Proxima Nova"/>
                <a:cs typeface="Proxima Nova"/>
                <a:sym typeface="Proxima Nova"/>
                <a:hlinkClick r:id="rId5">
                  <a:extLst>
                    <a:ext uri="{A12FA001-AC4F-418D-AE19-62706E023703}">
                      <ahyp:hlinkClr xmlns:ahyp="http://schemas.microsoft.com/office/drawing/2018/hyperlinkcolor" val="tx"/>
                    </a:ext>
                  </a:extLst>
                </a:hlinkClick>
              </a:rPr>
              <a:t>@relevantz</a:t>
            </a:r>
            <a:endParaRPr sz="10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endParaRPr sz="1000" b="0" i="0" u="none" strike="noStrike" cap="none">
              <a:solidFill>
                <a:srgbClr val="000000"/>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40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 2022 Relevantz Technology Services, Inc. All rights reserved</a:t>
            </a:r>
            <a:endParaRPr sz="1000" b="0" i="0" u="none" strike="noStrike" cap="none">
              <a:solidFill>
                <a:srgbClr val="000000"/>
              </a:solidFill>
              <a:latin typeface="Proxima Nova"/>
              <a:ea typeface="Proxima Nova"/>
              <a:cs typeface="Proxima Nova"/>
              <a:sym typeface="Proxima Nova"/>
            </a:endParaRPr>
          </a:p>
        </p:txBody>
      </p:sp>
      <p:sp>
        <p:nvSpPr>
          <p:cNvPr id="23" name="Google Shape;23;p23"/>
          <p:cNvSpPr/>
          <p:nvPr/>
        </p:nvSpPr>
        <p:spPr>
          <a:xfrm>
            <a:off x="2166199" y="3057550"/>
            <a:ext cx="6492300" cy="279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24" name="Google Shape;24;p23"/>
          <p:cNvPicPr preferRelativeResize="0"/>
          <p:nvPr/>
        </p:nvPicPr>
        <p:blipFill rotWithShape="1">
          <a:blip r:embed="rId6">
            <a:alphaModFix/>
          </a:blip>
          <a:srcRect/>
          <a:stretch/>
        </p:blipFill>
        <p:spPr>
          <a:xfrm>
            <a:off x="6869500" y="422954"/>
            <a:ext cx="1785676" cy="4159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ngle column">
  <p:cSld name="TITLE_1_1_1_1_1">
    <p:bg>
      <p:bgPr>
        <a:noFill/>
        <a:effectLst/>
      </p:bgPr>
    </p:bg>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24"/>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24"/>
          <p:cNvSpPr txBox="1">
            <a:spLocks noGrp="1"/>
          </p:cNvSpPr>
          <p:nvPr>
            <p:ph type="body" idx="2"/>
          </p:nvPr>
        </p:nvSpPr>
        <p:spPr>
          <a:xfrm>
            <a:off x="450500" y="1293950"/>
            <a:ext cx="82173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29" name="Google Shape;29;p24"/>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30" name="Google Shape;30;p24"/>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24"/>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32" name="Google Shape;32;p24"/>
          <p:cNvPicPr preferRelativeResize="0"/>
          <p:nvPr/>
        </p:nvPicPr>
        <p:blipFill rotWithShape="1">
          <a:blip r:embed="rId3">
            <a:alphaModFix/>
          </a:blip>
          <a:srcRect/>
          <a:stretch/>
        </p:blipFill>
        <p:spPr>
          <a:xfrm>
            <a:off x="0" y="4689200"/>
            <a:ext cx="614619" cy="457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uble coulmn">
  <p:cSld name="TITLE_1_1_1_1_1_1">
    <p:bg>
      <p:bgPr>
        <a:noFill/>
        <a:effectLst/>
      </p:bgPr>
    </p:bg>
    <p:spTree>
      <p:nvGrpSpPr>
        <p:cNvPr id="1" name="Shape 33"/>
        <p:cNvGrpSpPr/>
        <p:nvPr/>
      </p:nvGrpSpPr>
      <p:grpSpPr>
        <a:xfrm>
          <a:off x="0" y="0"/>
          <a:ext cx="0" cy="0"/>
          <a:chOff x="0" y="0"/>
          <a:chExt cx="0" cy="0"/>
        </a:xfrm>
      </p:grpSpPr>
      <p:sp>
        <p:nvSpPr>
          <p:cNvPr id="34" name="Google Shape;34;p25"/>
          <p:cNvSpPr txBox="1">
            <a:spLocks noGrp="1"/>
          </p:cNvSpPr>
          <p:nvPr>
            <p:ph type="subTitle" idx="1"/>
          </p:nvPr>
        </p:nvSpPr>
        <p:spPr>
          <a:xfrm>
            <a:off x="4600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Google Shape;35;p25"/>
          <p:cNvSpPr txBox="1">
            <a:spLocks noGrp="1"/>
          </p:cNvSpPr>
          <p:nvPr>
            <p:ph type="body" idx="2"/>
          </p:nvPr>
        </p:nvSpPr>
        <p:spPr>
          <a:xfrm>
            <a:off x="4505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sp>
        <p:nvSpPr>
          <p:cNvPr id="36" name="Google Shape;36;p25"/>
          <p:cNvSpPr txBox="1">
            <a:spLocks noGrp="1"/>
          </p:cNvSpPr>
          <p:nvPr>
            <p:ph type="subTitle" idx="3"/>
          </p:nvPr>
        </p:nvSpPr>
        <p:spPr>
          <a:xfrm>
            <a:off x="48431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Google Shape;37;p25"/>
          <p:cNvSpPr txBox="1">
            <a:spLocks noGrp="1"/>
          </p:cNvSpPr>
          <p:nvPr>
            <p:ph type="body" idx="4"/>
          </p:nvPr>
        </p:nvSpPr>
        <p:spPr>
          <a:xfrm>
            <a:off x="48336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38" name="Google Shape;38;p25"/>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39" name="Google Shape;39;p25"/>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40" name="Google Shape;40;p25"/>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41" name="Google Shape;41;p25"/>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42" name="Google Shape;42;p25"/>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ingle column with image">
  <p:cSld name="TITLE_1_1_1_1_1_1_1">
    <p:bg>
      <p:bgPr>
        <a:noFill/>
        <a:effectLst/>
      </p:bgPr>
    </p:bg>
    <p:spTree>
      <p:nvGrpSpPr>
        <p:cNvPr id="1" name="Shape 43"/>
        <p:cNvGrpSpPr/>
        <p:nvPr/>
      </p:nvGrpSpPr>
      <p:grpSpPr>
        <a:xfrm>
          <a:off x="0" y="0"/>
          <a:ext cx="0" cy="0"/>
          <a:chOff x="0" y="0"/>
          <a:chExt cx="0" cy="0"/>
        </a:xfrm>
      </p:grpSpPr>
      <p:sp>
        <p:nvSpPr>
          <p:cNvPr id="44" name="Google Shape;44;p26"/>
          <p:cNvSpPr>
            <a:spLocks noGrp="1"/>
          </p:cNvSpPr>
          <p:nvPr>
            <p:ph type="pic" idx="2"/>
          </p:nvPr>
        </p:nvSpPr>
        <p:spPr>
          <a:xfrm>
            <a:off x="5027125" y="0"/>
            <a:ext cx="4116900" cy="5143500"/>
          </a:xfrm>
          <a:prstGeom prst="rect">
            <a:avLst/>
          </a:prstGeom>
          <a:noFill/>
          <a:ln>
            <a:noFill/>
          </a:ln>
        </p:spPr>
      </p:sp>
      <p:sp>
        <p:nvSpPr>
          <p:cNvPr id="45" name="Google Shape;45;p26"/>
          <p:cNvSpPr txBox="1"/>
          <p:nvPr/>
        </p:nvSpPr>
        <p:spPr>
          <a:xfrm>
            <a:off x="3423325"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sp>
        <p:nvSpPr>
          <p:cNvPr id="46" name="Google Shape;46;p26"/>
          <p:cNvSpPr txBox="1">
            <a:spLocks noGrp="1"/>
          </p:cNvSpPr>
          <p:nvPr>
            <p:ph type="subTitle" idx="1"/>
          </p:nvPr>
        </p:nvSpPr>
        <p:spPr>
          <a:xfrm>
            <a:off x="460075" y="10821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p26"/>
          <p:cNvSpPr txBox="1">
            <a:spLocks noGrp="1"/>
          </p:cNvSpPr>
          <p:nvPr>
            <p:ph type="body" idx="3"/>
          </p:nvPr>
        </p:nvSpPr>
        <p:spPr>
          <a:xfrm>
            <a:off x="450500" y="14463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48" name="Google Shape;48;p26"/>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49" name="Google Shape;49;p26"/>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26"/>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51" name="Google Shape;51;p26"/>
          <p:cNvSpPr txBox="1">
            <a:spLocks noGrp="1"/>
          </p:cNvSpPr>
          <p:nvPr>
            <p:ph type="title"/>
          </p:nvPr>
        </p:nvSpPr>
        <p:spPr>
          <a:xfrm>
            <a:off x="469650" y="287550"/>
            <a:ext cx="42846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rofile desciption">
  <p:cSld name="TITLE_1_1_1_1_1_1_1_1_1">
    <p:bg>
      <p:bgPr>
        <a:noFill/>
        <a:effectLst/>
      </p:bgPr>
    </p:bg>
    <p:spTree>
      <p:nvGrpSpPr>
        <p:cNvPr id="1" name="Shape 52"/>
        <p:cNvGrpSpPr/>
        <p:nvPr/>
      </p:nvGrpSpPr>
      <p:grpSpPr>
        <a:xfrm>
          <a:off x="0" y="0"/>
          <a:ext cx="0" cy="0"/>
          <a:chOff x="0" y="0"/>
          <a:chExt cx="0" cy="0"/>
        </a:xfrm>
      </p:grpSpPr>
      <p:sp>
        <p:nvSpPr>
          <p:cNvPr id="53" name="Google Shape;53;p27"/>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7"/>
          <p:cNvSpPr/>
          <p:nvPr/>
        </p:nvSpPr>
        <p:spPr>
          <a:xfrm>
            <a:off x="8961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7"/>
          <p:cNvSpPr>
            <a:spLocks noGrp="1"/>
          </p:cNvSpPr>
          <p:nvPr>
            <p:ph type="pic" idx="2"/>
          </p:nvPr>
        </p:nvSpPr>
        <p:spPr>
          <a:xfrm>
            <a:off x="953750" y="1485825"/>
            <a:ext cx="1322700" cy="1322700"/>
          </a:xfrm>
          <a:prstGeom prst="ellipse">
            <a:avLst/>
          </a:prstGeom>
          <a:noFill/>
          <a:ln>
            <a:noFill/>
          </a:ln>
        </p:spPr>
      </p:sp>
      <p:sp>
        <p:nvSpPr>
          <p:cNvPr id="56" name="Google Shape;56;p27"/>
          <p:cNvSpPr txBox="1">
            <a:spLocks noGrp="1"/>
          </p:cNvSpPr>
          <p:nvPr>
            <p:ph type="body" idx="3"/>
          </p:nvPr>
        </p:nvSpPr>
        <p:spPr>
          <a:xfrm>
            <a:off x="4505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57" name="Google Shape;57;p27"/>
          <p:cNvSpPr/>
          <p:nvPr/>
        </p:nvSpPr>
        <p:spPr>
          <a:xfrm>
            <a:off x="38593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7"/>
          <p:cNvSpPr>
            <a:spLocks noGrp="1"/>
          </p:cNvSpPr>
          <p:nvPr>
            <p:ph type="pic" idx="4"/>
          </p:nvPr>
        </p:nvSpPr>
        <p:spPr>
          <a:xfrm>
            <a:off x="3916950" y="1485825"/>
            <a:ext cx="1322700" cy="1322700"/>
          </a:xfrm>
          <a:prstGeom prst="ellipse">
            <a:avLst/>
          </a:prstGeom>
          <a:noFill/>
          <a:ln>
            <a:noFill/>
          </a:ln>
        </p:spPr>
      </p:sp>
      <p:sp>
        <p:nvSpPr>
          <p:cNvPr id="59" name="Google Shape;59;p27"/>
          <p:cNvSpPr txBox="1">
            <a:spLocks noGrp="1"/>
          </p:cNvSpPr>
          <p:nvPr>
            <p:ph type="body" idx="5"/>
          </p:nvPr>
        </p:nvSpPr>
        <p:spPr>
          <a:xfrm>
            <a:off x="34137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60" name="Google Shape;60;p27"/>
          <p:cNvSpPr/>
          <p:nvPr/>
        </p:nvSpPr>
        <p:spPr>
          <a:xfrm>
            <a:off x="6793825"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7"/>
          <p:cNvSpPr>
            <a:spLocks noGrp="1"/>
          </p:cNvSpPr>
          <p:nvPr>
            <p:ph type="pic" idx="6"/>
          </p:nvPr>
        </p:nvSpPr>
        <p:spPr>
          <a:xfrm>
            <a:off x="6851425" y="1485825"/>
            <a:ext cx="1322700" cy="1322700"/>
          </a:xfrm>
          <a:prstGeom prst="ellipse">
            <a:avLst/>
          </a:prstGeom>
          <a:noFill/>
          <a:ln>
            <a:noFill/>
          </a:ln>
        </p:spPr>
      </p:sp>
      <p:sp>
        <p:nvSpPr>
          <p:cNvPr id="62" name="Google Shape;62;p27"/>
          <p:cNvSpPr txBox="1">
            <a:spLocks noGrp="1"/>
          </p:cNvSpPr>
          <p:nvPr>
            <p:ph type="body" idx="7"/>
          </p:nvPr>
        </p:nvSpPr>
        <p:spPr>
          <a:xfrm>
            <a:off x="6348175"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pic>
        <p:nvPicPr>
          <p:cNvPr id="63" name="Google Shape;63;p27"/>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64" name="Google Shape;64;p27"/>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27"/>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66" name="Google Shape;66;p27"/>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67" name="Google Shape;67;p27"/>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Pre -Test">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424543" y="143088"/>
            <a:ext cx="8319300" cy="4977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rgbClr val="000000"/>
              </a:buClr>
              <a:buSzPts val="1100"/>
              <a:buFont typeface="Arial"/>
              <a:buNone/>
              <a:defRPr sz="2400" b="1" i="0" u="none" strike="noStrike" cap="none">
                <a:solidFill>
                  <a:srgbClr val="323F4F"/>
                </a:solidFill>
                <a:latin typeface="Calibri"/>
                <a:ea typeface="Calibri"/>
                <a:cs typeface="Calibri"/>
                <a:sym typeface="Calibri"/>
              </a:defRPr>
            </a:lvl1pPr>
            <a:lvl2pPr marR="0" lvl="1"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9pPr>
          </a:lstStyle>
          <a:p>
            <a:endParaRPr/>
          </a:p>
        </p:txBody>
      </p:sp>
      <p:sp>
        <p:nvSpPr>
          <p:cNvPr id="70" name="Google Shape;70;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888888"/>
              </a:buClr>
              <a:buSzPts val="1100"/>
              <a:buFont typeface="Calibri"/>
              <a:buNone/>
              <a:defRPr sz="11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9pPr>
          </a:lstStyle>
          <a:p>
            <a:endParaRPr/>
          </a:p>
        </p:txBody>
      </p:sp>
      <p:sp>
        <p:nvSpPr>
          <p:cNvPr id="71" name="Google Shape;71;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888888"/>
              </a:buClr>
              <a:buSzPts val="1100"/>
              <a:buFont typeface="Calibri"/>
              <a:buNone/>
              <a:defRPr sz="11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9pPr>
          </a:lstStyle>
          <a:p>
            <a:endParaRPr/>
          </a:p>
        </p:txBody>
      </p:sp>
      <p:sp>
        <p:nvSpPr>
          <p:cNvPr id="72" name="Google Shape;72;p28"/>
          <p:cNvSpPr txBox="1">
            <a:spLocks noGrp="1"/>
          </p:cNvSpPr>
          <p:nvPr>
            <p:ph type="sldNum" idx="12"/>
          </p:nvPr>
        </p:nvSpPr>
        <p:spPr>
          <a:xfrm>
            <a:off x="689491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28" descr="C:\Users\rajthilaks\Desktop\LogoPNG.png"/>
          <p:cNvPicPr preferRelativeResize="0"/>
          <p:nvPr/>
        </p:nvPicPr>
        <p:blipFill rotWithShape="1">
          <a:blip r:embed="rId3">
            <a:alphaModFix/>
          </a:blip>
          <a:srcRect b="23652"/>
          <a:stretch/>
        </p:blipFill>
        <p:spPr>
          <a:xfrm>
            <a:off x="8398669" y="139151"/>
            <a:ext cx="579129" cy="236405"/>
          </a:xfrm>
          <a:prstGeom prst="rect">
            <a:avLst/>
          </a:prstGeom>
          <a:noFill/>
          <a:ln>
            <a:noFill/>
          </a:ln>
        </p:spPr>
      </p:pic>
      <p:graphicFrame>
        <p:nvGraphicFramePr>
          <p:cNvPr id="74" name="Google Shape;74;p28"/>
          <p:cNvGraphicFramePr/>
          <p:nvPr/>
        </p:nvGraphicFramePr>
        <p:xfrm>
          <a:off x="1317713" y="833000"/>
          <a:ext cx="6221200" cy="3742000"/>
        </p:xfrm>
        <a:graphic>
          <a:graphicData uri="http://schemas.openxmlformats.org/drawingml/2006/table">
            <a:tbl>
              <a:tblPr firstRow="1" bandRow="1">
                <a:noFill/>
                <a:tableStyleId>{71AB4333-4D2A-4FC7-A91C-F800323ABE3D}</a:tableStyleId>
              </a:tblPr>
              <a:tblGrid>
                <a:gridCol w="592250">
                  <a:extLst>
                    <a:ext uri="{9D8B030D-6E8A-4147-A177-3AD203B41FA5}">
                      <a16:colId xmlns:a16="http://schemas.microsoft.com/office/drawing/2014/main" val="20000"/>
                    </a:ext>
                  </a:extLst>
                </a:gridCol>
                <a:gridCol w="2702325">
                  <a:extLst>
                    <a:ext uri="{9D8B030D-6E8A-4147-A177-3AD203B41FA5}">
                      <a16:colId xmlns:a16="http://schemas.microsoft.com/office/drawing/2014/main" val="20001"/>
                    </a:ext>
                  </a:extLst>
                </a:gridCol>
                <a:gridCol w="2926625">
                  <a:extLst>
                    <a:ext uri="{9D8B030D-6E8A-4147-A177-3AD203B41FA5}">
                      <a16:colId xmlns:a16="http://schemas.microsoft.com/office/drawing/2014/main" val="20002"/>
                    </a:ext>
                  </a:extLst>
                </a:gridCol>
              </a:tblGrid>
              <a:tr h="467750">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S.No.</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Question </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Answer Options</a:t>
                      </a:r>
                      <a:endParaRPr sz="1100" u="none" strike="noStrike" cap="none"/>
                    </a:p>
                  </a:txBody>
                  <a:tcPr marL="68600" marR="68600" marT="34300" marB="34300"/>
                </a:tc>
                <a:extLst>
                  <a:ext uri="{0D108BD9-81ED-4DB2-BD59-A6C34878D82A}">
                    <a16:rowId xmlns:a16="http://schemas.microsoft.com/office/drawing/2014/main" val="10000"/>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1"/>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2"/>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3"/>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4"/>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5"/>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6"/>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7"/>
                  </a:ext>
                </a:extLst>
              </a:tr>
            </a:tbl>
          </a:graphicData>
        </a:graphic>
      </p:graphicFrame>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break  - White ">
  <p:cSld name="TITLE_1_1_1_1_1_1_1_1_1_1_1_1_1_2">
    <p:bg>
      <p:bgPr>
        <a:noFill/>
        <a:effectLst/>
      </p:bgPr>
    </p:bg>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457200" y="1070150"/>
            <a:ext cx="4769100" cy="2555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000"/>
              <a:buFont typeface="Proxima Nova"/>
              <a:buNone/>
              <a:defRPr sz="4000" b="0"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78" name="Google Shape;78;p22"/>
          <p:cNvPicPr preferRelativeResize="0"/>
          <p:nvPr/>
        </p:nvPicPr>
        <p:blipFill rotWithShape="1">
          <a:blip r:embed="rId2">
            <a:alphaModFix/>
          </a:blip>
          <a:srcRect t="835" b="835"/>
          <a:stretch/>
        </p:blipFill>
        <p:spPr>
          <a:xfrm>
            <a:off x="7828161" y="4769500"/>
            <a:ext cx="858649" cy="164500"/>
          </a:xfrm>
          <a:prstGeom prst="rect">
            <a:avLst/>
          </a:prstGeom>
          <a:noFill/>
          <a:ln>
            <a:noFill/>
          </a:ln>
        </p:spPr>
      </p:pic>
      <p:pic>
        <p:nvPicPr>
          <p:cNvPr id="79" name="Google Shape;79;p22"/>
          <p:cNvPicPr preferRelativeResize="0"/>
          <p:nvPr/>
        </p:nvPicPr>
        <p:blipFill rotWithShape="1">
          <a:blip r:embed="rId3">
            <a:alphaModFix/>
          </a:blip>
          <a:srcRect/>
          <a:stretch/>
        </p:blipFill>
        <p:spPr>
          <a:xfrm>
            <a:off x="665082" y="4769500"/>
            <a:ext cx="858651" cy="164500"/>
          </a:xfrm>
          <a:prstGeom prst="rect">
            <a:avLst/>
          </a:prstGeom>
          <a:noFill/>
          <a:ln>
            <a:noFill/>
          </a:ln>
        </p:spPr>
      </p:pic>
      <p:pic>
        <p:nvPicPr>
          <p:cNvPr id="80" name="Google Shape;80;p22"/>
          <p:cNvPicPr preferRelativeResize="0"/>
          <p:nvPr/>
        </p:nvPicPr>
        <p:blipFill rotWithShape="1">
          <a:blip r:embed="rId4">
            <a:alphaModFix/>
          </a:blip>
          <a:srcRect/>
          <a:stretch/>
        </p:blipFill>
        <p:spPr>
          <a:xfrm>
            <a:off x="0" y="4689200"/>
            <a:ext cx="614619" cy="457200"/>
          </a:xfrm>
          <a:prstGeom prst="rect">
            <a:avLst/>
          </a:prstGeom>
          <a:noFill/>
          <a:ln>
            <a:noFill/>
          </a:ln>
        </p:spPr>
      </p:pic>
      <p:grpSp>
        <p:nvGrpSpPr>
          <p:cNvPr id="81" name="Google Shape;81;p22"/>
          <p:cNvGrpSpPr/>
          <p:nvPr/>
        </p:nvGrpSpPr>
        <p:grpSpPr>
          <a:xfrm>
            <a:off x="6588505" y="-28"/>
            <a:ext cx="2555491" cy="5143634"/>
            <a:chOff x="6484825" y="114035"/>
            <a:chExt cx="2659200" cy="5029465"/>
          </a:xfrm>
        </p:grpSpPr>
        <p:sp>
          <p:nvSpPr>
            <p:cNvPr id="82" name="Google Shape;82;p22"/>
            <p:cNvSpPr/>
            <p:nvPr/>
          </p:nvSpPr>
          <p:spPr>
            <a:xfrm rot="10800000">
              <a:off x="7629606" y="114035"/>
              <a:ext cx="1514400" cy="2285100"/>
            </a:xfrm>
            <a:prstGeom prst="rtTriangle">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2"/>
            <p:cNvSpPr/>
            <p:nvPr/>
          </p:nvSpPr>
          <p:spPr>
            <a:xfrm rot="-5400000">
              <a:off x="5810725" y="1810200"/>
              <a:ext cx="4007400" cy="2659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subTitle" idx="1"/>
          </p:nvPr>
        </p:nvSpPr>
        <p:spPr>
          <a:xfrm>
            <a:off x="3139175" y="2780450"/>
            <a:ext cx="5352600" cy="465300"/>
          </a:xfrm>
          <a:prstGeom prst="rect">
            <a:avLst/>
          </a:prstGeom>
          <a:noFill/>
          <a:ln>
            <a:noFill/>
          </a:ln>
        </p:spPr>
        <p:txBody>
          <a:bodyPr spcFirstLastPara="1" wrap="square" lIns="0" tIns="0" rIns="0" bIns="0" anchor="t" anchorCtr="0">
            <a:noAutofit/>
          </a:bodyPr>
          <a:lstStyle/>
          <a:p>
            <a:pPr marL="457200" lvl="0" indent="-228600" algn="l" rtl="0">
              <a:lnSpc>
                <a:spcPct val="90000"/>
              </a:lnSpc>
              <a:spcBef>
                <a:spcPts val="1000"/>
              </a:spcBef>
              <a:spcAft>
                <a:spcPts val="0"/>
              </a:spcAft>
              <a:buClr>
                <a:schemeClr val="dk1"/>
              </a:buClr>
              <a:buSzPts val="1100"/>
              <a:buFont typeface="Arial"/>
              <a:buNone/>
            </a:pPr>
            <a:r>
              <a:rPr lang="en" sz="1600" dirty="0">
                <a:solidFill>
                  <a:schemeClr val="dk1"/>
                </a:solidFill>
                <a:latin typeface="Proxima Nova Semibold"/>
                <a:ea typeface="Proxima Nova Semibold"/>
                <a:cs typeface="Proxima Nova Semibold"/>
                <a:sym typeface="Proxima Nova Semibold"/>
              </a:rPr>
              <a:t>Course Level – Intermediate </a:t>
            </a:r>
            <a:endParaRPr sz="1600" dirty="0">
              <a:latin typeface="Proxima Nova Semibold"/>
              <a:ea typeface="Proxima Nova Semibold"/>
              <a:cs typeface="Proxima Nova Semibold"/>
              <a:sym typeface="Proxima Nova Semibold"/>
            </a:endParaRPr>
          </a:p>
        </p:txBody>
      </p:sp>
      <p:sp>
        <p:nvSpPr>
          <p:cNvPr id="145" name="Google Shape;145;p1"/>
          <p:cNvSpPr txBox="1"/>
          <p:nvPr/>
        </p:nvSpPr>
        <p:spPr>
          <a:xfrm>
            <a:off x="2856700" y="1882025"/>
            <a:ext cx="6062100" cy="794100"/>
          </a:xfrm>
          <a:prstGeom prst="rect">
            <a:avLst/>
          </a:prstGeom>
          <a:noFill/>
          <a:ln>
            <a:noFill/>
          </a:ln>
        </p:spPr>
        <p:txBody>
          <a:bodyPr spcFirstLastPara="1" wrap="square" lIns="91425" tIns="91425" rIns="91425" bIns="91425" anchor="t" anchorCtr="0">
            <a:spAutoFit/>
          </a:bodyPr>
          <a:lstStyle/>
          <a:p>
            <a:pPr>
              <a:lnSpc>
                <a:spcPct val="90000"/>
              </a:lnSpc>
              <a:buSzPts val="4400"/>
            </a:pPr>
            <a:r>
              <a:rPr lang="en" sz="4400" b="1" dirty="0" err="1">
                <a:solidFill>
                  <a:schemeClr val="accent1"/>
                </a:solidFill>
                <a:latin typeface="Proxima Nova"/>
                <a:ea typeface="Proxima Nova"/>
                <a:cs typeface="Proxima Nova"/>
              </a:rPr>
              <a:t>NUnit</a:t>
            </a:r>
            <a:r>
              <a:rPr lang="en" sz="4400" b="1" dirty="0">
                <a:solidFill>
                  <a:schemeClr val="accent1"/>
                </a:solidFill>
                <a:latin typeface="Proxima Nova"/>
                <a:ea typeface="Proxima Nova"/>
                <a:cs typeface="Proxima Nova"/>
              </a:rPr>
              <a:t> Testing</a:t>
            </a:r>
            <a:endParaRPr lang="en" sz="4400" b="1" i="0" u="none" strike="noStrike" cap="none" dirty="0">
              <a:solidFill>
                <a:schemeClr val="accent1"/>
              </a:solidFill>
              <a:latin typeface="Proxima Nova"/>
              <a:ea typeface="Proxima Nova"/>
              <a:cs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3DF97-D494-CB7C-FDBF-AC7EECF56CF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78947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0"/>
          <p:cNvSpPr txBox="1"/>
          <p:nvPr/>
        </p:nvSpPr>
        <p:spPr>
          <a:xfrm>
            <a:off x="226925" y="151275"/>
            <a:ext cx="4962000" cy="849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i="0" u="none" strike="noStrike" cap="none">
                <a:solidFill>
                  <a:srgbClr val="323F4F"/>
                </a:solidFill>
                <a:latin typeface="Proxima Nova"/>
                <a:ea typeface="Proxima Nova"/>
                <a:cs typeface="Proxima Nova"/>
                <a:sym typeface="Proxima Nova"/>
              </a:rPr>
              <a:t>Check Your Understanding </a:t>
            </a:r>
            <a:endParaRPr sz="2400" b="1" i="0" u="none" strike="noStrike" cap="none">
              <a:solidFill>
                <a:srgbClr val="323F4F"/>
              </a:solidFill>
              <a:latin typeface="Proxima Nova"/>
              <a:ea typeface="Proxima Nova"/>
              <a:cs typeface="Proxima Nova"/>
              <a:sym typeface="Proxima Nova"/>
            </a:endParaRPr>
          </a:p>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323F4F"/>
              </a:solidFill>
              <a:latin typeface="Proxima Nova"/>
              <a:ea typeface="Proxima Nova"/>
              <a:cs typeface="Proxima Nova"/>
              <a:sym typeface="Proxima Nova"/>
            </a:endParaRPr>
          </a:p>
        </p:txBody>
      </p:sp>
      <p:sp>
        <p:nvSpPr>
          <p:cNvPr id="194" name="Google Shape;194;p10"/>
          <p:cNvSpPr/>
          <p:nvPr/>
        </p:nvSpPr>
        <p:spPr>
          <a:xfrm rot="10800000" flipH="1">
            <a:off x="305900" y="627875"/>
            <a:ext cx="3763500" cy="1044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195" name="Google Shape;195;p10" descr="check sign - Clip Art Library"/>
          <p:cNvPicPr preferRelativeResize="0"/>
          <p:nvPr/>
        </p:nvPicPr>
        <p:blipFill rotWithShape="1">
          <a:blip r:embed="rId3">
            <a:alphaModFix/>
          </a:blip>
          <a:srcRect/>
          <a:stretch/>
        </p:blipFill>
        <p:spPr>
          <a:xfrm>
            <a:off x="5975597" y="1075321"/>
            <a:ext cx="1768724" cy="1768724"/>
          </a:xfrm>
          <a:prstGeom prst="rect">
            <a:avLst/>
          </a:prstGeom>
          <a:noFill/>
          <a:ln>
            <a:noFill/>
          </a:ln>
        </p:spPr>
      </p:pic>
      <p:sp>
        <p:nvSpPr>
          <p:cNvPr id="196" name="Google Shape;196;p10"/>
          <p:cNvSpPr txBox="1"/>
          <p:nvPr/>
        </p:nvSpPr>
        <p:spPr>
          <a:xfrm>
            <a:off x="542200" y="1172300"/>
            <a:ext cx="4777200" cy="264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600">
                <a:latin typeface="Proxima Nova Semibold"/>
                <a:ea typeface="Proxima Nova Semibold"/>
                <a:cs typeface="Proxima Nova Semibold"/>
                <a:sym typeface="Proxima Nova Semibold"/>
              </a:rPr>
              <a:t>1.</a:t>
            </a:r>
            <a:endParaRPr sz="1600">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None/>
            </a:pPr>
            <a:r>
              <a:rPr lang="en" sz="1600">
                <a:latin typeface="Proxima Nova Semibold"/>
                <a:ea typeface="Proxima Nova Semibold"/>
                <a:cs typeface="Proxima Nova Semibold"/>
                <a:sym typeface="Proxima Nova Semibold"/>
              </a:rPr>
              <a:t>2.</a:t>
            </a:r>
            <a:endParaRPr sz="1600">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None/>
            </a:pPr>
            <a:r>
              <a:rPr lang="en" sz="1600">
                <a:latin typeface="Proxima Nova Semibold"/>
                <a:ea typeface="Proxima Nova Semibold"/>
                <a:cs typeface="Proxima Nova Semibold"/>
                <a:sym typeface="Proxima Nova Semibold"/>
              </a:rPr>
              <a:t>3.</a:t>
            </a:r>
            <a:endParaRPr sz="1600">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None/>
            </a:pPr>
            <a:r>
              <a:rPr lang="en" sz="1600">
                <a:latin typeface="Proxima Nova Semibold"/>
                <a:ea typeface="Proxima Nova Semibold"/>
                <a:cs typeface="Proxima Nova Semibold"/>
                <a:sym typeface="Proxima Nova Semibold"/>
              </a:rPr>
              <a:t>4.</a:t>
            </a:r>
            <a:endParaRPr sz="1600">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None/>
            </a:pPr>
            <a:r>
              <a:rPr lang="en" sz="1600">
                <a:latin typeface="Proxima Nova Semibold"/>
                <a:ea typeface="Proxima Nova Semibold"/>
                <a:cs typeface="Proxima Nova Semibold"/>
                <a:sym typeface="Proxima Nova Semibold"/>
              </a:rPr>
              <a:t>5.</a:t>
            </a:r>
            <a:endParaRPr sz="1600">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None/>
            </a:pPr>
            <a:r>
              <a:rPr lang="en" sz="1600">
                <a:latin typeface="Proxima Nova Semibold"/>
                <a:ea typeface="Proxima Nova Semibold"/>
                <a:cs typeface="Proxima Nova Semibold"/>
                <a:sym typeface="Proxima Nova Semibold"/>
              </a:rPr>
              <a:t>6.</a:t>
            </a:r>
            <a:endParaRPr sz="1600">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None/>
            </a:pPr>
            <a:r>
              <a:rPr lang="en" sz="1600">
                <a:latin typeface="Proxima Nova Semibold"/>
                <a:ea typeface="Proxima Nova Semibold"/>
                <a:cs typeface="Proxima Nova Semibold"/>
                <a:sym typeface="Proxima Nova Semibold"/>
              </a:rPr>
              <a:t>7.</a:t>
            </a:r>
            <a:endParaRPr sz="1600">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None/>
            </a:pPr>
            <a:r>
              <a:rPr lang="en" sz="1600">
                <a:latin typeface="Proxima Nova Semibold"/>
                <a:ea typeface="Proxima Nova Semibold"/>
                <a:cs typeface="Proxima Nova Semibold"/>
                <a:sym typeface="Proxima Nova Semibold"/>
              </a:rPr>
              <a:t>8.</a:t>
            </a:r>
            <a:endParaRPr sz="1600">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None/>
            </a:pPr>
            <a:r>
              <a:rPr lang="en" sz="1600">
                <a:latin typeface="Proxima Nova Semibold"/>
                <a:ea typeface="Proxima Nova Semibold"/>
                <a:cs typeface="Proxima Nova Semibold"/>
                <a:sym typeface="Proxima Nova Semibold"/>
              </a:rPr>
              <a:t>9.</a:t>
            </a:r>
            <a:endParaRPr sz="1600">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None/>
            </a:pPr>
            <a:r>
              <a:rPr lang="en" sz="1600">
                <a:latin typeface="Proxima Nova Semibold"/>
                <a:ea typeface="Proxima Nova Semibold"/>
                <a:cs typeface="Proxima Nova Semibold"/>
                <a:sym typeface="Proxima Nova Semibold"/>
              </a:rPr>
              <a:t>10.</a:t>
            </a:r>
            <a:endParaRPr sz="1600">
              <a:latin typeface="Proxima Nova Semibold"/>
              <a:ea typeface="Proxima Nova Semibold"/>
              <a:cs typeface="Proxima Nova Semibold"/>
              <a:sym typeface="Proxima Nova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p:nvPr/>
        </p:nvSpPr>
        <p:spPr>
          <a:xfrm>
            <a:off x="394950" y="223550"/>
            <a:ext cx="44427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i="0" u="none" strike="noStrike" cap="none">
                <a:solidFill>
                  <a:srgbClr val="323F4F"/>
                </a:solidFill>
                <a:latin typeface="Proxima Nova"/>
                <a:ea typeface="Proxima Nova"/>
                <a:cs typeface="Proxima Nova"/>
                <a:sym typeface="Proxima Nova"/>
              </a:rPr>
              <a:t>Question &amp; Answer</a:t>
            </a:r>
            <a:endParaRPr sz="2400" b="1" i="0" u="none" strike="noStrike" cap="none">
              <a:solidFill>
                <a:srgbClr val="323F4F"/>
              </a:solidFill>
              <a:latin typeface="Proxima Nova"/>
              <a:ea typeface="Proxima Nova"/>
              <a:cs typeface="Proxima Nova"/>
              <a:sym typeface="Proxima Nova"/>
            </a:endParaRPr>
          </a:p>
        </p:txBody>
      </p:sp>
      <p:pic>
        <p:nvPicPr>
          <p:cNvPr id="202" name="Google Shape;202;p13"/>
          <p:cNvPicPr preferRelativeResize="0"/>
          <p:nvPr/>
        </p:nvPicPr>
        <p:blipFill rotWithShape="1">
          <a:blip r:embed="rId3">
            <a:alphaModFix/>
          </a:blip>
          <a:srcRect/>
          <a:stretch/>
        </p:blipFill>
        <p:spPr>
          <a:xfrm>
            <a:off x="1423175" y="940450"/>
            <a:ext cx="4832175" cy="337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6"/>
          <p:cNvSpPr txBox="1">
            <a:spLocks noGrp="1"/>
          </p:cNvSpPr>
          <p:nvPr>
            <p:ph type="title"/>
          </p:nvPr>
        </p:nvSpPr>
        <p:spPr>
          <a:xfrm>
            <a:off x="366425" y="1070150"/>
            <a:ext cx="7634700" cy="2555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SzPts val="4000"/>
              <a:buNone/>
            </a:pPr>
            <a:r>
              <a:rPr lang="en" sz="1600">
                <a:latin typeface="Proxima Nova Semibold"/>
                <a:ea typeface="Proxima Nova Semibold"/>
                <a:cs typeface="Proxima Nova Semibold"/>
                <a:sym typeface="Proxima Nova Semibold"/>
              </a:rPr>
              <a:t>Some Reference Links</a:t>
            </a:r>
            <a:endParaRPr sz="1600">
              <a:latin typeface="Proxima Nova Semibold"/>
              <a:ea typeface="Proxima Nova Semibold"/>
              <a:cs typeface="Proxima Nova Semibold"/>
              <a:sym typeface="Proxima Nova Semibold"/>
            </a:endParaRPr>
          </a:p>
        </p:txBody>
      </p:sp>
      <p:sp>
        <p:nvSpPr>
          <p:cNvPr id="208" name="Google Shape;208;p16"/>
          <p:cNvSpPr txBox="1"/>
          <p:nvPr/>
        </p:nvSpPr>
        <p:spPr>
          <a:xfrm>
            <a:off x="317625" y="223600"/>
            <a:ext cx="40425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000"/>
              <a:buFont typeface="Arial"/>
              <a:buNone/>
            </a:pPr>
            <a:r>
              <a:rPr lang="en" sz="2400" b="1" i="0" u="none" strike="noStrike" cap="none">
                <a:solidFill>
                  <a:srgbClr val="323F4F"/>
                </a:solidFill>
                <a:latin typeface="Proxima Nova"/>
                <a:ea typeface="Proxima Nova"/>
                <a:cs typeface="Proxima Nova"/>
                <a:sym typeface="Proxima Nova"/>
              </a:rPr>
              <a:t>Reference Materials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7"/>
          <p:cNvSpPr txBox="1">
            <a:spLocks noGrp="1"/>
          </p:cNvSpPr>
          <p:nvPr>
            <p:ph type="subTitle" idx="1"/>
          </p:nvPr>
        </p:nvSpPr>
        <p:spPr>
          <a:xfrm>
            <a:off x="2092775" y="2305650"/>
            <a:ext cx="5271900" cy="320700"/>
          </a:xfrm>
          <a:prstGeom prst="rect">
            <a:avLst/>
          </a:prstGeom>
          <a:noFill/>
          <a:ln>
            <a:noFill/>
          </a:ln>
        </p:spPr>
        <p:txBody>
          <a:bodyPr spcFirstLastPara="1" wrap="square" lIns="0" tIns="0" rIns="0" bIns="0" anchor="t" anchorCtr="0">
            <a:noAutofit/>
          </a:bodyPr>
          <a:lstStyle/>
          <a:p>
            <a:r>
              <a:rPr lang="en" sz="1600" dirty="0"/>
              <a:t>Praveen raj J</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457200" y="396000"/>
            <a:ext cx="4769100" cy="518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4000"/>
              <a:buNone/>
            </a:pPr>
            <a:r>
              <a:rPr lang="en" sz="2400">
                <a:solidFill>
                  <a:srgbClr val="323F4F"/>
                </a:solidFill>
                <a:latin typeface="Proxima Nova Semibold"/>
                <a:ea typeface="Proxima Nova Semibold"/>
                <a:cs typeface="Proxima Nova Semibold"/>
                <a:sym typeface="Proxima Nova Semibold"/>
              </a:rPr>
              <a:t>A</a:t>
            </a:r>
            <a:r>
              <a:rPr lang="en" sz="2400" b="1">
                <a:solidFill>
                  <a:srgbClr val="323F4F"/>
                </a:solidFill>
              </a:rPr>
              <a:t>bout the Course Creators</a:t>
            </a:r>
            <a:endParaRPr sz="2400" b="1">
              <a:solidFill>
                <a:srgbClr val="323F4F"/>
              </a:solidFill>
            </a:endParaRPr>
          </a:p>
          <a:p>
            <a:pPr marL="0" lvl="0" indent="0" algn="l" rtl="0">
              <a:lnSpc>
                <a:spcPct val="100000"/>
              </a:lnSpc>
              <a:spcBef>
                <a:spcPts val="0"/>
              </a:spcBef>
              <a:spcAft>
                <a:spcPts val="0"/>
              </a:spcAft>
              <a:buSzPts val="4000"/>
              <a:buNone/>
            </a:pPr>
            <a:endParaRPr sz="2400"/>
          </a:p>
        </p:txBody>
      </p:sp>
      <p:graphicFrame>
        <p:nvGraphicFramePr>
          <p:cNvPr id="151" name="Google Shape;151;p2"/>
          <p:cNvGraphicFramePr/>
          <p:nvPr>
            <p:extLst>
              <p:ext uri="{D42A27DB-BD31-4B8C-83A1-F6EECF244321}">
                <p14:modId xmlns:p14="http://schemas.microsoft.com/office/powerpoint/2010/main" val="544901456"/>
              </p:ext>
            </p:extLst>
          </p:nvPr>
        </p:nvGraphicFramePr>
        <p:xfrm>
          <a:off x="345452" y="1249740"/>
          <a:ext cx="7054700" cy="1845450"/>
        </p:xfrm>
        <a:graphic>
          <a:graphicData uri="http://schemas.openxmlformats.org/drawingml/2006/table">
            <a:tbl>
              <a:tblPr firstRow="1" bandRow="1">
                <a:noFill/>
                <a:tableStyleId>{49DB442D-EEDF-438E-98B3-073CB3D68EBA}</a:tableStyleId>
              </a:tblPr>
              <a:tblGrid>
                <a:gridCol w="2306625">
                  <a:extLst>
                    <a:ext uri="{9D8B030D-6E8A-4147-A177-3AD203B41FA5}">
                      <a16:colId xmlns:a16="http://schemas.microsoft.com/office/drawing/2014/main" val="20000"/>
                    </a:ext>
                  </a:extLst>
                </a:gridCol>
                <a:gridCol w="4748075">
                  <a:extLst>
                    <a:ext uri="{9D8B030D-6E8A-4147-A177-3AD203B41FA5}">
                      <a16:colId xmlns:a16="http://schemas.microsoft.com/office/drawing/2014/main" val="20001"/>
                    </a:ext>
                  </a:extLst>
                </a:gridCol>
              </a:tblGrid>
              <a:tr h="448025">
                <a:tc>
                  <a:txBody>
                    <a:bodyPr/>
                    <a:lstStyle/>
                    <a:p>
                      <a:pPr marL="0" marR="0" lvl="0" indent="0" algn="ctr" rtl="0">
                        <a:lnSpc>
                          <a:spcPct val="100000"/>
                        </a:lnSpc>
                        <a:spcBef>
                          <a:spcPts val="0"/>
                        </a:spcBef>
                        <a:spcAft>
                          <a:spcPts val="0"/>
                        </a:spcAft>
                        <a:buClr>
                          <a:srgbClr val="000000"/>
                        </a:buClr>
                        <a:buSzPts val="1800"/>
                        <a:buFont typeface="Arial"/>
                        <a:buNone/>
                      </a:pPr>
                      <a:r>
                        <a:rPr lang="en" sz="1800" b="0" u="none" strike="noStrike" cap="none" dirty="0">
                          <a:solidFill>
                            <a:schemeClr val="lt1"/>
                          </a:solidFill>
                          <a:latin typeface="Proxima Nova Semibold"/>
                          <a:ea typeface="Proxima Nova Semibold"/>
                          <a:cs typeface="Proxima Nova Semibold"/>
                          <a:sym typeface="Proxima Nova Semibold"/>
                        </a:rPr>
                        <a:t>Course Name</a:t>
                      </a:r>
                      <a:endParaRPr sz="1400" b="0" u="none" strike="noStrike" cap="none" dirty="0">
                        <a:latin typeface="Proxima Nova Semibold"/>
                        <a:ea typeface="Proxima Nova Semibold"/>
                        <a:cs typeface="Proxima Nova Semibold"/>
                        <a:sym typeface="Proxima Nova Semibold"/>
                      </a:endParaRPr>
                    </a:p>
                  </a:txBody>
                  <a:tcPr marL="91450" marR="91450" marT="45725" marB="45725">
                    <a:solidFill>
                      <a:srgbClr val="741B47"/>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 sz="1800" b="0" u="none" strike="noStrike" cap="none" dirty="0">
                          <a:solidFill>
                            <a:schemeClr val="lt1"/>
                          </a:solidFill>
                          <a:latin typeface="Proxima Nova Semibold"/>
                          <a:ea typeface="Proxima Nova Semibold"/>
                          <a:cs typeface="Proxima Nova Semibold"/>
                        </a:rPr>
                        <a:t> </a:t>
                      </a:r>
                      <a:r>
                        <a:rPr lang="en" sz="1800" b="0" dirty="0">
                          <a:solidFill>
                            <a:schemeClr val="lt1"/>
                          </a:solidFill>
                          <a:latin typeface="Proxima Nova Semibold"/>
                          <a:ea typeface="Proxima Nova Semibold"/>
                          <a:cs typeface="Proxima Nova Semibold"/>
                          <a:sym typeface="Proxima Nova Semibold"/>
                        </a:rPr>
                        <a:t>Course Name</a:t>
                      </a:r>
                      <a:endParaRPr sz="1800" u="none" strike="noStrike" cap="none" dirty="0">
                        <a:latin typeface="Calibri"/>
                        <a:ea typeface="Calibri"/>
                        <a:cs typeface="Calibri"/>
                        <a:sym typeface="Calibri"/>
                      </a:endParaRPr>
                    </a:p>
                  </a:txBody>
                  <a:tcPr marL="91450" marR="91450" marT="45725" marB="45725">
                    <a:solidFill>
                      <a:srgbClr val="25235B"/>
                    </a:solidFill>
                  </a:tcPr>
                </a:tc>
                <a:extLst>
                  <a:ext uri="{0D108BD9-81ED-4DB2-BD59-A6C34878D82A}">
                    <a16:rowId xmlns:a16="http://schemas.microsoft.com/office/drawing/2014/main" val="10000"/>
                  </a:ext>
                </a:extLst>
              </a:tr>
              <a:tr h="474700">
                <a:tc>
                  <a:txBody>
                    <a:bodyPr/>
                    <a:lstStyle/>
                    <a:p>
                      <a:pPr marL="0" marR="0" lvl="0" indent="0" algn="ctr" rtl="0">
                        <a:lnSpc>
                          <a:spcPct val="100000"/>
                        </a:lnSpc>
                        <a:spcBef>
                          <a:spcPts val="0"/>
                        </a:spcBef>
                        <a:spcAft>
                          <a:spcPts val="0"/>
                        </a:spcAft>
                        <a:buClr>
                          <a:srgbClr val="000000"/>
                        </a:buClr>
                        <a:buSzPts val="1400"/>
                        <a:buFont typeface="Arial"/>
                        <a:buNone/>
                      </a:pPr>
                      <a:r>
                        <a:rPr lang="en" sz="1600" u="none" strike="noStrike" cap="none" dirty="0">
                          <a:latin typeface="Proxima Nova Semibold"/>
                          <a:ea typeface="Proxima Nova Semibold"/>
                          <a:cs typeface="Proxima Nova Semibold"/>
                        </a:rPr>
                        <a:t> </a:t>
                      </a:r>
                      <a:r>
                        <a:rPr lang="en" sz="1600" u="none" strike="noStrike" cap="none" dirty="0">
                          <a:latin typeface="Proxima Nova Semibold"/>
                          <a:ea typeface="Proxima Nova Semibold"/>
                          <a:cs typeface="Proxima Nova Semibold"/>
                          <a:sym typeface="Proxima Nova Semibold"/>
                        </a:rPr>
                        <a:t>Course Author Name :</a:t>
                      </a:r>
                      <a:r>
                        <a:rPr lang="en" sz="1600" u="none" strike="noStrike" cap="none" dirty="0">
                          <a:latin typeface="Proxima Nova Semibold"/>
                          <a:ea typeface="Proxima Nova Semibold"/>
                          <a:cs typeface="Proxima Nova Semibold"/>
                        </a:rPr>
                        <a:t> </a:t>
                      </a:r>
                      <a:endParaRPr sz="1600" u="none" strike="noStrike" cap="none">
                        <a:latin typeface="Proxima Nova Semibold"/>
                        <a:ea typeface="Proxima Nova Semibold"/>
                        <a:cs typeface="Proxima Nova Semibold"/>
                        <a:sym typeface="Proxima Nova Semibold"/>
                      </a:endParaRPr>
                    </a:p>
                  </a:txBody>
                  <a:tcPr marL="91450" marR="91450" marT="45725" marB="45725" anchor="ctr"/>
                </a:tc>
                <a:tc>
                  <a:txBody>
                    <a:bodyPr/>
                    <a:lstStyle/>
                    <a:p>
                      <a:pPr marL="0" lvl="0" indent="0" algn="l" rtl="0">
                        <a:spcBef>
                          <a:spcPts val="0"/>
                        </a:spcBef>
                        <a:spcAft>
                          <a:spcPts val="0"/>
                        </a:spcAft>
                        <a:buNone/>
                      </a:pPr>
                      <a:r>
                        <a:rPr lang="en-US" dirty="0"/>
                        <a:t>Praveen raj J</a:t>
                      </a:r>
                      <a:endParaRPr dirty="0"/>
                    </a:p>
                  </a:txBody>
                  <a:tcPr marL="91450" marR="91450" marT="45725" marB="45725"/>
                </a:tc>
                <a:extLst>
                  <a:ext uri="{0D108BD9-81ED-4DB2-BD59-A6C34878D82A}">
                    <a16:rowId xmlns:a16="http://schemas.microsoft.com/office/drawing/2014/main" val="10001"/>
                  </a:ext>
                </a:extLst>
              </a:tr>
              <a:tr h="474700">
                <a:tc>
                  <a:txBody>
                    <a:bodyPr/>
                    <a:lstStyle/>
                    <a:p>
                      <a:pPr marL="0" marR="0" lvl="0" indent="0" algn="ctr" rtl="0">
                        <a:lnSpc>
                          <a:spcPct val="100000"/>
                        </a:lnSpc>
                        <a:spcBef>
                          <a:spcPts val="0"/>
                        </a:spcBef>
                        <a:spcAft>
                          <a:spcPts val="0"/>
                        </a:spcAft>
                        <a:buClr>
                          <a:srgbClr val="000000"/>
                        </a:buClr>
                        <a:buSzPts val="1400"/>
                        <a:buFont typeface="Arial"/>
                        <a:buNone/>
                      </a:pPr>
                      <a:r>
                        <a:rPr lang="en" sz="1600" u="none" strike="noStrike" cap="none" dirty="0">
                          <a:latin typeface="Proxima Nova Semibold"/>
                          <a:ea typeface="Proxima Nova Semibold"/>
                          <a:cs typeface="Proxima Nova Semibold"/>
                          <a:sym typeface="Proxima Nova Semibold"/>
                        </a:rPr>
                        <a:t>About the Author :</a:t>
                      </a:r>
                      <a:r>
                        <a:rPr lang="en" sz="1600" u="none" strike="noStrike" cap="none" dirty="0">
                          <a:latin typeface="Proxima Nova Semibold"/>
                          <a:ea typeface="Proxima Nova Semibold"/>
                          <a:cs typeface="Proxima Nova Semibold"/>
                        </a:rPr>
                        <a:t> </a:t>
                      </a:r>
                      <a:endParaRPr sz="1600" u="none" strike="noStrike" cap="none">
                        <a:latin typeface="Proxima Nova Semibold"/>
                        <a:ea typeface="Proxima Nova Semibold"/>
                        <a:cs typeface="Proxima Nova Semibold"/>
                        <a:sym typeface="Proxima Nova Semibold"/>
                      </a:endParaRPr>
                    </a:p>
                  </a:txBody>
                  <a:tcPr marL="91450" marR="91450" marT="45725" marB="45725" anchor="ctr"/>
                </a:tc>
                <a:tc>
                  <a:txBody>
                    <a:bodyPr/>
                    <a:lstStyle/>
                    <a:p>
                      <a:pPr marL="0" lvl="0" indent="0" algn="l" rtl="0">
                        <a:spcBef>
                          <a:spcPts val="0"/>
                        </a:spcBef>
                        <a:spcAft>
                          <a:spcPts val="0"/>
                        </a:spcAft>
                        <a:buNone/>
                      </a:pPr>
                      <a:r>
                        <a:rPr lang="en-US" dirty="0"/>
                        <a:t>Software Engineer Trainee</a:t>
                      </a:r>
                      <a:endParaRPr dirty="0"/>
                    </a:p>
                  </a:txBody>
                  <a:tcPr marL="91450" marR="91450" marT="45725" marB="45725"/>
                </a:tc>
                <a:extLst>
                  <a:ext uri="{0D108BD9-81ED-4DB2-BD59-A6C34878D82A}">
                    <a16:rowId xmlns:a16="http://schemas.microsoft.com/office/drawing/2014/main" val="10002"/>
                  </a:ext>
                </a:extLst>
              </a:tr>
              <a:tr h="448025">
                <a:tc>
                  <a:txBody>
                    <a:bodyPr/>
                    <a:lstStyle/>
                    <a:p>
                      <a:pPr marL="0" marR="0" lvl="0" indent="0" algn="ctr" rtl="0">
                        <a:lnSpc>
                          <a:spcPct val="100000"/>
                        </a:lnSpc>
                        <a:spcBef>
                          <a:spcPts val="0"/>
                        </a:spcBef>
                        <a:spcAft>
                          <a:spcPts val="0"/>
                        </a:spcAft>
                        <a:buClr>
                          <a:srgbClr val="000000"/>
                        </a:buClr>
                        <a:buSzPts val="1400"/>
                        <a:buFont typeface="Arial"/>
                        <a:buNone/>
                      </a:pPr>
                      <a:r>
                        <a:rPr lang="en" sz="1600" u="none" strike="noStrike" cap="none" dirty="0">
                          <a:latin typeface="Proxima Nova Semibold"/>
                          <a:ea typeface="Proxima Nova Semibold"/>
                          <a:cs typeface="Proxima Nova Semibold"/>
                        </a:rPr>
                        <a:t> </a:t>
                      </a:r>
                      <a:r>
                        <a:rPr lang="en" sz="1600" u="none" strike="noStrike" cap="none" dirty="0">
                          <a:latin typeface="Proxima Nova Semibold"/>
                          <a:ea typeface="Proxima Nova Semibold"/>
                          <a:cs typeface="Proxima Nova Semibold"/>
                          <a:sym typeface="Proxima Nova Semibold"/>
                        </a:rPr>
                        <a:t>Date of Creation</a:t>
                      </a:r>
                      <a:r>
                        <a:rPr lang="en" sz="1600" u="none" strike="noStrike" cap="none" dirty="0">
                          <a:latin typeface="Proxima Nova Semibold"/>
                          <a:ea typeface="Proxima Nova Semibold"/>
                          <a:cs typeface="Proxima Nova Semibold"/>
                        </a:rPr>
                        <a:t> :  </a:t>
                      </a:r>
                      <a:endParaRPr sz="1600" u="none" strike="noStrike" cap="none" dirty="0">
                        <a:latin typeface="Proxima Nova Semibold"/>
                        <a:ea typeface="Proxima Nova Semibold"/>
                        <a:cs typeface="Proxima Nova Semibold"/>
                        <a:sym typeface="Proxima Nova Semibold"/>
                      </a:endParaRPr>
                    </a:p>
                  </a:txBody>
                  <a:tcPr marL="91450" marR="91450" marT="45725" marB="45725" anchor="ctr"/>
                </a:tc>
                <a:tc>
                  <a:txBody>
                    <a:bodyPr/>
                    <a:lstStyle/>
                    <a:p>
                      <a:pPr marL="0" lvl="0" indent="0" algn="l" rtl="0">
                        <a:spcBef>
                          <a:spcPts val="0"/>
                        </a:spcBef>
                        <a:spcAft>
                          <a:spcPts val="0"/>
                        </a:spcAft>
                        <a:buNone/>
                      </a:pPr>
                      <a:r>
                        <a:rPr lang="en-US" dirty="0"/>
                        <a:t>09-03-24</a:t>
                      </a:r>
                      <a:endParaRPr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title"/>
          </p:nvPr>
        </p:nvSpPr>
        <p:spPr>
          <a:xfrm>
            <a:off x="457200" y="1070150"/>
            <a:ext cx="7994100" cy="2555400"/>
          </a:xfrm>
          <a:prstGeom prst="rect">
            <a:avLst/>
          </a:prstGeom>
          <a:noFill/>
          <a:ln>
            <a:noFill/>
          </a:ln>
        </p:spPr>
        <p:txBody>
          <a:bodyPr spcFirstLastPara="1" wrap="square" lIns="0" tIns="0" rIns="0" bIns="0" anchor="t" anchorCtr="0">
            <a:noAutofit/>
          </a:bodyPr>
          <a:lstStyle/>
          <a:p>
            <a:pPr marL="508000" lvl="0" indent="-381000" algn="l" rtl="0">
              <a:lnSpc>
                <a:spcPct val="90000"/>
              </a:lnSpc>
              <a:spcBef>
                <a:spcPts val="1000"/>
              </a:spcBef>
              <a:spcAft>
                <a:spcPts val="0"/>
              </a:spcAft>
              <a:buClr>
                <a:srgbClr val="C00000"/>
              </a:buClr>
              <a:buSzPts val="1600"/>
              <a:buFont typeface="Proxima Nova Semibold"/>
              <a:buChar char="•"/>
            </a:pPr>
            <a:r>
              <a:rPr lang="en" sz="1600" dirty="0">
                <a:solidFill>
                  <a:srgbClr val="222A35"/>
                </a:solidFill>
                <a:latin typeface="Proxima Nova Semibold"/>
                <a:ea typeface="Proxima Nova Semibold"/>
                <a:cs typeface="Proxima Nova Semibold"/>
                <a:sym typeface="Proxima Nova Semibold"/>
              </a:rPr>
              <a:t>After completing this course, the participants will be able:</a:t>
            </a:r>
            <a:endParaRPr sz="1600" dirty="0">
              <a:solidFill>
                <a:srgbClr val="222A35"/>
              </a:solidFill>
              <a:latin typeface="Proxima Nova Semibold"/>
              <a:ea typeface="Proxima Nova Semibold"/>
              <a:cs typeface="Proxima Nova Semibold"/>
              <a:sym typeface="Proxima Nova Semibold"/>
            </a:endParaRPr>
          </a:p>
          <a:p>
            <a:pPr marL="0" lvl="0" indent="0" algn="l" rtl="0">
              <a:lnSpc>
                <a:spcPct val="90000"/>
              </a:lnSpc>
              <a:spcBef>
                <a:spcPts val="500"/>
              </a:spcBef>
              <a:spcAft>
                <a:spcPts val="0"/>
              </a:spcAft>
              <a:buSzPts val="4000"/>
              <a:buNone/>
            </a:pPr>
            <a:endParaRPr sz="1600">
              <a:solidFill>
                <a:srgbClr val="222A35"/>
              </a:solidFill>
              <a:latin typeface="Proxima Nova Semibold"/>
              <a:ea typeface="Proxima Nova Semibold"/>
              <a:cs typeface="Proxima Nova Semibold"/>
              <a:sym typeface="Proxima Nova Semibold"/>
            </a:endParaRPr>
          </a:p>
          <a:p>
            <a:pPr marL="914400" lvl="1" indent="-330200">
              <a:lnSpc>
                <a:spcPct val="90000"/>
              </a:lnSpc>
              <a:spcBef>
                <a:spcPts val="500"/>
              </a:spcBef>
              <a:buClr>
                <a:srgbClr val="548135"/>
              </a:buClr>
              <a:buSzPts val="1600"/>
              <a:buFont typeface="Proxima Nova Semibold"/>
              <a:buChar char="▪"/>
            </a:pPr>
            <a:r>
              <a:rPr lang="en" sz="1600" dirty="0">
                <a:solidFill>
                  <a:srgbClr val="222A35"/>
                </a:solidFill>
                <a:latin typeface="Proxima Nova Semibold"/>
                <a:ea typeface="Proxima Nova Semibold"/>
                <a:cs typeface="Proxima Nova Semibold"/>
                <a:sym typeface="Proxima Nova Semibold"/>
              </a:rPr>
              <a:t>to understand what is </a:t>
            </a:r>
            <a:r>
              <a:rPr lang="en" sz="1600" dirty="0" err="1">
                <a:solidFill>
                  <a:srgbClr val="222A35"/>
                </a:solidFill>
                <a:latin typeface="Proxima Nova Semibold"/>
                <a:ea typeface="Proxima Nova Semibold"/>
                <a:cs typeface="Proxima Nova Semibold"/>
                <a:sym typeface="Proxima Nova Semibold"/>
              </a:rPr>
              <a:t>NUnit</a:t>
            </a:r>
            <a:r>
              <a:rPr lang="en" sz="1600" dirty="0">
                <a:solidFill>
                  <a:srgbClr val="222A35"/>
                </a:solidFill>
                <a:latin typeface="Proxima Nova Semibold"/>
                <a:ea typeface="Proxima Nova Semibold"/>
                <a:cs typeface="Proxima Nova Semibold"/>
                <a:sym typeface="Proxima Nova Semibold"/>
              </a:rPr>
              <a:t> testing and how to implement in real time.</a:t>
            </a:r>
            <a:endParaRPr sz="1600" dirty="0">
              <a:latin typeface="Proxima Nova Semibold"/>
              <a:ea typeface="Proxima Nova Semibold"/>
              <a:cs typeface="Proxima Nova Semibold"/>
              <a:sym typeface="Proxima Nova Semibold"/>
            </a:endParaRPr>
          </a:p>
        </p:txBody>
      </p:sp>
      <p:sp>
        <p:nvSpPr>
          <p:cNvPr id="157" name="Google Shape;157;p3"/>
          <p:cNvSpPr txBox="1"/>
          <p:nvPr/>
        </p:nvSpPr>
        <p:spPr>
          <a:xfrm>
            <a:off x="336175" y="286500"/>
            <a:ext cx="51855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i="0" u="none" strike="noStrike" cap="none">
                <a:solidFill>
                  <a:srgbClr val="323F4F"/>
                </a:solidFill>
                <a:latin typeface="Proxima Nova"/>
                <a:ea typeface="Proxima Nova"/>
                <a:cs typeface="Proxima Nova"/>
                <a:sym typeface="Proxima Nova"/>
              </a:rPr>
              <a:t>Course Learning Objectives</a:t>
            </a:r>
            <a:endParaRPr sz="2400" b="1" i="0" u="none" strike="noStrike" cap="none">
              <a:solidFill>
                <a:srgbClr val="323F4F"/>
              </a:solidFill>
              <a:latin typeface="Proxima Nova"/>
              <a:ea typeface="Proxima Nova"/>
              <a:cs typeface="Proxima Nova"/>
              <a:sym typeface="Proxima Nova"/>
            </a:endParaRPr>
          </a:p>
        </p:txBody>
      </p:sp>
      <p:sp>
        <p:nvSpPr>
          <p:cNvPr id="158" name="Google Shape;158;p3"/>
          <p:cNvSpPr txBox="1"/>
          <p:nvPr/>
        </p:nvSpPr>
        <p:spPr>
          <a:xfrm>
            <a:off x="460075" y="929725"/>
            <a:ext cx="8217300" cy="278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Proxima Nova Semibold"/>
              <a:ea typeface="Proxima Nova Semibold"/>
              <a:cs typeface="Proxima Nova Semibold"/>
              <a:sym typeface="Proxima Nova Semibold"/>
            </a:endParaRPr>
          </a:p>
        </p:txBody>
      </p:sp>
      <p:sp>
        <p:nvSpPr>
          <p:cNvPr id="159" name="Google Shape;159;p3"/>
          <p:cNvSpPr txBox="1"/>
          <p:nvPr/>
        </p:nvSpPr>
        <p:spPr>
          <a:xfrm>
            <a:off x="612475" y="1082125"/>
            <a:ext cx="8217300" cy="278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Proxima Nova Semibold"/>
              <a:ea typeface="Proxima Nova Semibold"/>
              <a:cs typeface="Proxima Nova Semibold"/>
              <a:sym typeface="Proxima Nov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title"/>
          </p:nvPr>
        </p:nvSpPr>
        <p:spPr>
          <a:xfrm>
            <a:off x="440635" y="1119846"/>
            <a:ext cx="4769100" cy="3310800"/>
          </a:xfrm>
          <a:prstGeom prst="rect">
            <a:avLst/>
          </a:prstGeom>
          <a:noFill/>
          <a:ln>
            <a:noFill/>
          </a:ln>
        </p:spPr>
        <p:txBody>
          <a:bodyPr spcFirstLastPara="1" wrap="square" lIns="0" tIns="0" rIns="0" bIns="0" anchor="t" anchorCtr="0">
            <a:noAutofit/>
          </a:bodyPr>
          <a:lstStyle/>
          <a:p>
            <a:r>
              <a:rPr lang="en" sz="1600" dirty="0">
                <a:solidFill>
                  <a:schemeClr val="dk1"/>
                </a:solidFill>
                <a:highlight>
                  <a:srgbClr val="FFFFFF"/>
                </a:highlight>
                <a:latin typeface="Proxima Nova Semibold"/>
                <a:ea typeface="Proxima Nova Semibold"/>
                <a:cs typeface="Proxima Nova Semibold"/>
                <a:sym typeface="Proxima Nova Semibold"/>
              </a:rPr>
              <a:t>1.What is Testing?</a:t>
            </a:r>
            <a:br>
              <a:rPr lang="en" sz="1600" dirty="0">
                <a:highlight>
                  <a:srgbClr val="FFFFFF"/>
                </a:highlight>
                <a:latin typeface="Proxima Nova Semibold"/>
                <a:ea typeface="Proxima Nova Semibold"/>
                <a:cs typeface="Proxima Nova Semibold"/>
              </a:rPr>
            </a:br>
            <a:endParaRPr lang="en-US" sz="1600">
              <a:solidFill>
                <a:schemeClr val="dk1"/>
              </a:solidFill>
              <a:highlight>
                <a:srgbClr val="FFFFFF"/>
              </a:highlight>
              <a:latin typeface="Proxima Nova Semibold"/>
              <a:ea typeface="Proxima Nova Semibold"/>
              <a:cs typeface="Proxima Nova Semibold"/>
            </a:endParaRPr>
          </a:p>
          <a:p>
            <a:r>
              <a:rPr lang="en" sz="1600" dirty="0">
                <a:solidFill>
                  <a:schemeClr val="dk1"/>
                </a:solidFill>
                <a:highlight>
                  <a:srgbClr val="FFFFFF"/>
                </a:highlight>
                <a:latin typeface="Proxima Nova Semibold"/>
                <a:ea typeface="Proxima Nova Semibold"/>
                <a:cs typeface="Proxima Nova Semibold"/>
                <a:sym typeface="Proxima Nova Semibold"/>
              </a:rPr>
              <a:t>2.What is </a:t>
            </a:r>
            <a:r>
              <a:rPr lang="en" sz="1600" err="1">
                <a:solidFill>
                  <a:schemeClr val="dk1"/>
                </a:solidFill>
                <a:highlight>
                  <a:srgbClr val="FFFFFF"/>
                </a:highlight>
                <a:latin typeface="Proxima Nova Semibold"/>
                <a:ea typeface="Proxima Nova Semibold"/>
                <a:cs typeface="Proxima Nova Semibold"/>
                <a:sym typeface="Proxima Nova Semibold"/>
              </a:rPr>
              <a:t>NUnit</a:t>
            </a:r>
            <a:r>
              <a:rPr lang="en" sz="1600" dirty="0">
                <a:solidFill>
                  <a:schemeClr val="dk1"/>
                </a:solidFill>
                <a:highlight>
                  <a:srgbClr val="FFFFFF"/>
                </a:highlight>
                <a:latin typeface="Proxima Nova Semibold"/>
                <a:ea typeface="Proxima Nova Semibold"/>
                <a:cs typeface="Proxima Nova Semibold"/>
                <a:sym typeface="Proxima Nova Semibold"/>
              </a:rPr>
              <a:t> testing?</a:t>
            </a:r>
            <a:br>
              <a:rPr lang="en" sz="1600" dirty="0">
                <a:solidFill>
                  <a:schemeClr val="dk1"/>
                </a:solidFill>
                <a:highlight>
                  <a:srgbClr val="FFFFFF"/>
                </a:highlight>
                <a:latin typeface="Proxima Nova Semibold"/>
                <a:ea typeface="Proxima Nova Semibold"/>
                <a:cs typeface="Proxima Nova Semibold"/>
                <a:sym typeface="Proxima Nova Semibold"/>
              </a:rPr>
            </a:br>
            <a:endParaRPr sz="1600">
              <a:solidFill>
                <a:schemeClr val="dk1"/>
              </a:solidFill>
              <a:highlight>
                <a:srgbClr val="FFFFFF"/>
              </a:highlight>
              <a:latin typeface="Proxima Nova Semibold"/>
              <a:ea typeface="Proxima Nova Semibold"/>
              <a:cs typeface="Proxima Nova Semibold"/>
              <a:sym typeface="Proxima Nova Semibold"/>
            </a:endParaRPr>
          </a:p>
          <a:p>
            <a:r>
              <a:rPr lang="en" sz="1600" dirty="0">
                <a:solidFill>
                  <a:schemeClr val="dk1"/>
                </a:solidFill>
                <a:highlight>
                  <a:srgbClr val="FFFFFF"/>
                </a:highlight>
                <a:latin typeface="Proxima Nova Semibold"/>
                <a:ea typeface="Proxima Nova Semibold"/>
                <a:cs typeface="Proxima Nova Semibold"/>
                <a:sym typeface="Proxima Nova Semibold"/>
              </a:rPr>
              <a:t>3.</a:t>
            </a:r>
            <a:r>
              <a:rPr lang="en" sz="1600" b="1" dirty="0">
                <a:solidFill>
                  <a:schemeClr val="dk1"/>
                </a:solidFill>
                <a:highlight>
                  <a:srgbClr val="FFFFFF"/>
                </a:highlight>
                <a:ea typeface="Proxima Nova Semibold"/>
                <a:cs typeface="Proxima Nova Semibold"/>
                <a:sym typeface="Proxima Nova Semibold"/>
              </a:rPr>
              <a:t>Is it necessary to test </a:t>
            </a:r>
            <a:r>
              <a:rPr lang="en" sz="1600" b="1" err="1">
                <a:solidFill>
                  <a:schemeClr val="dk1"/>
                </a:solidFill>
                <a:highlight>
                  <a:srgbClr val="FFFFFF"/>
                </a:highlight>
                <a:ea typeface="Proxima Nova Semibold"/>
                <a:cs typeface="Proxima Nova Semibold"/>
                <a:sym typeface="Proxima Nova Semibold"/>
              </a:rPr>
              <a:t>NUnit</a:t>
            </a:r>
            <a:r>
              <a:rPr lang="en" sz="1600" b="1" dirty="0">
                <a:solidFill>
                  <a:schemeClr val="dk1"/>
                </a:solidFill>
                <a:highlight>
                  <a:srgbClr val="FFFFFF"/>
                </a:highlight>
                <a:ea typeface="Proxima Nova Semibold"/>
                <a:cs typeface="Proxima Nova Semibold"/>
                <a:sym typeface="Proxima Nova Semibold"/>
              </a:rPr>
              <a:t>? </a:t>
            </a:r>
            <a:br>
              <a:rPr lang="en" sz="1600" dirty="0">
                <a:solidFill>
                  <a:schemeClr val="dk1"/>
                </a:solidFill>
                <a:highlight>
                  <a:srgbClr val="FFFFFF"/>
                </a:highlight>
                <a:latin typeface="Proxima Nova Semibold"/>
                <a:ea typeface="Proxima Nova Semibold"/>
                <a:cs typeface="Proxima Nova Semibold"/>
                <a:sym typeface="Proxima Nova Semibold"/>
              </a:rPr>
            </a:br>
            <a:endParaRPr sz="1600">
              <a:solidFill>
                <a:schemeClr val="dk1"/>
              </a:solidFill>
              <a:highlight>
                <a:srgbClr val="FFFFFF"/>
              </a:highlight>
              <a:latin typeface="Proxima Nova Semibold"/>
              <a:ea typeface="Proxima Nova Semibold"/>
              <a:cs typeface="Proxima Nova Semibold"/>
              <a:sym typeface="Proxima Nova Semibold"/>
            </a:endParaRPr>
          </a:p>
          <a:p>
            <a:endParaRPr lang="en" sz="1600" dirty="0">
              <a:solidFill>
                <a:schemeClr val="dk1"/>
              </a:solidFill>
              <a:highlight>
                <a:srgbClr val="FFFFFF"/>
              </a:highlight>
              <a:latin typeface="Proxima Nova Semibold"/>
              <a:ea typeface="Proxima Nova Semibold"/>
              <a:cs typeface="Proxima Nova Semibold"/>
            </a:endParaRPr>
          </a:p>
        </p:txBody>
      </p:sp>
      <p:sp>
        <p:nvSpPr>
          <p:cNvPr id="165" name="Google Shape;165;p4"/>
          <p:cNvSpPr txBox="1"/>
          <p:nvPr/>
        </p:nvSpPr>
        <p:spPr>
          <a:xfrm>
            <a:off x="381000" y="321000"/>
            <a:ext cx="30000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i="0" u="none" strike="noStrike" cap="none">
                <a:solidFill>
                  <a:srgbClr val="323F4F"/>
                </a:solidFill>
                <a:latin typeface="Proxima Nova"/>
                <a:ea typeface="Proxima Nova"/>
                <a:cs typeface="Proxima Nova"/>
                <a:sym typeface="Proxima Nova"/>
              </a:rPr>
              <a:t>Do You Know?</a:t>
            </a:r>
            <a:endParaRPr sz="2400" b="1" i="0" u="none" strike="noStrike" cap="none">
              <a:solidFill>
                <a:srgbClr val="323F4F"/>
              </a:solidFill>
              <a:latin typeface="Proxima Nova"/>
              <a:ea typeface="Proxima Nova"/>
              <a:cs typeface="Proxima Nova"/>
              <a:sym typeface="Proxima Nova"/>
            </a:endParaRPr>
          </a:p>
        </p:txBody>
      </p:sp>
      <p:pic>
        <p:nvPicPr>
          <p:cNvPr id="2" name="Picture 1" descr="Employee thinking Vectors &amp; Illustrations for Free Download | Freepik">
            <a:extLst>
              <a:ext uri="{FF2B5EF4-FFF2-40B4-BE49-F238E27FC236}">
                <a16:creationId xmlns:a16="http://schemas.microsoft.com/office/drawing/2014/main" id="{145F2507-EDF4-F975-0C7E-7753BE64ED4C}"/>
              </a:ext>
            </a:extLst>
          </p:cNvPr>
          <p:cNvPicPr>
            <a:picLocks noChangeAspect="1"/>
          </p:cNvPicPr>
          <p:nvPr/>
        </p:nvPicPr>
        <p:blipFill>
          <a:blip r:embed="rId3"/>
          <a:stretch>
            <a:fillRect/>
          </a:stretch>
        </p:blipFill>
        <p:spPr>
          <a:xfrm>
            <a:off x="4865205" y="801790"/>
            <a:ext cx="2983395" cy="29849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24a84ead391_0_19"/>
          <p:cNvSpPr txBox="1"/>
          <p:nvPr/>
        </p:nvSpPr>
        <p:spPr>
          <a:xfrm>
            <a:off x="457200" y="277400"/>
            <a:ext cx="30000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200"/>
              <a:buFont typeface="Arial"/>
              <a:buNone/>
            </a:pPr>
            <a:r>
              <a:rPr lang="en" sz="2400" b="1" i="0" u="none" strike="noStrike" cap="none">
                <a:solidFill>
                  <a:srgbClr val="323F4F"/>
                </a:solidFill>
                <a:latin typeface="Proxima Nova"/>
                <a:ea typeface="Proxima Nova"/>
                <a:cs typeface="Proxima Nova"/>
                <a:sym typeface="Proxima Nova"/>
              </a:rPr>
              <a:t>Pre-Test</a:t>
            </a:r>
            <a:endParaRPr sz="2400" b="1" i="0" u="none" strike="noStrike" cap="none">
              <a:solidFill>
                <a:srgbClr val="323F4F"/>
              </a:solidFill>
              <a:latin typeface="Proxima Nova"/>
              <a:ea typeface="Proxima Nova"/>
              <a:cs typeface="Proxima Nova"/>
              <a:sym typeface="Proxima Nova"/>
            </a:endParaRPr>
          </a:p>
        </p:txBody>
      </p:sp>
      <p:graphicFrame>
        <p:nvGraphicFramePr>
          <p:cNvPr id="171" name="Google Shape;171;g24a84ead391_0_19"/>
          <p:cNvGraphicFramePr/>
          <p:nvPr>
            <p:extLst>
              <p:ext uri="{D42A27DB-BD31-4B8C-83A1-F6EECF244321}">
                <p14:modId xmlns:p14="http://schemas.microsoft.com/office/powerpoint/2010/main" val="427775786"/>
              </p:ext>
            </p:extLst>
          </p:nvPr>
        </p:nvGraphicFramePr>
        <p:xfrm>
          <a:off x="538025" y="1165870"/>
          <a:ext cx="7650125" cy="3596550"/>
        </p:xfrm>
        <a:graphic>
          <a:graphicData uri="http://schemas.openxmlformats.org/drawingml/2006/table">
            <a:tbl>
              <a:tblPr>
                <a:noFill/>
                <a:tableStyleId>{70A6D24B-F39B-4B54-A5B0-F4FA71929B6A}</a:tableStyleId>
              </a:tblPr>
              <a:tblGrid>
                <a:gridCol w="981675">
                  <a:extLst>
                    <a:ext uri="{9D8B030D-6E8A-4147-A177-3AD203B41FA5}">
                      <a16:colId xmlns:a16="http://schemas.microsoft.com/office/drawing/2014/main" val="20000"/>
                    </a:ext>
                  </a:extLst>
                </a:gridCol>
                <a:gridCol w="3052300">
                  <a:extLst>
                    <a:ext uri="{9D8B030D-6E8A-4147-A177-3AD203B41FA5}">
                      <a16:colId xmlns:a16="http://schemas.microsoft.com/office/drawing/2014/main" val="20001"/>
                    </a:ext>
                  </a:extLst>
                </a:gridCol>
                <a:gridCol w="3616150">
                  <a:extLst>
                    <a:ext uri="{9D8B030D-6E8A-4147-A177-3AD203B41FA5}">
                      <a16:colId xmlns:a16="http://schemas.microsoft.com/office/drawing/2014/main" val="20002"/>
                    </a:ext>
                  </a:extLst>
                </a:gridCol>
              </a:tblGrid>
              <a:tr h="536000">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dirty="0" err="1">
                          <a:solidFill>
                            <a:schemeClr val="lt1"/>
                          </a:solidFill>
                          <a:latin typeface="Proxima Nova Semibold"/>
                          <a:ea typeface="Proxima Nova Semibold"/>
                          <a:cs typeface="Proxima Nova Semibold"/>
                          <a:sym typeface="Proxima Nova Semibold"/>
                        </a:rPr>
                        <a:t>S.No</a:t>
                      </a:r>
                      <a:endParaRPr sz="1600" u="none" strike="noStrike" cap="none" dirty="0" err="1">
                        <a:solidFill>
                          <a:schemeClr val="lt1"/>
                        </a:solidFill>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dirty="0">
                          <a:solidFill>
                            <a:schemeClr val="lt1"/>
                          </a:solidFill>
                          <a:latin typeface="Proxima Nova Semibold"/>
                          <a:ea typeface="Proxima Nova Semibold"/>
                          <a:cs typeface="Proxima Nova Semibold"/>
                          <a:sym typeface="Proxima Nova Semibold"/>
                        </a:rPr>
                        <a:t>Question</a:t>
                      </a:r>
                      <a:endParaRPr sz="1600" u="none" strike="noStrike" cap="none" dirty="0">
                        <a:solidFill>
                          <a:schemeClr val="lt1"/>
                        </a:solidFill>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dirty="0">
                          <a:solidFill>
                            <a:schemeClr val="lt1"/>
                          </a:solidFill>
                          <a:latin typeface="Proxima Nova Semibold"/>
                          <a:ea typeface="Proxima Nova Semibold"/>
                          <a:cs typeface="Proxima Nova Semibold"/>
                          <a:sym typeface="Proxima Nova Semibold"/>
                        </a:rPr>
                        <a:t>Answer Options</a:t>
                      </a:r>
                      <a:endParaRPr sz="1600" u="none" strike="noStrike" cap="none" dirty="0">
                        <a:solidFill>
                          <a:schemeClr val="dk1"/>
                        </a:solidFill>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rgbClr val="000000"/>
                        </a:buClr>
                        <a:buSzPts val="1300"/>
                        <a:buFont typeface="Arial"/>
                        <a:buNone/>
                      </a:pPr>
                      <a:endParaRPr sz="1600" u="none" strike="noStrike" cap="none">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extLst>
                  <a:ext uri="{0D108BD9-81ED-4DB2-BD59-A6C34878D82A}">
                    <a16:rowId xmlns:a16="http://schemas.microsoft.com/office/drawing/2014/main" val="10000"/>
                  </a:ext>
                </a:extLst>
              </a:tr>
              <a:tr h="1120750">
                <a:tc>
                  <a:txBody>
                    <a:bodyPr/>
                    <a:lstStyle/>
                    <a:p>
                      <a:pPr marL="0" marR="0" lvl="0" indent="0" algn="l" rtl="0">
                        <a:lnSpc>
                          <a:spcPct val="100000"/>
                        </a:lnSpc>
                        <a:spcBef>
                          <a:spcPts val="0"/>
                        </a:spcBef>
                        <a:spcAft>
                          <a:spcPts val="0"/>
                        </a:spcAft>
                        <a:buClr>
                          <a:srgbClr val="000000"/>
                        </a:buClr>
                        <a:buSzPts val="1100"/>
                        <a:buFont typeface="Arial"/>
                        <a:buNone/>
                      </a:pPr>
                      <a:r>
                        <a:rPr lang="en" sz="1600" u="none" strike="noStrike" cap="none" dirty="0">
                          <a:solidFill>
                            <a:schemeClr val="dk1"/>
                          </a:solidFill>
                          <a:latin typeface="Proxima Nova Semibold"/>
                          <a:ea typeface="Proxima Nova Semibold"/>
                          <a:cs typeface="Proxima Nova Semibold"/>
                          <a:sym typeface="Proxima Nova Semibold"/>
                        </a:rPr>
                        <a:t>1</a:t>
                      </a:r>
                      <a:endParaRPr sz="1600" u="none" strike="noStrike" cap="none" dirty="0">
                        <a:solidFill>
                          <a:schemeClr val="dk1"/>
                        </a:solidFill>
                        <a:latin typeface="Proxima Nova Semibold"/>
                        <a:ea typeface="Proxima Nova Semibold"/>
                        <a:cs typeface="Proxima Nova Semibold"/>
                        <a:sym typeface="Proxima Nova Semibold"/>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l">
                        <a:spcBef>
                          <a:spcPts val="0"/>
                        </a:spcBef>
                        <a:spcAft>
                          <a:spcPts val="0"/>
                        </a:spcAft>
                        <a:buNone/>
                      </a:pPr>
                      <a:r>
                        <a:rPr lang="en-US" sz="1400" b="0" i="0" u="none" strike="noStrike" noProof="0" dirty="0">
                          <a:latin typeface="Arial"/>
                        </a:rPr>
                        <a:t>What is a </a:t>
                      </a:r>
                      <a:r>
                        <a:rPr lang="en-US" sz="1400" b="0" i="0" u="none" strike="noStrike" noProof="0" dirty="0" err="1">
                          <a:latin typeface="Arial"/>
                        </a:rPr>
                        <a:t>NUnit</a:t>
                      </a:r>
                      <a:r>
                        <a:rPr lang="en-US" sz="1400" b="0" i="0" u="none" strike="noStrike" noProof="0" dirty="0">
                          <a:latin typeface="Arial"/>
                        </a:rPr>
                        <a:t> Test?</a:t>
                      </a:r>
                      <a:endParaRPr dirty="0"/>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a:spcBef>
                          <a:spcPts val="0"/>
                        </a:spcBef>
                        <a:spcAft>
                          <a:spcPts val="0"/>
                        </a:spcAft>
                        <a:buNone/>
                      </a:pPr>
                      <a:r>
                        <a:rPr lang="en-US" sz="1400" b="0" i="0" u="none" strike="noStrike" noProof="0" dirty="0">
                          <a:latin typeface="Arial"/>
                        </a:rPr>
                        <a:t>a) A type of unit test specific to Java </a:t>
                      </a:r>
                      <a:r>
                        <a:rPr lang="en-US" sz="1400" b="0" i="0" u="none" strike="noStrike" noProof="0">
                          <a:latin typeface="Arial"/>
                        </a:rPr>
                        <a:t>applications.</a:t>
                      </a:r>
                      <a:endParaRPr lang="en-US"/>
                    </a:p>
                    <a:p>
                      <a:pPr marL="0" lvl="0" indent="0" algn="l">
                        <a:spcBef>
                          <a:spcPts val="0"/>
                        </a:spcBef>
                        <a:spcAft>
                          <a:spcPts val="0"/>
                        </a:spcAft>
                        <a:buNone/>
                      </a:pPr>
                      <a:r>
                        <a:rPr lang="en-US" sz="1400" b="0" i="0" u="none" strike="noStrike" noProof="0" dirty="0">
                          <a:latin typeface="Arial"/>
                        </a:rPr>
                        <a:t> b) A unit-testing library for .NET languages. </a:t>
                      </a:r>
                      <a:endParaRPr lang="en-US" dirty="0"/>
                    </a:p>
                    <a:p>
                      <a:pPr marL="0" lvl="0" indent="0" algn="l">
                        <a:spcBef>
                          <a:spcPts val="0"/>
                        </a:spcBef>
                        <a:spcAft>
                          <a:spcPts val="0"/>
                        </a:spcAft>
                        <a:buNone/>
                      </a:pPr>
                      <a:r>
                        <a:rPr lang="en-US" sz="1400" b="0" i="0" u="none" strike="noStrike" noProof="0" dirty="0">
                          <a:latin typeface="Arial"/>
                        </a:rPr>
                        <a:t>c) A framework for end-to-end testing.</a:t>
                      </a:r>
                      <a:endParaRPr lang="en-US" dirty="0"/>
                    </a:p>
                    <a:p>
                      <a:pPr marL="0" lvl="0" indent="0" algn="l">
                        <a:spcBef>
                          <a:spcPts val="0"/>
                        </a:spcBef>
                        <a:spcAft>
                          <a:spcPts val="0"/>
                        </a:spcAft>
                        <a:buNone/>
                      </a:pPr>
                      <a:r>
                        <a:rPr lang="en-US" sz="1400" b="0" i="0" u="none" strike="noStrike" noProof="0">
                          <a:latin typeface="Arial"/>
                        </a:rPr>
                        <a:t>d) </a:t>
                      </a:r>
                      <a:r>
                        <a:rPr lang="en-US" sz="1400" b="0" i="0" u="none" strike="noStrike" noProof="0" dirty="0">
                          <a:latin typeface="Arial"/>
                        </a:rPr>
                        <a:t>A tool for performance testing.</a:t>
                      </a:r>
                      <a:endParaRPr dirty="0"/>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925850">
                <a:tc>
                  <a:txBody>
                    <a:bodyPr/>
                    <a:lstStyle/>
                    <a:p>
                      <a:pPr marL="0" marR="0" lvl="0" indent="0" algn="l" rtl="0">
                        <a:lnSpc>
                          <a:spcPct val="100000"/>
                        </a:lnSpc>
                        <a:spcBef>
                          <a:spcPts val="0"/>
                        </a:spcBef>
                        <a:spcAft>
                          <a:spcPts val="0"/>
                        </a:spcAft>
                        <a:buClr>
                          <a:srgbClr val="000000"/>
                        </a:buClr>
                        <a:buSzPts val="1100"/>
                        <a:buFont typeface="Arial"/>
                        <a:buNone/>
                      </a:pPr>
                      <a:r>
                        <a:rPr lang="en" sz="1600" u="none" strike="noStrike" cap="none" dirty="0">
                          <a:solidFill>
                            <a:schemeClr val="dk1"/>
                          </a:solidFill>
                          <a:latin typeface="Proxima Nova Semibold"/>
                          <a:ea typeface="Proxima Nova Semibold"/>
                          <a:cs typeface="Proxima Nova Semibold"/>
                          <a:sym typeface="Proxima Nova Semibold"/>
                        </a:rPr>
                        <a:t>2</a:t>
                      </a:r>
                      <a:endParaRPr sz="1600" u="none" strike="noStrike" cap="none" dirty="0">
                        <a:solidFill>
                          <a:schemeClr val="dk1"/>
                        </a:solidFill>
                        <a:latin typeface="Proxima Nova Semibold"/>
                        <a:ea typeface="Proxima Nova Semibold"/>
                        <a:cs typeface="Proxima Nova Semibold"/>
                        <a:sym typeface="Proxima Nova Semibold"/>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l">
                        <a:spcBef>
                          <a:spcPts val="0"/>
                        </a:spcBef>
                        <a:spcAft>
                          <a:spcPts val="0"/>
                        </a:spcAft>
                        <a:buNone/>
                      </a:pPr>
                      <a:r>
                        <a:rPr lang="en-US" sz="1400" b="0" i="0" u="none" strike="noStrike" noProof="0" dirty="0">
                          <a:latin typeface="Arial"/>
                        </a:rPr>
                        <a:t>Which of the following is true about unit tests?</a:t>
                      </a:r>
                      <a:endParaRPr dirty="0"/>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a:spcBef>
                          <a:spcPts val="0"/>
                        </a:spcBef>
                        <a:spcAft>
                          <a:spcPts val="0"/>
                        </a:spcAft>
                        <a:buNone/>
                      </a:pPr>
                      <a:r>
                        <a:rPr lang="en-US" sz="1400" b="0" i="0" u="none" strike="noStrike" noProof="0" dirty="0">
                          <a:latin typeface="Arial"/>
                        </a:rPr>
                        <a:t>a) They test the entire application. </a:t>
                      </a:r>
                      <a:endParaRPr lang="en-US" dirty="0"/>
                    </a:p>
                    <a:p>
                      <a:pPr marL="0" lvl="0" indent="0" algn="l">
                        <a:spcBef>
                          <a:spcPts val="0"/>
                        </a:spcBef>
                        <a:spcAft>
                          <a:spcPts val="0"/>
                        </a:spcAft>
                        <a:buNone/>
                      </a:pPr>
                      <a:r>
                        <a:rPr lang="en-US" sz="1400" b="0" i="0" u="none" strike="noStrike" noProof="0" dirty="0">
                          <a:latin typeface="Arial"/>
                        </a:rPr>
                        <a:t>b) They focus on individual components or functions. </a:t>
                      </a:r>
                      <a:endParaRPr lang="en-US" dirty="0"/>
                    </a:p>
                    <a:p>
                      <a:pPr marL="0" lvl="0" indent="0" algn="l">
                        <a:spcBef>
                          <a:spcPts val="0"/>
                        </a:spcBef>
                        <a:spcAft>
                          <a:spcPts val="0"/>
                        </a:spcAft>
                        <a:buNone/>
                      </a:pPr>
                      <a:r>
                        <a:rPr lang="en-US" sz="1400" b="0" i="0" u="none" strike="noStrike" noProof="0" dirty="0">
                          <a:latin typeface="Arial"/>
                        </a:rPr>
                        <a:t>c) They are only executed manually. </a:t>
                      </a:r>
                      <a:endParaRPr lang="en-US"/>
                    </a:p>
                    <a:p>
                      <a:pPr marL="0" lvl="0" indent="0" algn="l">
                        <a:spcBef>
                          <a:spcPts val="0"/>
                        </a:spcBef>
                        <a:spcAft>
                          <a:spcPts val="0"/>
                        </a:spcAft>
                        <a:buNone/>
                      </a:pPr>
                      <a:r>
                        <a:rPr lang="en-US" sz="1400" b="0" i="0" u="none" strike="noStrike" noProof="0" dirty="0">
                          <a:latin typeface="Arial"/>
                        </a:rPr>
                        <a:t>d) They are primarily used for performance testing.</a:t>
                      </a:r>
                      <a:endParaRPr/>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4a84ead391_0_98"/>
          <p:cNvSpPr txBox="1"/>
          <p:nvPr/>
        </p:nvSpPr>
        <p:spPr>
          <a:xfrm>
            <a:off x="457200" y="277400"/>
            <a:ext cx="30000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200"/>
              <a:buFont typeface="Arial"/>
              <a:buNone/>
            </a:pPr>
            <a:r>
              <a:rPr lang="en" sz="2400" b="1" i="0" u="none" strike="noStrike" cap="none">
                <a:solidFill>
                  <a:srgbClr val="323F4F"/>
                </a:solidFill>
                <a:latin typeface="Proxima Nova"/>
                <a:ea typeface="Proxima Nova"/>
                <a:cs typeface="Proxima Nova"/>
                <a:sym typeface="Proxima Nova"/>
              </a:rPr>
              <a:t>Pre-Test</a:t>
            </a:r>
            <a:endParaRPr sz="2400" b="1" i="0" u="none" strike="noStrike" cap="none">
              <a:solidFill>
                <a:srgbClr val="323F4F"/>
              </a:solidFill>
              <a:latin typeface="Proxima Nova"/>
              <a:ea typeface="Proxima Nova"/>
              <a:cs typeface="Proxima Nova"/>
              <a:sym typeface="Proxima Nova"/>
            </a:endParaRPr>
          </a:p>
        </p:txBody>
      </p:sp>
      <p:graphicFrame>
        <p:nvGraphicFramePr>
          <p:cNvPr id="177" name="Google Shape;177;g24a84ead391_0_98"/>
          <p:cNvGraphicFramePr/>
          <p:nvPr>
            <p:extLst>
              <p:ext uri="{D42A27DB-BD31-4B8C-83A1-F6EECF244321}">
                <p14:modId xmlns:p14="http://schemas.microsoft.com/office/powerpoint/2010/main" val="2882797686"/>
              </p:ext>
            </p:extLst>
          </p:nvPr>
        </p:nvGraphicFramePr>
        <p:xfrm>
          <a:off x="538025" y="1165870"/>
          <a:ext cx="7650125" cy="3040930"/>
        </p:xfrm>
        <a:graphic>
          <a:graphicData uri="http://schemas.openxmlformats.org/drawingml/2006/table">
            <a:tbl>
              <a:tblPr>
                <a:noFill/>
                <a:tableStyleId>{70A6D24B-F39B-4B54-A5B0-F4FA71929B6A}</a:tableStyleId>
              </a:tblPr>
              <a:tblGrid>
                <a:gridCol w="981675">
                  <a:extLst>
                    <a:ext uri="{9D8B030D-6E8A-4147-A177-3AD203B41FA5}">
                      <a16:colId xmlns:a16="http://schemas.microsoft.com/office/drawing/2014/main" val="20000"/>
                    </a:ext>
                  </a:extLst>
                </a:gridCol>
                <a:gridCol w="3052300">
                  <a:extLst>
                    <a:ext uri="{9D8B030D-6E8A-4147-A177-3AD203B41FA5}">
                      <a16:colId xmlns:a16="http://schemas.microsoft.com/office/drawing/2014/main" val="20001"/>
                    </a:ext>
                  </a:extLst>
                </a:gridCol>
                <a:gridCol w="3616150">
                  <a:extLst>
                    <a:ext uri="{9D8B030D-6E8A-4147-A177-3AD203B41FA5}">
                      <a16:colId xmlns:a16="http://schemas.microsoft.com/office/drawing/2014/main" val="20002"/>
                    </a:ext>
                  </a:extLst>
                </a:gridCol>
              </a:tblGrid>
              <a:tr h="536000">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dirty="0" err="1">
                          <a:solidFill>
                            <a:schemeClr val="lt1"/>
                          </a:solidFill>
                          <a:latin typeface="Proxima Nova Semibold"/>
                          <a:ea typeface="Proxima Nova Semibold"/>
                          <a:cs typeface="Proxima Nova Semibold"/>
                          <a:sym typeface="Proxima Nova Semibold"/>
                        </a:rPr>
                        <a:t>S.No</a:t>
                      </a:r>
                      <a:endParaRPr sz="1600" u="none" strike="noStrike" cap="none" dirty="0" err="1">
                        <a:solidFill>
                          <a:schemeClr val="lt1"/>
                        </a:solidFill>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dirty="0">
                          <a:solidFill>
                            <a:schemeClr val="lt1"/>
                          </a:solidFill>
                          <a:latin typeface="Proxima Nova Semibold"/>
                          <a:ea typeface="Proxima Nova Semibold"/>
                          <a:cs typeface="Proxima Nova Semibold"/>
                          <a:sym typeface="Proxima Nova Semibold"/>
                        </a:rPr>
                        <a:t>Question</a:t>
                      </a:r>
                      <a:endParaRPr sz="1600" u="none" strike="noStrike" cap="none" dirty="0">
                        <a:solidFill>
                          <a:schemeClr val="lt1"/>
                        </a:solidFill>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dirty="0">
                          <a:solidFill>
                            <a:schemeClr val="lt1"/>
                          </a:solidFill>
                          <a:latin typeface="Proxima Nova Semibold"/>
                          <a:ea typeface="Proxima Nova Semibold"/>
                          <a:cs typeface="Proxima Nova Semibold"/>
                          <a:sym typeface="Proxima Nova Semibold"/>
                        </a:rPr>
                        <a:t>Answer Options</a:t>
                      </a:r>
                      <a:endParaRPr sz="1600" u="none" strike="noStrike" cap="none" dirty="0">
                        <a:solidFill>
                          <a:schemeClr val="dk1"/>
                        </a:solidFill>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rgbClr val="000000"/>
                        </a:buClr>
                        <a:buSzPts val="1300"/>
                        <a:buFont typeface="Arial"/>
                        <a:buNone/>
                      </a:pPr>
                      <a:endParaRPr sz="1600" u="none" strike="noStrike" cap="none">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extLst>
                  <a:ext uri="{0D108BD9-81ED-4DB2-BD59-A6C34878D82A}">
                    <a16:rowId xmlns:a16="http://schemas.microsoft.com/office/drawing/2014/main" val="10000"/>
                  </a:ext>
                </a:extLst>
              </a:tr>
              <a:tr h="1120750">
                <a:tc>
                  <a:txBody>
                    <a:bodyPr/>
                    <a:lstStyle/>
                    <a:p>
                      <a:pPr marL="0" marR="0" lvl="0" indent="0" algn="l" rtl="0">
                        <a:lnSpc>
                          <a:spcPct val="100000"/>
                        </a:lnSpc>
                        <a:spcBef>
                          <a:spcPts val="0"/>
                        </a:spcBef>
                        <a:spcAft>
                          <a:spcPts val="0"/>
                        </a:spcAft>
                        <a:buClr>
                          <a:srgbClr val="000000"/>
                        </a:buClr>
                        <a:buSzPts val="1100"/>
                        <a:buFont typeface="Arial"/>
                        <a:buNone/>
                      </a:pPr>
                      <a:r>
                        <a:rPr lang="en" sz="1600" u="none" strike="noStrike" cap="none" dirty="0">
                          <a:solidFill>
                            <a:schemeClr val="dk1"/>
                          </a:solidFill>
                          <a:latin typeface="Proxima Nova Semibold"/>
                          <a:ea typeface="Proxima Nova Semibold"/>
                          <a:cs typeface="Proxima Nova Semibold"/>
                          <a:sym typeface="Proxima Nova Semibold"/>
                        </a:rPr>
                        <a:t>3</a:t>
                      </a:r>
                      <a:endParaRPr sz="1600" u="none" strike="noStrike" cap="none" dirty="0">
                        <a:solidFill>
                          <a:schemeClr val="dk1"/>
                        </a:solidFill>
                        <a:latin typeface="Proxima Nova Semibold"/>
                        <a:ea typeface="Proxima Nova Semibold"/>
                        <a:cs typeface="Proxima Nova Semibold"/>
                        <a:sym typeface="Proxima Nova Semibold"/>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l">
                        <a:spcBef>
                          <a:spcPts val="0"/>
                        </a:spcBef>
                        <a:spcAft>
                          <a:spcPts val="0"/>
                        </a:spcAft>
                        <a:buNone/>
                      </a:pPr>
                      <a:r>
                        <a:rPr lang="en-US" sz="1400" b="0" i="0" u="none" strike="noStrike" noProof="0" dirty="0">
                          <a:latin typeface="Arial"/>
                        </a:rPr>
                        <a:t>Which testing level focuses on the interaction between different components or modules?</a:t>
                      </a:r>
                      <a:endParaRPr dirty="0"/>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a:spcBef>
                          <a:spcPts val="0"/>
                        </a:spcBef>
                        <a:spcAft>
                          <a:spcPts val="0"/>
                        </a:spcAft>
                        <a:buNone/>
                      </a:pPr>
                      <a:r>
                        <a:rPr lang="en-US" sz="1400" b="0" i="0" u="none" strike="noStrike" noProof="0" dirty="0">
                          <a:latin typeface="Arial"/>
                        </a:rPr>
                        <a:t>a) Unit testing </a:t>
                      </a:r>
                      <a:endParaRPr lang="en-US" dirty="0"/>
                    </a:p>
                    <a:p>
                      <a:pPr marL="0" lvl="0" indent="0" algn="l">
                        <a:spcBef>
                          <a:spcPts val="0"/>
                        </a:spcBef>
                        <a:spcAft>
                          <a:spcPts val="0"/>
                        </a:spcAft>
                        <a:buNone/>
                      </a:pPr>
                      <a:r>
                        <a:rPr lang="en-US" sz="1400" b="0" i="0" u="none" strike="noStrike" noProof="0" dirty="0">
                          <a:latin typeface="Arial"/>
                        </a:rPr>
                        <a:t>b) Integration testing </a:t>
                      </a:r>
                      <a:endParaRPr lang="en-US" dirty="0"/>
                    </a:p>
                    <a:p>
                      <a:pPr marL="0" lvl="0" indent="0" algn="l">
                        <a:spcBef>
                          <a:spcPts val="0"/>
                        </a:spcBef>
                        <a:spcAft>
                          <a:spcPts val="0"/>
                        </a:spcAft>
                        <a:buNone/>
                      </a:pPr>
                      <a:r>
                        <a:rPr lang="en-US" sz="1400" b="0" i="0" u="none" strike="noStrike" noProof="0" dirty="0">
                          <a:latin typeface="Arial"/>
                        </a:rPr>
                        <a:t>c) System testing </a:t>
                      </a:r>
                      <a:endParaRPr lang="en-US"/>
                    </a:p>
                    <a:p>
                      <a:pPr marL="0" lvl="0" indent="0" algn="l">
                        <a:spcBef>
                          <a:spcPts val="0"/>
                        </a:spcBef>
                        <a:spcAft>
                          <a:spcPts val="0"/>
                        </a:spcAft>
                        <a:buNone/>
                      </a:pPr>
                      <a:r>
                        <a:rPr lang="en-US" sz="1400" b="0" i="0" u="none" strike="noStrike" noProof="0" dirty="0">
                          <a:latin typeface="Arial"/>
                        </a:rPr>
                        <a:t>d) Regression testing</a:t>
                      </a:r>
                      <a:endParaRPr dirty="0"/>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925850">
                <a:tc>
                  <a:txBody>
                    <a:bodyPr/>
                    <a:lstStyle/>
                    <a:p>
                      <a:pPr marL="0" marR="0" lvl="0" indent="0" algn="l" rtl="0">
                        <a:lnSpc>
                          <a:spcPct val="100000"/>
                        </a:lnSpc>
                        <a:spcBef>
                          <a:spcPts val="0"/>
                        </a:spcBef>
                        <a:spcAft>
                          <a:spcPts val="0"/>
                        </a:spcAft>
                        <a:buClr>
                          <a:srgbClr val="000000"/>
                        </a:buClr>
                        <a:buSzPts val="1100"/>
                        <a:buFont typeface="Arial"/>
                        <a:buNone/>
                      </a:pPr>
                      <a:r>
                        <a:rPr lang="en" sz="1600" u="none" strike="noStrike" cap="none" dirty="0">
                          <a:solidFill>
                            <a:schemeClr val="dk1"/>
                          </a:solidFill>
                          <a:latin typeface="Proxima Nova Semibold"/>
                          <a:ea typeface="Proxima Nova Semibold"/>
                          <a:cs typeface="Proxima Nova Semibold"/>
                          <a:sym typeface="Proxima Nova Semibold"/>
                        </a:rPr>
                        <a:t>4</a:t>
                      </a:r>
                      <a:endParaRPr sz="1600" u="none" strike="noStrike" cap="none" dirty="0">
                        <a:solidFill>
                          <a:schemeClr val="dk1"/>
                        </a:solidFill>
                        <a:latin typeface="Proxima Nova Semibold"/>
                        <a:ea typeface="Proxima Nova Semibold"/>
                        <a:cs typeface="Proxima Nova Semibold"/>
                        <a:sym typeface="Proxima Nova Semibold"/>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l">
                        <a:spcBef>
                          <a:spcPts val="0"/>
                        </a:spcBef>
                        <a:spcAft>
                          <a:spcPts val="0"/>
                        </a:spcAft>
                        <a:buNone/>
                      </a:pPr>
                      <a:r>
                        <a:rPr lang="en-US" sz="1400" b="0" i="0" u="none" strike="noStrike" noProof="0" dirty="0">
                          <a:latin typeface="Arial"/>
                        </a:rPr>
                        <a:t>Which attribute in </a:t>
                      </a:r>
                      <a:r>
                        <a:rPr lang="en-US" sz="1400" b="0" i="0" u="none" strike="noStrike" noProof="0" err="1">
                          <a:latin typeface="Arial"/>
                        </a:rPr>
                        <a:t>NUnit</a:t>
                      </a:r>
                      <a:r>
                        <a:rPr lang="en-US" sz="1400" b="0" i="0" u="none" strike="noStrike" noProof="0" dirty="0">
                          <a:latin typeface="Arial"/>
                        </a:rPr>
                        <a:t> is used to mark a method as a test method?</a:t>
                      </a:r>
                      <a:endParaRPr sz="1400" dirty="0"/>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lvl="0" algn="l">
                        <a:lnSpc>
                          <a:spcPct val="100000"/>
                        </a:lnSpc>
                        <a:spcBef>
                          <a:spcPts val="0"/>
                        </a:spcBef>
                        <a:spcAft>
                          <a:spcPts val="0"/>
                        </a:spcAft>
                        <a:buNone/>
                      </a:pPr>
                      <a:r>
                        <a:rPr lang="en-US" sz="1400" b="0" i="0" u="none" strike="noStrike" noProof="0">
                          <a:latin typeface="Arial"/>
                        </a:rPr>
                        <a:t>a) [Test]</a:t>
                      </a:r>
                      <a:endParaRPr lang="en-US" sz="1400"/>
                    </a:p>
                    <a:p>
                      <a:pPr lvl="0" algn="l">
                        <a:lnSpc>
                          <a:spcPct val="100000"/>
                        </a:lnSpc>
                        <a:spcBef>
                          <a:spcPts val="0"/>
                        </a:spcBef>
                        <a:spcAft>
                          <a:spcPts val="0"/>
                        </a:spcAft>
                        <a:buNone/>
                      </a:pPr>
                      <a:r>
                        <a:rPr lang="en-US" sz="1400" b="0" i="0" u="none" strike="noStrike" noProof="0" dirty="0">
                          <a:latin typeface="Arial"/>
                        </a:rPr>
                        <a:t>b) [</a:t>
                      </a:r>
                      <a:r>
                        <a:rPr lang="en-US" sz="1400" b="0" i="0" u="none" strike="noStrike" noProof="0" err="1">
                          <a:latin typeface="Arial"/>
                        </a:rPr>
                        <a:t>TestMethod</a:t>
                      </a:r>
                      <a:r>
                        <a:rPr lang="en-US" sz="1400" b="0" i="0" u="none" strike="noStrike" noProof="0" dirty="0">
                          <a:latin typeface="Arial"/>
                        </a:rPr>
                        <a:t>]</a:t>
                      </a:r>
                      <a:endParaRPr lang="en-US" sz="1400"/>
                    </a:p>
                    <a:p>
                      <a:pPr lvl="0" algn="l">
                        <a:lnSpc>
                          <a:spcPct val="100000"/>
                        </a:lnSpc>
                        <a:spcBef>
                          <a:spcPts val="0"/>
                        </a:spcBef>
                        <a:spcAft>
                          <a:spcPts val="0"/>
                        </a:spcAft>
                        <a:buNone/>
                      </a:pPr>
                      <a:r>
                        <a:rPr lang="en-US" sz="1400" b="0" i="0" u="none" strike="noStrike" noProof="0" dirty="0">
                          <a:latin typeface="Arial"/>
                        </a:rPr>
                        <a:t>c) [</a:t>
                      </a:r>
                      <a:r>
                        <a:rPr lang="en-US" sz="1400" b="0" i="0" u="none" strike="noStrike" noProof="0" err="1">
                          <a:latin typeface="Arial"/>
                        </a:rPr>
                        <a:t>TestCase</a:t>
                      </a:r>
                      <a:r>
                        <a:rPr lang="en-US" sz="1400" b="0" i="0" u="none" strike="noStrike" noProof="0" dirty="0">
                          <a:latin typeface="Arial"/>
                        </a:rPr>
                        <a:t>]</a:t>
                      </a:r>
                      <a:endParaRPr lang="en-US" sz="1400"/>
                    </a:p>
                    <a:p>
                      <a:pPr lvl="0" algn="l">
                        <a:lnSpc>
                          <a:spcPct val="100000"/>
                        </a:lnSpc>
                        <a:spcBef>
                          <a:spcPts val="0"/>
                        </a:spcBef>
                        <a:spcAft>
                          <a:spcPts val="0"/>
                        </a:spcAft>
                        <a:buNone/>
                      </a:pPr>
                      <a:r>
                        <a:rPr lang="en-US" sz="1400" b="0" i="0" u="none" strike="noStrike" noProof="0" dirty="0">
                          <a:latin typeface="Arial"/>
                        </a:rPr>
                        <a:t>d) [</a:t>
                      </a:r>
                      <a:r>
                        <a:rPr lang="en-US" sz="1400" b="0" i="0" u="none" strike="noStrike" noProof="0" err="1">
                          <a:latin typeface="Arial"/>
                        </a:rPr>
                        <a:t>TestAttribute</a:t>
                      </a:r>
                      <a:r>
                        <a:rPr lang="en-US" sz="1400" b="0" i="0" u="none" strike="noStrike" noProof="0" dirty="0">
                          <a:latin typeface="Arial"/>
                        </a:rPr>
                        <a:t>]</a:t>
                      </a:r>
                      <a:endParaRPr lang="en-US" sz="1400"/>
                    </a:p>
                    <a:p>
                      <a:pPr marL="0" lvl="0" indent="0" algn="l">
                        <a:spcBef>
                          <a:spcPts val="0"/>
                        </a:spcBef>
                        <a:spcAft>
                          <a:spcPts val="0"/>
                        </a:spcAft>
                        <a:buNone/>
                      </a:pPr>
                      <a:endParaRPr sz="1400" dirty="0"/>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4a84ead391_0_107"/>
          <p:cNvSpPr txBox="1"/>
          <p:nvPr/>
        </p:nvSpPr>
        <p:spPr>
          <a:xfrm>
            <a:off x="702325" y="1771000"/>
            <a:ext cx="6725400" cy="663600"/>
          </a:xfrm>
          <a:prstGeom prst="rect">
            <a:avLst/>
          </a:prstGeom>
          <a:solidFill>
            <a:srgbClr val="A64D79"/>
          </a:solidFill>
          <a:ln>
            <a:noFill/>
          </a:ln>
        </p:spPr>
        <p:txBody>
          <a:bodyPr spcFirstLastPara="1" wrap="square" lIns="91425" tIns="45700" rIns="91425" bIns="45700" anchor="t" anchorCtr="0">
            <a:noAutofit/>
          </a:bodyPr>
          <a:lstStyle/>
          <a:p>
            <a:pPr algn="ctr">
              <a:lnSpc>
                <a:spcPct val="90000"/>
              </a:lnSpc>
              <a:buSzPts val="4000"/>
            </a:pPr>
            <a:r>
              <a:rPr lang="en" sz="4000" dirty="0" err="1">
                <a:solidFill>
                  <a:schemeClr val="lt1"/>
                </a:solidFill>
                <a:latin typeface="Proxima Nova"/>
                <a:ea typeface="Proxima Nova"/>
                <a:cs typeface="Proxima Nova"/>
              </a:rPr>
              <a:t>NUnit</a:t>
            </a:r>
            <a:r>
              <a:rPr lang="en" sz="4000" dirty="0">
                <a:solidFill>
                  <a:schemeClr val="lt1"/>
                </a:solidFill>
                <a:latin typeface="Proxima Nova"/>
                <a:ea typeface="Proxima Nova"/>
                <a:cs typeface="Proxima Nova"/>
              </a:rPr>
              <a:t> Testing</a:t>
            </a:r>
            <a:endParaRPr lang="en" sz="4000" b="0" i="0" u="none" strike="noStrike" cap="none" dirty="0">
              <a:solidFill>
                <a:schemeClr val="lt1"/>
              </a:solidFill>
              <a:latin typeface="Proxima Nova"/>
              <a:ea typeface="Proxima Nova"/>
              <a:cs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2719cf4802_0_0"/>
          <p:cNvSpPr txBox="1">
            <a:spLocks noGrp="1"/>
          </p:cNvSpPr>
          <p:nvPr>
            <p:ph type="title"/>
          </p:nvPr>
        </p:nvSpPr>
        <p:spPr>
          <a:xfrm>
            <a:off x="457200" y="1070150"/>
            <a:ext cx="6884400" cy="2555400"/>
          </a:xfrm>
          <a:prstGeom prst="rect">
            <a:avLst/>
          </a:prstGeom>
          <a:noFill/>
          <a:ln>
            <a:noFill/>
          </a:ln>
        </p:spPr>
        <p:txBody>
          <a:bodyPr spcFirstLastPara="1" wrap="square" lIns="0" tIns="0" rIns="0" bIns="0" anchor="t" anchorCtr="0">
            <a:noAutofit/>
          </a:bodyPr>
          <a:lstStyle/>
          <a:p>
            <a:r>
              <a:rPr lang="en" sz="1800" dirty="0" err="1">
                <a:solidFill>
                  <a:srgbClr val="4D5156"/>
                </a:solidFill>
                <a:highlight>
                  <a:srgbClr val="FFFFFF"/>
                </a:highlight>
                <a:latin typeface="Times New Roman"/>
              </a:rPr>
              <a:t>NUnit</a:t>
            </a:r>
            <a:r>
              <a:rPr lang="en" sz="1800" dirty="0">
                <a:solidFill>
                  <a:srgbClr val="4D5156"/>
                </a:solidFill>
                <a:highlight>
                  <a:srgbClr val="FFFFFF"/>
                </a:highlight>
                <a:latin typeface="Times New Roman"/>
              </a:rPr>
              <a:t> is a popular open-source unit testing framework for the .NET platform. </a:t>
            </a:r>
            <a:br>
              <a:rPr lang="en" sz="1800" dirty="0">
                <a:solidFill>
                  <a:srgbClr val="4D5156"/>
                </a:solidFill>
                <a:highlight>
                  <a:srgbClr val="FFFFFF"/>
                </a:highlight>
                <a:latin typeface="Times New Roman"/>
              </a:rPr>
            </a:br>
            <a:br>
              <a:rPr lang="en" sz="1800" dirty="0">
                <a:highlight>
                  <a:srgbClr val="FFFFFF"/>
                </a:highlight>
                <a:latin typeface="Times New Roman"/>
              </a:rPr>
            </a:br>
            <a:r>
              <a:rPr lang="en" sz="1800" dirty="0">
                <a:solidFill>
                  <a:srgbClr val="4D5156"/>
                </a:solidFill>
                <a:highlight>
                  <a:srgbClr val="FFFFFF"/>
                </a:highlight>
                <a:latin typeface="Times New Roman"/>
              </a:rPr>
              <a:t>It allows developers to write and run automated tests to verify the behavior of individual units of code (such as methods or classes) in isolation.</a:t>
            </a:r>
            <a:br>
              <a:rPr lang="en" sz="1800" dirty="0">
                <a:solidFill>
                  <a:srgbClr val="4D5156"/>
                </a:solidFill>
                <a:highlight>
                  <a:srgbClr val="FFFFFF"/>
                </a:highlight>
                <a:latin typeface="Times New Roman"/>
              </a:rPr>
            </a:br>
            <a:endParaRPr lang="en-US" sz="1800" dirty="0">
              <a:latin typeface="Times New Roman"/>
            </a:endParaRPr>
          </a:p>
        </p:txBody>
      </p:sp>
      <p:sp>
        <p:nvSpPr>
          <p:cNvPr id="188" name="Google Shape;188;g12719cf4802_0_0"/>
          <p:cNvSpPr txBox="1"/>
          <p:nvPr/>
        </p:nvSpPr>
        <p:spPr>
          <a:xfrm>
            <a:off x="339587" y="271304"/>
            <a:ext cx="5583000" cy="517200"/>
          </a:xfrm>
          <a:prstGeom prst="rect">
            <a:avLst/>
          </a:prstGeom>
          <a:noFill/>
          <a:ln>
            <a:noFill/>
          </a:ln>
        </p:spPr>
        <p:txBody>
          <a:bodyPr spcFirstLastPara="1" wrap="square" lIns="91425" tIns="91425" rIns="91425" bIns="91425" anchor="t" anchorCtr="0">
            <a:spAutoFit/>
          </a:bodyPr>
          <a:lstStyle/>
          <a:p>
            <a:pPr>
              <a:lnSpc>
                <a:spcPct val="90000"/>
              </a:lnSpc>
              <a:buSzPts val="2400"/>
            </a:pPr>
            <a:r>
              <a:rPr lang="en" sz="2400" b="1" dirty="0">
                <a:solidFill>
                  <a:srgbClr val="323F4F"/>
                </a:solidFill>
                <a:latin typeface="Proxima Nova"/>
                <a:ea typeface="Proxima Nova"/>
                <a:cs typeface="Proxima Nova"/>
              </a:rPr>
              <a:t>What is </a:t>
            </a:r>
            <a:r>
              <a:rPr lang="en" sz="2400" b="1" dirty="0" err="1">
                <a:solidFill>
                  <a:srgbClr val="323F4F"/>
                </a:solidFill>
                <a:latin typeface="Proxima Nova"/>
                <a:ea typeface="Proxima Nova"/>
                <a:cs typeface="Proxima Nova"/>
              </a:rPr>
              <a:t>NUnit</a:t>
            </a:r>
            <a:r>
              <a:rPr lang="en" sz="2400" b="1" dirty="0">
                <a:solidFill>
                  <a:srgbClr val="323F4F"/>
                </a:solidFill>
                <a:latin typeface="Proxima Nova"/>
                <a:ea typeface="Proxima Nova"/>
                <a:cs typeface="Proxima Nova"/>
              </a:rPr>
              <a:t> ?</a:t>
            </a:r>
            <a:endParaRPr lang="en" sz="2400" b="1" i="0" u="none" strike="noStrike" cap="none" dirty="0">
              <a:solidFill>
                <a:srgbClr val="323F4F"/>
              </a:solidFill>
              <a:latin typeface="Proxima Nova"/>
              <a:ea typeface="Proxima Nova"/>
              <a:cs typeface="Proxima Nova"/>
            </a:endParaRPr>
          </a:p>
        </p:txBody>
      </p:sp>
      <p:pic>
        <p:nvPicPr>
          <p:cNvPr id="2" name="Picture 1" descr="Unit Testing in .NET 7 and C# with NUnit and MOQ | Udemy">
            <a:extLst>
              <a:ext uri="{FF2B5EF4-FFF2-40B4-BE49-F238E27FC236}">
                <a16:creationId xmlns:a16="http://schemas.microsoft.com/office/drawing/2014/main" id="{955EAAC4-B2D4-8C8A-949A-79AE2D52E5C3}"/>
              </a:ext>
            </a:extLst>
          </p:cNvPr>
          <p:cNvPicPr>
            <a:picLocks noChangeAspect="1"/>
          </p:cNvPicPr>
          <p:nvPr/>
        </p:nvPicPr>
        <p:blipFill>
          <a:blip r:embed="rId3"/>
          <a:stretch>
            <a:fillRect/>
          </a:stretch>
        </p:blipFill>
        <p:spPr>
          <a:xfrm>
            <a:off x="1891748" y="2711083"/>
            <a:ext cx="5203134" cy="1999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CA5BC-7F9E-5F14-302F-7C3471AEF0B0}"/>
              </a:ext>
            </a:extLst>
          </p:cNvPr>
          <p:cNvSpPr>
            <a:spLocks noGrp="1"/>
          </p:cNvSpPr>
          <p:nvPr>
            <p:ph type="title"/>
          </p:nvPr>
        </p:nvSpPr>
        <p:spPr>
          <a:xfrm>
            <a:off x="457200" y="1070150"/>
            <a:ext cx="8164969" cy="2679639"/>
          </a:xfrm>
        </p:spPr>
        <p:txBody>
          <a:bodyPr/>
          <a:lstStyle/>
          <a:p>
            <a:r>
              <a:rPr lang="en-US" sz="1600" b="1" dirty="0">
                <a:latin typeface="Times New Roman"/>
              </a:rPr>
              <a:t>Early Bug Detection</a:t>
            </a:r>
            <a:r>
              <a:rPr lang="en-US" sz="1600" dirty="0">
                <a:latin typeface="Times New Roman"/>
              </a:rPr>
              <a:t>: By writing automated tests with </a:t>
            </a:r>
            <a:r>
              <a:rPr lang="en-US" sz="1600" dirty="0" err="1">
                <a:latin typeface="Times New Roman"/>
              </a:rPr>
              <a:t>NUnit</a:t>
            </a:r>
            <a:r>
              <a:rPr lang="en-US" sz="1600" dirty="0">
                <a:latin typeface="Times New Roman"/>
              </a:rPr>
              <a:t>, developers can catch bugs and issues early in the development process, making it easier and less costly to fix them.</a:t>
            </a:r>
            <a:br>
              <a:rPr lang="en-US" sz="1600" dirty="0">
                <a:latin typeface="Times New Roman"/>
              </a:rPr>
            </a:br>
            <a:br>
              <a:rPr lang="en-US" sz="1600" dirty="0">
                <a:latin typeface="Times New Roman"/>
              </a:rPr>
            </a:br>
            <a:r>
              <a:rPr lang="en-US" sz="1600" b="1" dirty="0">
                <a:latin typeface="Times New Roman"/>
              </a:rPr>
              <a:t>Code Quality</a:t>
            </a:r>
            <a:r>
              <a:rPr lang="en-US" sz="1600" dirty="0">
                <a:latin typeface="Times New Roman"/>
              </a:rPr>
              <a:t>: </a:t>
            </a:r>
            <a:r>
              <a:rPr lang="en-US" sz="1600" dirty="0" err="1">
                <a:latin typeface="Times New Roman"/>
              </a:rPr>
              <a:t>NUnit</a:t>
            </a:r>
            <a:r>
              <a:rPr lang="en-US" sz="1600" dirty="0">
                <a:latin typeface="Times New Roman"/>
              </a:rPr>
              <a:t> helps each unit of code functions correctly in isolation, leading to higher overall code quality.</a:t>
            </a:r>
            <a:br>
              <a:rPr lang="en-US" sz="1600" dirty="0">
                <a:latin typeface="Times New Roman"/>
              </a:rPr>
            </a:br>
            <a:br>
              <a:rPr lang="en-US" sz="1600" dirty="0">
                <a:latin typeface="Times New Roman"/>
              </a:rPr>
            </a:br>
            <a:endParaRPr lang="en-US" sz="1600" dirty="0">
              <a:latin typeface="Times New Roman"/>
            </a:endParaRPr>
          </a:p>
          <a:p>
            <a:endParaRPr lang="en-US" sz="1600" dirty="0"/>
          </a:p>
          <a:p>
            <a:br>
              <a:rPr lang="en-US" sz="1400" dirty="0"/>
            </a:br>
            <a:br>
              <a:rPr lang="en-US" sz="1400" dirty="0"/>
            </a:br>
            <a:endParaRPr lang="en-US" sz="1400" dirty="0"/>
          </a:p>
        </p:txBody>
      </p:sp>
      <p:sp>
        <p:nvSpPr>
          <p:cNvPr id="3" name="TextBox 2">
            <a:extLst>
              <a:ext uri="{FF2B5EF4-FFF2-40B4-BE49-F238E27FC236}">
                <a16:creationId xmlns:a16="http://schemas.microsoft.com/office/drawing/2014/main" id="{31CE1A3C-FB24-93B1-3C41-8FAE5B28B769}"/>
              </a:ext>
            </a:extLst>
          </p:cNvPr>
          <p:cNvSpPr txBox="1"/>
          <p:nvPr/>
        </p:nvSpPr>
        <p:spPr>
          <a:xfrm>
            <a:off x="459792" y="300312"/>
            <a:ext cx="63411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Why </a:t>
            </a:r>
            <a:r>
              <a:rPr lang="en-US" sz="2400" b="1" err="1"/>
              <a:t>Nunit</a:t>
            </a:r>
            <a:r>
              <a:rPr lang="en-US" sz="2400" b="1" dirty="0"/>
              <a:t> testing is important?</a:t>
            </a:r>
          </a:p>
        </p:txBody>
      </p:sp>
      <p:pic>
        <p:nvPicPr>
          <p:cNvPr id="4" name="Picture 3" descr="Test Logo Images – Browse 145,341 Stock Photos, Vectors, and Video | Adobe  Stock">
            <a:extLst>
              <a:ext uri="{FF2B5EF4-FFF2-40B4-BE49-F238E27FC236}">
                <a16:creationId xmlns:a16="http://schemas.microsoft.com/office/drawing/2014/main" id="{4835A418-2A4A-4FD5-777F-79BD1CC9D4F0}"/>
              </a:ext>
            </a:extLst>
          </p:cNvPr>
          <p:cNvPicPr>
            <a:picLocks noChangeAspect="1"/>
          </p:cNvPicPr>
          <p:nvPr/>
        </p:nvPicPr>
        <p:blipFill>
          <a:blip r:embed="rId2"/>
          <a:stretch>
            <a:fillRect/>
          </a:stretch>
        </p:blipFill>
        <p:spPr>
          <a:xfrm>
            <a:off x="2547730" y="2503502"/>
            <a:ext cx="3526734" cy="2124323"/>
          </a:xfrm>
          <a:prstGeom prst="rect">
            <a:avLst/>
          </a:prstGeom>
        </p:spPr>
      </p:pic>
    </p:spTree>
    <p:extLst>
      <p:ext uri="{BB962C8B-B14F-4D97-AF65-F5344CB8AC3E}">
        <p14:creationId xmlns:p14="http://schemas.microsoft.com/office/powerpoint/2010/main" val="2880615948"/>
      </p:ext>
    </p:extLst>
  </p:cSld>
  <p:clrMapOvr>
    <a:masterClrMapping/>
  </p:clrMapOvr>
</p:sld>
</file>

<file path=ppt/theme/theme1.xml><?xml version="1.0" encoding="utf-8"?>
<a:theme xmlns:a="http://schemas.openxmlformats.org/drawingml/2006/main" name="Relevantz - Internal Slide Template">
  <a:themeElements>
    <a:clrScheme name="Simple Light">
      <a:dk1>
        <a:srgbClr val="000000"/>
      </a:dk1>
      <a:lt1>
        <a:srgbClr val="FFFFFF"/>
      </a:lt1>
      <a:dk2>
        <a:srgbClr val="595959"/>
      </a:dk2>
      <a:lt2>
        <a:srgbClr val="EEEEEE"/>
      </a:lt2>
      <a:accent1>
        <a:srgbClr val="27235C"/>
      </a:accent1>
      <a:accent2>
        <a:srgbClr val="E01950"/>
      </a:accent2>
      <a:accent3>
        <a:srgbClr val="97247E"/>
      </a:accent3>
      <a:accent4>
        <a:srgbClr val="B5B3DA"/>
      </a:accent4>
      <a:accent5>
        <a:srgbClr val="D6D5EB"/>
      </a:accent5>
      <a:accent6>
        <a:srgbClr val="DCDBE4"/>
      </a:accent6>
      <a:hlink>
        <a:srgbClr val="E019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levantz - Internal Slide Template">
  <a:themeElements>
    <a:clrScheme name="Simple Light">
      <a:dk1>
        <a:srgbClr val="000000"/>
      </a:dk1>
      <a:lt1>
        <a:srgbClr val="FFFFFF"/>
      </a:lt1>
      <a:dk2>
        <a:srgbClr val="595959"/>
      </a:dk2>
      <a:lt2>
        <a:srgbClr val="EEEEEE"/>
      </a:lt2>
      <a:accent1>
        <a:srgbClr val="27235C"/>
      </a:accent1>
      <a:accent2>
        <a:srgbClr val="E01950"/>
      </a:accent2>
      <a:accent3>
        <a:srgbClr val="97247E"/>
      </a:accent3>
      <a:accent4>
        <a:srgbClr val="B5B3DA"/>
      </a:accent4>
      <a:accent5>
        <a:srgbClr val="D6D5EB"/>
      </a:accent5>
      <a:accent6>
        <a:srgbClr val="DCDBE4"/>
      </a:accent6>
      <a:hlink>
        <a:srgbClr val="E019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12</Notes>
  <HiddenSlides>0</HiddenSlide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Relevantz - Internal Slide Template</vt:lpstr>
      <vt:lpstr>Relevantz - Internal Slide Template</vt:lpstr>
      <vt:lpstr>PowerPoint Presentation</vt:lpstr>
      <vt:lpstr>About the Course Creators </vt:lpstr>
      <vt:lpstr>After completing this course, the participants will be able:  to understand what is NUnit testing and how to implement in real time.</vt:lpstr>
      <vt:lpstr>1.What is Testing?  2.What is NUnit testing?  3.Is it necessary to test NUnit?   </vt:lpstr>
      <vt:lpstr>PowerPoint Presentation</vt:lpstr>
      <vt:lpstr>PowerPoint Presentation</vt:lpstr>
      <vt:lpstr>PowerPoint Presentation</vt:lpstr>
      <vt:lpstr>NUnit is a popular open-source unit testing framework for the .NET platform.   It allows developers to write and run automated tests to verify the behavior of individual units of code (such as methods or classes) in isolation. </vt:lpstr>
      <vt:lpstr>Early Bug Detection: By writing automated tests with NUnit, developers can catch bugs and issues early in the development process, making it easier and less costly to fix them.  Code Quality: NUnit helps each unit of code functions correctly in isolation, leading to higher overall code quality.      </vt:lpstr>
      <vt:lpstr>PowerPoint Presentation</vt:lpstr>
      <vt:lpstr>PowerPoint Presentation</vt:lpstr>
      <vt:lpstr>PowerPoint Presentation</vt:lpstr>
      <vt:lpstr>Some Reference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137</cp:revision>
  <dcterms:modified xsi:type="dcterms:W3CDTF">2024-03-08T14:03:47Z</dcterms:modified>
</cp:coreProperties>
</file>